
<file path=[Content_Types].xml><?xml version="1.0" encoding="utf-8"?>
<Types xmlns="http://schemas.openxmlformats.org/package/2006/content-types">
  <Default Extension="emf" ContentType="image/x-emf"/>
  <Default Extension="fntdata" ContentType="application/x-fontdata"/>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1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8.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xml" ContentType="application/vnd.openxmlformats-officedocument.themeOverride+xml"/>
  <Override PartName="/ppt/drawings/drawing2.xml" ContentType="application/vnd.openxmlformats-officedocument.drawingml.chartshapes+xml"/>
  <Override PartName="/ppt/notesSlides/notesSlide19.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2.xml" ContentType="application/vnd.openxmlformats-officedocument.themeOverride+xml"/>
  <Override PartName="/ppt/drawings/drawing3.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2.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3.xml" ContentType="application/vnd.openxmlformats-officedocument.themeOverride+xml"/>
  <Override PartName="/ppt/notesSlides/notesSlide2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6.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7.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28.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9.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4.xml" ContentType="application/vnd.openxmlformats-officedocument.themeOverride+xml"/>
  <Override PartName="/ppt/notesSlides/notesSlide32.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5.xml" ContentType="application/vnd.openxmlformats-officedocument.themeOverride+xml"/>
  <Override PartName="/ppt/notesSlides/notesSlide33.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34.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6.xml" ContentType="application/vnd.openxmlformats-officedocument.themeOverride+xml"/>
  <Override PartName="/ppt/notesSlides/notesSlide35.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7.xml" ContentType="application/vnd.openxmlformats-officedocument.themeOverride+xml"/>
  <Override PartName="/ppt/notesSlides/notesSlide36.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39.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40.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8.xml" ContentType="application/vnd.openxmlformats-officedocument.themeOverride+xml"/>
  <Override PartName="/ppt/notesSlides/notesSlide41.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9.xml" ContentType="application/vnd.openxmlformats-officedocument.themeOverride+xml"/>
  <Override PartName="/ppt/notesSlides/notesSlide42.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heme/themeOverride10.xml" ContentType="application/vnd.openxmlformats-officedocument.themeOverride+xml"/>
  <Override PartName="/ppt/notesSlides/notesSlide4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heme/themeOverride11.xml" ContentType="application/vnd.openxmlformats-officedocument.themeOverride+xml"/>
  <Override PartName="/ppt/notesSlides/notesSlide4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heme/themeOverride12.xml" ContentType="application/vnd.openxmlformats-officedocument.themeOverride+xml"/>
  <Override PartName="/ppt/notesSlides/notesSlide4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heme/themeOverride13.xml" ContentType="application/vnd.openxmlformats-officedocument.themeOverride+xml"/>
  <Override PartName="/ppt/notesSlides/notesSlide48.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heme/themeOverride14.xml" ContentType="application/vnd.openxmlformats-officedocument.themeOverride+xml"/>
  <Override PartName="/ppt/notesSlides/notesSlide51.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heme/themeOverride15.xml" ContentType="application/vnd.openxmlformats-officedocument.themeOverride+xml"/>
  <Override PartName="/ppt/notesSlides/notesSlide52.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heme/themeOverride16.xml" ContentType="application/vnd.openxmlformats-officedocument.themeOverride+xml"/>
  <Override PartName="/ppt/notesSlides/notesSlide53.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heme/themeOverride17.xml" ContentType="application/vnd.openxmlformats-officedocument.themeOverride+xml"/>
  <Override PartName="/ppt/notesSlides/notesSlide54.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41.xml" ContentType="application/vnd.openxmlformats-officedocument.drawingml.chart+xml"/>
  <Override PartName="/ppt/drawings/drawing4.xml" ContentType="application/vnd.openxmlformats-officedocument.drawingml.chartshapes+xml"/>
  <Override PartName="/ppt/notesSlides/notesSlide57.xml" ContentType="application/vnd.openxmlformats-officedocument.presentationml.notesSlide+xml"/>
  <Override PartName="/ppt/charts/chart42.xml" ContentType="application/vnd.openxmlformats-officedocument.drawingml.chart+xml"/>
  <Override PartName="/ppt/charts/chart43.xml" ContentType="application/vnd.openxmlformats-officedocument.drawingml.chart+xml"/>
  <Override PartName="/ppt/charts/style41.xml" ContentType="application/vnd.ms-office.chartstyle+xml"/>
  <Override PartName="/ppt/charts/colors41.xml" ContentType="application/vnd.ms-office.chartcolorstyl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44.xml" ContentType="application/vnd.openxmlformats-officedocument.drawingml.chart+xml"/>
  <Override PartName="/ppt/charts/style42.xml" ContentType="application/vnd.ms-office.chartstyle+xml"/>
  <Override PartName="/ppt/charts/colors42.xml" ContentType="application/vnd.ms-office.chartcolorstyle+xml"/>
  <Override PartName="/ppt/notesSlides/notesSlide60.xml" ContentType="application/vnd.openxmlformats-officedocument.presentationml.notesSlide+xml"/>
  <Override PartName="/ppt/charts/chart45.xml" ContentType="application/vnd.openxmlformats-officedocument.drawingml.chart+xml"/>
  <Override PartName="/ppt/notesSlides/notesSlide61.xml" ContentType="application/vnd.openxmlformats-officedocument.presentationml.notesSlide+xml"/>
  <Override PartName="/ppt/charts/chart46.xml" ContentType="application/vnd.openxmlformats-officedocument.drawingml.chart+xml"/>
  <Override PartName="/ppt/notesSlides/notesSlide62.xml" ContentType="application/vnd.openxmlformats-officedocument.presentationml.notesSlide+xml"/>
  <Override PartName="/ppt/charts/chart47.xml" ContentType="application/vnd.openxmlformats-officedocument.drawingml.chart+xml"/>
  <Override PartName="/ppt/charts/style43.xml" ContentType="application/vnd.ms-office.chartstyle+xml"/>
  <Override PartName="/ppt/charts/colors43.xml" ContentType="application/vnd.ms-office.chartcolorstyle+xml"/>
  <Override PartName="/ppt/notesSlides/notesSlide63.xml" ContentType="application/vnd.openxmlformats-officedocument.presentationml.notesSlide+xml"/>
  <Override PartName="/ppt/charts/chart48.xml" ContentType="application/vnd.openxmlformats-officedocument.drawingml.chart+xml"/>
  <Override PartName="/ppt/notesSlides/notesSlide64.xml" ContentType="application/vnd.openxmlformats-officedocument.presentationml.notesSlide+xml"/>
  <Override PartName="/ppt/charts/chart49.xml" ContentType="application/vnd.openxmlformats-officedocument.drawingml.char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6" r:id="rId4"/>
    <p:sldMasterId id="2147483684" r:id="rId5"/>
  </p:sldMasterIdLst>
  <p:notesMasterIdLst>
    <p:notesMasterId r:id="rId70"/>
  </p:notesMasterIdLst>
  <p:handoutMasterIdLst>
    <p:handoutMasterId r:id="rId71"/>
  </p:handoutMasterIdLst>
  <p:sldIdLst>
    <p:sldId id="291" r:id="rId6"/>
    <p:sldId id="344" r:id="rId7"/>
    <p:sldId id="343" r:id="rId8"/>
    <p:sldId id="264" r:id="rId9"/>
    <p:sldId id="353" r:id="rId10"/>
    <p:sldId id="292" r:id="rId11"/>
    <p:sldId id="372" r:id="rId12"/>
    <p:sldId id="361" r:id="rId13"/>
    <p:sldId id="293" r:id="rId14"/>
    <p:sldId id="288" r:id="rId15"/>
    <p:sldId id="368" r:id="rId16"/>
    <p:sldId id="286" r:id="rId17"/>
    <p:sldId id="332" r:id="rId18"/>
    <p:sldId id="294" r:id="rId19"/>
    <p:sldId id="354" r:id="rId20"/>
    <p:sldId id="355" r:id="rId21"/>
    <p:sldId id="356" r:id="rId22"/>
    <p:sldId id="357" r:id="rId23"/>
    <p:sldId id="358" r:id="rId24"/>
    <p:sldId id="295" r:id="rId25"/>
    <p:sldId id="296" r:id="rId26"/>
    <p:sldId id="297" r:id="rId27"/>
    <p:sldId id="298" r:id="rId28"/>
    <p:sldId id="325" r:id="rId29"/>
    <p:sldId id="299" r:id="rId30"/>
    <p:sldId id="300" r:id="rId31"/>
    <p:sldId id="301" r:id="rId32"/>
    <p:sldId id="302" r:id="rId33"/>
    <p:sldId id="303" r:id="rId34"/>
    <p:sldId id="326" r:id="rId35"/>
    <p:sldId id="304" r:id="rId36"/>
    <p:sldId id="305" r:id="rId37"/>
    <p:sldId id="306" r:id="rId38"/>
    <p:sldId id="307" r:id="rId39"/>
    <p:sldId id="308" r:id="rId40"/>
    <p:sldId id="373" r:id="rId41"/>
    <p:sldId id="327" r:id="rId42"/>
    <p:sldId id="309" r:id="rId43"/>
    <p:sldId id="310" r:id="rId44"/>
    <p:sldId id="311" r:id="rId45"/>
    <p:sldId id="312" r:id="rId46"/>
    <p:sldId id="313" r:id="rId47"/>
    <p:sldId id="328" r:id="rId48"/>
    <p:sldId id="319" r:id="rId49"/>
    <p:sldId id="320" r:id="rId50"/>
    <p:sldId id="321" r:id="rId51"/>
    <p:sldId id="322" r:id="rId52"/>
    <p:sldId id="323" r:id="rId53"/>
    <p:sldId id="329" r:id="rId54"/>
    <p:sldId id="314" r:id="rId55"/>
    <p:sldId id="315" r:id="rId56"/>
    <p:sldId id="316" r:id="rId57"/>
    <p:sldId id="317" r:id="rId58"/>
    <p:sldId id="318" r:id="rId59"/>
    <p:sldId id="324" r:id="rId60"/>
    <p:sldId id="275" r:id="rId61"/>
    <p:sldId id="360" r:id="rId62"/>
    <p:sldId id="341" r:id="rId63"/>
    <p:sldId id="334" r:id="rId64"/>
    <p:sldId id="336" r:id="rId65"/>
    <p:sldId id="335" r:id="rId66"/>
    <p:sldId id="338" r:id="rId67"/>
    <p:sldId id="339" r:id="rId68"/>
    <p:sldId id="340" r:id="rId69"/>
  </p:sldIdLst>
  <p:sldSz cx="9144000" cy="6858000" type="screen4x3"/>
  <p:notesSz cx="6858000" cy="9144000"/>
  <p:embeddedFontLst>
    <p:embeddedFont>
      <p:font typeface="Calibri" panose="020F0502020204030204" pitchFamily="34" charset="0"/>
      <p:regular r:id="rId72"/>
      <p:bold r:id="rId73"/>
      <p:italic r:id="rId74"/>
      <p:boldItalic r:id="rId75"/>
    </p:embeddedFont>
    <p:embeddedFont>
      <p:font typeface="Calibri Light" panose="020F0302020204030204" pitchFamily="34" charset="0"/>
      <p:regular r:id="rId76"/>
      <p:italic r:id="rId77"/>
    </p:embeddedFont>
    <p:embeddedFont>
      <p:font typeface="Gill Sans MT" panose="020B0502020104020203" pitchFamily="34" charset="77"/>
      <p:regular r:id="rId78"/>
      <p:bold r:id="rId79"/>
      <p:italic r:id="rId80"/>
      <p:boldItalic r:id="rId81"/>
    </p:embeddedFont>
    <p:embeddedFont>
      <p:font typeface="Roboto" panose="02000000000000000000" pitchFamily="2" charset="0"/>
      <p:regular r:id="rId82"/>
      <p:bold r:id="rId83"/>
      <p:italic r:id="rId84"/>
      <p:boldItalic r:id="rId85"/>
    </p:embeddedFont>
  </p:embeddedFontLst>
  <p:custDataLst>
    <p:tags r:id="rId8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DC79F0F-B34F-4E1F-897F-9ACD28DCB2DF}">
          <p14:sldIdLst>
            <p14:sldId id="291"/>
            <p14:sldId id="344"/>
            <p14:sldId id="343"/>
            <p14:sldId id="264"/>
            <p14:sldId id="353"/>
            <p14:sldId id="292"/>
            <p14:sldId id="372"/>
            <p14:sldId id="361"/>
            <p14:sldId id="293"/>
            <p14:sldId id="288"/>
            <p14:sldId id="368"/>
            <p14:sldId id="286"/>
            <p14:sldId id="332"/>
            <p14:sldId id="294"/>
            <p14:sldId id="354"/>
            <p14:sldId id="355"/>
            <p14:sldId id="356"/>
            <p14:sldId id="357"/>
            <p14:sldId id="358"/>
            <p14:sldId id="295"/>
            <p14:sldId id="296"/>
            <p14:sldId id="297"/>
            <p14:sldId id="298"/>
            <p14:sldId id="325"/>
            <p14:sldId id="299"/>
            <p14:sldId id="300"/>
            <p14:sldId id="301"/>
            <p14:sldId id="302"/>
            <p14:sldId id="303"/>
            <p14:sldId id="326"/>
            <p14:sldId id="304"/>
            <p14:sldId id="305"/>
            <p14:sldId id="306"/>
            <p14:sldId id="307"/>
            <p14:sldId id="308"/>
            <p14:sldId id="373"/>
            <p14:sldId id="327"/>
            <p14:sldId id="309"/>
            <p14:sldId id="310"/>
            <p14:sldId id="311"/>
            <p14:sldId id="312"/>
            <p14:sldId id="313"/>
            <p14:sldId id="328"/>
            <p14:sldId id="319"/>
            <p14:sldId id="320"/>
            <p14:sldId id="321"/>
            <p14:sldId id="322"/>
            <p14:sldId id="323"/>
            <p14:sldId id="329"/>
            <p14:sldId id="314"/>
            <p14:sldId id="315"/>
            <p14:sldId id="316"/>
            <p14:sldId id="317"/>
            <p14:sldId id="318"/>
            <p14:sldId id="324"/>
            <p14:sldId id="275"/>
            <p14:sldId id="360"/>
            <p14:sldId id="341"/>
          </p14:sldIdLst>
        </p14:section>
        <p14:section name="Untitled Section" id="{355F6E49-3D0F-453D-8EEB-03D508D8B80B}">
          <p14:sldIdLst>
            <p14:sldId id="334"/>
            <p14:sldId id="336"/>
            <p14:sldId id="335"/>
            <p14:sldId id="338"/>
            <p14:sldId id="339"/>
            <p14:sldId id="34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F7F40D-C1AC-1532-3888-E610426F8908}" name="Lord, Helle" initials="LH" userId="S::hlord@ou.edu::377ae08f-5154-4df5-bbda-6ff51ea615b2" providerId="AD"/>
  <p188:author id="{2A3D80A1-1724-67AA-6B8F-855AA56D2FE4}" name="Gass, Jesse" initials="GJ" userId="S::jgass@ou.edu::b765bead-e9ea-4e83-8172-3b5350ced7cb" providerId="AD"/>
  <p188:author id="{621E31CA-8FEF-D497-6DAC-8E1D3D3E21DA}" name="VanGundy, Sarah" initials="SV" userId="S::svangundy@ou.edu::94de18f3-0e47-490d-b2d1-73f7fb638b8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Sobottka, Linda" initials="SL" lastIdx="24" clrIdx="6">
    <p:extLst>
      <p:ext uri="{19B8F6BF-5375-455C-9EA6-DF929625EA0E}">
        <p15:presenceInfo xmlns:p15="http://schemas.microsoft.com/office/powerpoint/2012/main" userId="S::lindasobottka@ou.edu::f050faed-aef2-466b-bff2-bbf111f5c0ba" providerId="AD"/>
      </p:ext>
    </p:extLst>
  </p:cmAuthor>
  <p:cmAuthor id="1" name="Torguson, Kimberly" initials="TK" lastIdx="3" clrIdx="0"/>
  <p:cmAuthor id="8" name="Lord, Helle" initials="LH" lastIdx="20" clrIdx="7">
    <p:extLst>
      <p:ext uri="{19B8F6BF-5375-455C-9EA6-DF929625EA0E}">
        <p15:presenceInfo xmlns:p15="http://schemas.microsoft.com/office/powerpoint/2012/main" userId="Lord, Helle" providerId="None"/>
      </p:ext>
    </p:extLst>
  </p:cmAuthor>
  <p:cmAuthor id="2" name="Quinlan, Kristen" initials="QK" lastIdx="3" clrIdx="1"/>
  <p:cmAuthor id="3" name="Hausman, Bridgette" initials="HB" lastIdx="1" clrIdx="2">
    <p:extLst>
      <p:ext uri="{19B8F6BF-5375-455C-9EA6-DF929625EA0E}">
        <p15:presenceInfo xmlns:p15="http://schemas.microsoft.com/office/powerpoint/2012/main" userId="S-1-5-21-1181185089-2005350570-1792151419-53026" providerId="AD"/>
      </p:ext>
    </p:extLst>
  </p:cmAuthor>
  <p:cmAuthor id="4" name="Tremain, Beverly F." initials="TBF" lastIdx="5" clrIdx="3">
    <p:extLst>
      <p:ext uri="{19B8F6BF-5375-455C-9EA6-DF929625EA0E}">
        <p15:presenceInfo xmlns:p15="http://schemas.microsoft.com/office/powerpoint/2012/main" userId="Tremain, Beverly F." providerId="None"/>
      </p:ext>
    </p:extLst>
  </p:cmAuthor>
  <p:cmAuthor id="5" name="Martin, MaryAnn E." initials="MME" lastIdx="6" clrIdx="4">
    <p:extLst>
      <p:ext uri="{19B8F6BF-5375-455C-9EA6-DF929625EA0E}">
        <p15:presenceInfo xmlns:p15="http://schemas.microsoft.com/office/powerpoint/2012/main" userId="S::mas@ou.edu::99abab05-e4c3-4e08-b8d7-3fbbf1a35822" providerId="AD"/>
      </p:ext>
    </p:extLst>
  </p:cmAuthor>
  <p:cmAuthor id="6" name="Lord, Hannah L." initials="LHL" lastIdx="25" clrIdx="5">
    <p:extLst>
      <p:ext uri="{19B8F6BF-5375-455C-9EA6-DF929625EA0E}">
        <p15:presenceInfo xmlns:p15="http://schemas.microsoft.com/office/powerpoint/2012/main" userId="Lord, Hannah 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737"/>
    <a:srgbClr val="003352"/>
    <a:srgbClr val="0066A4"/>
    <a:srgbClr val="DEAF04"/>
    <a:srgbClr val="4C9C2E"/>
    <a:srgbClr val="595959"/>
    <a:srgbClr val="A6A6A6"/>
    <a:srgbClr val="00436C"/>
    <a:srgbClr val="788C8B"/>
    <a:srgbClr val="95A5A4"/>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01" autoAdjust="0"/>
    <p:restoredTop sz="86939" autoAdjust="0"/>
  </p:normalViewPr>
  <p:slideViewPr>
    <p:cSldViewPr>
      <p:cViewPr varScale="1">
        <p:scale>
          <a:sx n="110" d="100"/>
          <a:sy n="110" d="100"/>
        </p:scale>
        <p:origin x="2680" y="184"/>
      </p:cViewPr>
      <p:guideLst>
        <p:guide orient="horz" pos="2160"/>
        <p:guide pos="2880"/>
      </p:guideLst>
    </p:cSldViewPr>
  </p:slideViewPr>
  <p:notesTextViewPr>
    <p:cViewPr>
      <p:scale>
        <a:sx n="1" d="1"/>
        <a:sy n="1" d="1"/>
      </p:scale>
      <p:origin x="0" y="0"/>
    </p:cViewPr>
  </p:notesTextViewPr>
  <p:notesViewPr>
    <p:cSldViewPr>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font" Target="fonts/font13.fntdata"/><Relationship Id="rId89" Type="http://schemas.openxmlformats.org/officeDocument/2006/relationships/viewProps" Target="view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3.fntdata"/><Relationship Id="rId79" Type="http://schemas.openxmlformats.org/officeDocument/2006/relationships/font" Target="fonts/font8.fntdata"/><Relationship Id="rId5" Type="http://schemas.openxmlformats.org/officeDocument/2006/relationships/slideMaster" Target="slideMasters/slideMaster2.xml"/><Relationship Id="rId90" Type="http://schemas.openxmlformats.org/officeDocument/2006/relationships/theme" Target="theme/theme1.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font" Target="fonts/font6.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fntdata"/><Relationship Id="rId80" Type="http://schemas.openxmlformats.org/officeDocument/2006/relationships/font" Target="fonts/font9.fntdata"/><Relationship Id="rId85" Type="http://schemas.openxmlformats.org/officeDocument/2006/relationships/font" Target="fonts/font14.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notesMaster" Target="notesMasters/notesMaster1.xml"/><Relationship Id="rId75" Type="http://schemas.openxmlformats.org/officeDocument/2006/relationships/font" Target="fonts/font4.fntdata"/><Relationship Id="rId83" Type="http://schemas.openxmlformats.org/officeDocument/2006/relationships/font" Target="fonts/font12.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font" Target="fonts/font10.fntdata"/><Relationship Id="rId86"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5.fntdata"/><Relationship Id="rId7" Type="http://schemas.openxmlformats.org/officeDocument/2006/relationships/slide" Target="slides/slide2.xml"/><Relationship Id="rId71" Type="http://schemas.openxmlformats.org/officeDocument/2006/relationships/handoutMaster" Target="handoutMasters/handoutMaster1.xml"/><Relationship Id="rId92" Type="http://schemas.microsoft.com/office/2018/10/relationships/authors" Target="author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commentAuthors" Target="commentAuthors.xml"/><Relationship Id="rId61" Type="http://schemas.openxmlformats.org/officeDocument/2006/relationships/slide" Target="slides/slide56.xml"/><Relationship Id="rId82" Type="http://schemas.openxmlformats.org/officeDocument/2006/relationships/font" Target="fonts/font11.fntdata"/><Relationship Id="rId19" Type="http://schemas.openxmlformats.org/officeDocument/2006/relationships/slide" Target="slides/slide1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bosw9168\Desktop\SPRC\SPM%202021%20Graphic\3.24.23%20New%20Charts%20Data.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0.xml"/><Relationship Id="rId1" Type="http://schemas.microsoft.com/office/2011/relationships/chartStyle" Target="style10.xml"/><Relationship Id="rId5" Type="http://schemas.openxmlformats.org/officeDocument/2006/relationships/chartUserShapes" Target="../drawings/drawing2.xml"/><Relationship Id="rId4" Type="http://schemas.openxmlformats.org/officeDocument/2006/relationships/package" Target="../embeddings/Microsoft_Excel_Worksheet.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1.xml"/><Relationship Id="rId1" Type="http://schemas.microsoft.com/office/2011/relationships/chartStyle" Target="style11.xml"/><Relationship Id="rId5" Type="http://schemas.openxmlformats.org/officeDocument/2006/relationships/chartUserShapes" Target="../drawings/drawing3.xml"/><Relationship Id="rId4" Type="http://schemas.openxmlformats.org/officeDocument/2006/relationships/package" Target="../embeddings/Microsoft_Excel_Worksheet1.xlsx"/></Relationships>
</file>

<file path=ppt/charts/_rels/chart12.xml.rels><?xml version="1.0" encoding="UTF-8" standalone="yes"?>
<Relationships xmlns="http://schemas.openxmlformats.org/package/2006/relationships"><Relationship Id="rId3" Type="http://schemas.openxmlformats.org/officeDocument/2006/relationships/oleObject" Target="file:///C:\Users\bosw9168\Desktop\SPRC\SPM%202021%20Graphic\E0880100.xlsm"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2.xlsx"/></Relationships>
</file>

<file path=ppt/charts/_rels/chart14.xml.rels><?xml version="1.0" encoding="UTF-8" standalone="yes"?>
<Relationships xmlns="http://schemas.openxmlformats.org/package/2006/relationships"><Relationship Id="rId3" Type="http://schemas.openxmlformats.org/officeDocument/2006/relationships/oleObject" Target="file:///C:\Users\bosw9168\Desktop\SPRC\2023%20Charts\yrbs%20data\data%20yrbs%20exports%20for%20sheila%206.14.23.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bosw9168\Desktop\SPRC\SPM%202021%20Graphic\E0880100.xlsm"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bosw9168\Desktop\SPRC\SPM%202021%20Graphic\E0880100.xlsm"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bosw9168\Desktop\SPRC\SPM%202021%20Graphic\E0880100.xlsm"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bosw9168\Desktop\SPRC\SPM%202021%20Graphic\E0880100.xlsm"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bosw9168\Desktop\SPRC\2023%20Charts\yrbs%20data\data%20yrbs%20exports%20for%20sheila%206.14.23.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bosw9168\Desktop\SPRC\SPM%202021%20Graphic\3.24.23%20New%20Charts%20Data.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3.xlsx"/></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4.xlsx"/></Relationships>
</file>

<file path=ppt/charts/_rels/chart22.xml.rels><?xml version="1.0" encoding="UTF-8" standalone="yes"?>
<Relationships xmlns="http://schemas.openxmlformats.org/package/2006/relationships"><Relationship Id="rId3" Type="http://schemas.openxmlformats.org/officeDocument/2006/relationships/oleObject" Target="file:///C:\Users\bosw9168\Desktop\SPRC\SPM%202021%20Graphic\E0880100.xlsm"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package" Target="../embeddings/Microsoft_Excel_Worksheet5.xlsx"/></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oleObject" Target="file:///C:\Users\bosw9168\Desktop\SPRC\2023%20Charts\yrbs%20data\data%20yrbs%20exports%20for%20sheila%206.14.23.xlsx" TargetMode="External"/></Relationships>
</file>

<file path=ppt/charts/_rels/chart25.xml.rels><?xml version="1.0" encoding="UTF-8" standalone="yes"?>
<Relationships xmlns="http://schemas.openxmlformats.org/package/2006/relationships"><Relationship Id="rId3" Type="http://schemas.openxmlformats.org/officeDocument/2006/relationships/oleObject" Target="file:///C:\Users\bosw9168\Desktop\SPRC\2023%20Charts\yrbs%20data\data%20yrbs%20exports%20for%20sheila%206.14.23.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file:///C:\Users\bosw9168\Desktop\SPRC\SPM%202021%20Graphic\E0880100.xlsm"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file:///C:\Users\bosw9168\Desktop\SPRC\SPM%202021%20Graphic\E0880100.xlsm"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package" Target="../embeddings/Microsoft_Excel_Worksheet6.xlsx"/></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package" Target="../embeddings/Microsoft_Excel_Worksheet7.xlsx"/></Relationships>
</file>

<file path=ppt/charts/_rels/chart3.xml.rels><?xml version="1.0" encoding="UTF-8" standalone="yes"?>
<Relationships xmlns="http://schemas.openxmlformats.org/package/2006/relationships"><Relationship Id="rId3" Type="http://schemas.openxmlformats.org/officeDocument/2006/relationships/oleObject" Target="file:///C:\Users\bosw9168\Desktop\SPRC\SPM%202021%20Graphic\C5D61200.xlsm"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file:///C:\Users\bosw9168\Desktop\SPRC\2023%20Charts\yrbs%20data\data%20yrbs%20exports%20for%20sheila%206.14.23.xlsx" TargetMode="External"/><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package" Target="../embeddings/Microsoft_Excel_Worksheet8.xlsx"/></Relationships>
</file>

<file path=ppt/charts/_rels/chart32.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32.xml"/><Relationship Id="rId1" Type="http://schemas.microsoft.com/office/2011/relationships/chartStyle" Target="style32.xml"/><Relationship Id="rId4" Type="http://schemas.openxmlformats.org/officeDocument/2006/relationships/package" Target="../embeddings/Microsoft_Excel_Worksheet9.xlsx"/></Relationships>
</file>

<file path=ppt/charts/_rels/chart33.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33.xml"/><Relationship Id="rId1" Type="http://schemas.microsoft.com/office/2011/relationships/chartStyle" Target="style33.xml"/><Relationship Id="rId4" Type="http://schemas.openxmlformats.org/officeDocument/2006/relationships/package" Target="../embeddings/Microsoft_Excel_Worksheet10.xlsx"/></Relationships>
</file>

<file path=ppt/charts/_rels/chart34.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34.xml"/><Relationship Id="rId1" Type="http://schemas.microsoft.com/office/2011/relationships/chartStyle" Target="style34.xml"/><Relationship Id="rId4" Type="http://schemas.openxmlformats.org/officeDocument/2006/relationships/package" Target="../embeddings/Microsoft_Excel_Worksheet11.xlsx"/></Relationships>
</file>

<file path=ppt/charts/_rels/chart35.xml.rels><?xml version="1.0" encoding="UTF-8" standalone="yes"?>
<Relationships xmlns="http://schemas.openxmlformats.org/package/2006/relationships"><Relationship Id="rId3" Type="http://schemas.openxmlformats.org/officeDocument/2006/relationships/oleObject" Target="file:///C:\Users\bosw9168\Desktop\SPRC\2023%20Charts\yrbs%20data\data%20yrbs%20exports%20for%20sheila%206.14.23.xlsx" TargetMode="External"/><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36.xml"/><Relationship Id="rId1" Type="http://schemas.microsoft.com/office/2011/relationships/chartStyle" Target="style36.xml"/><Relationship Id="rId4" Type="http://schemas.openxmlformats.org/officeDocument/2006/relationships/package" Target="../embeddings/Microsoft_Excel_Worksheet12.xlsx"/></Relationships>
</file>

<file path=ppt/charts/_rels/chart37.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package" Target="../embeddings/Microsoft_Excel_Worksheet13.xlsx"/></Relationships>
</file>

<file path=ppt/charts/_rels/chart38.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package" Target="../embeddings/Microsoft_Excel_Worksheet14.xlsx"/></Relationships>
</file>

<file path=ppt/charts/_rels/chart39.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39.xml"/><Relationship Id="rId1" Type="http://schemas.microsoft.com/office/2011/relationships/chartStyle" Target="style39.xml"/><Relationship Id="rId4" Type="http://schemas.openxmlformats.org/officeDocument/2006/relationships/package" Target="../embeddings/Microsoft_Excel_Worksheet15.xlsx"/></Relationships>
</file>

<file path=ppt/charts/_rels/chart4.xml.rels><?xml version="1.0" encoding="UTF-8" standalone="yes"?>
<Relationships xmlns="http://schemas.openxmlformats.org/package/2006/relationships"><Relationship Id="rId3" Type="http://schemas.openxmlformats.org/officeDocument/2006/relationships/oleObject" Target="file:///C:\Users\bosw9168\Desktop\SPRC\SPM%202021%20Graphic\E0880100.xlsm"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40.xml.rels><?xml version="1.0" encoding="UTF-8" standalone="yes"?>
<Relationships xmlns="http://schemas.openxmlformats.org/package/2006/relationships"><Relationship Id="rId3" Type="http://schemas.openxmlformats.org/officeDocument/2006/relationships/oleObject" Target="file:///C:\Users\bosw9168\Desktop\SPRC\2023%20Charts\yrbs%20data\data%20yrbs%20exports%20for%20sheila%206.14.23.xlsx" TargetMode="External"/><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16.xlsx"/></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41.xml"/><Relationship Id="rId1" Type="http://schemas.microsoft.com/office/2011/relationships/chartStyle" Target="style41.xml"/></Relationships>
</file>

<file path=ppt/charts/_rels/chart44.xml.rels><?xml version="1.0" encoding="UTF-8" standalone="yes"?>
<Relationships xmlns="http://schemas.openxmlformats.org/package/2006/relationships"><Relationship Id="rId3" Type="http://schemas.openxmlformats.org/officeDocument/2006/relationships/oleObject" Target="file:///C:\Users\bosw9168\Desktop\SPRC\SPM%202021%20Graphic\E0880100.xlsm" TargetMode="External"/><Relationship Id="rId2" Type="http://schemas.microsoft.com/office/2011/relationships/chartColorStyle" Target="colors42.xml"/><Relationship Id="rId1" Type="http://schemas.microsoft.com/office/2011/relationships/chartStyle" Target="style42.xml"/></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47.xml.rels><?xml version="1.0" encoding="UTF-8" standalone="yes"?>
<Relationships xmlns="http://schemas.openxmlformats.org/package/2006/relationships"><Relationship Id="rId3" Type="http://schemas.openxmlformats.org/officeDocument/2006/relationships/oleObject" Target="file:///C:\Users\bosw9168\Desktop\SPRC\SPM%202021%20Graphic\E0880100.xlsm" TargetMode="External"/><Relationship Id="rId2" Type="http://schemas.microsoft.com/office/2011/relationships/chartColorStyle" Target="colors43.xml"/><Relationship Id="rId1" Type="http://schemas.microsoft.com/office/2011/relationships/chartStyle" Target="style43.xml"/></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5.xml.rels><?xml version="1.0" encoding="UTF-8" standalone="yes"?>
<Relationships xmlns="http://schemas.openxmlformats.org/package/2006/relationships"><Relationship Id="rId3" Type="http://schemas.openxmlformats.org/officeDocument/2006/relationships/oleObject" Target="file:///C:\Users\bosw9168\Desktop\SPRC\SPM%202021%20Graphic\E0880100.xlsm"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bosw9168\Desktop\SPRC\2023%20Charts\yrbs%20data\data%20yrbs%20exports%20for%20sheila%206.14.23.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bosw9168\Desktop\SPRC\SPM%202021%20Graphic\E0880100.xlsm"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bosw9168\Desktop\SPRC\SPM%202021%20Graphic\E0880100.xlsm"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bosw9168\Desktop\SPRC\SPM%202021%20Graphic\E0880100.xlsm"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101111684816182E-2"/>
          <c:y val="1.9812128738289806E-2"/>
          <c:w val="0.90833821087932032"/>
          <c:h val="0.86648351706520232"/>
        </c:manualLayout>
      </c:layout>
      <c:lineChart>
        <c:grouping val="standard"/>
        <c:varyColors val="0"/>
        <c:ser>
          <c:idx val="0"/>
          <c:order val="0"/>
          <c:tx>
            <c:strRef>
              <c:f>'By Sex'!$A$2</c:f>
              <c:strCache>
                <c:ptCount val="1"/>
                <c:pt idx="0">
                  <c:v>Males</c:v>
                </c:pt>
              </c:strCache>
            </c:strRef>
          </c:tx>
          <c:spPr>
            <a:ln w="28575" cap="rnd">
              <a:solidFill>
                <a:srgbClr val="0066A4"/>
              </a:solidFill>
              <a:round/>
            </a:ln>
            <a:effectLst/>
          </c:spPr>
          <c:marker>
            <c:symbol val="none"/>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A8B-49B1-9C28-0BC22A5742E8}"/>
                </c:ext>
              </c:extLst>
            </c:dLbl>
            <c:dLbl>
              <c:idx val="1"/>
              <c:layout>
                <c:manualLayout>
                  <c:x val="-0.1091141777388321"/>
                  <c:y val="-3.7595617505022647E-2"/>
                </c:manualLayout>
              </c:layout>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rgbClr val="0066A4"/>
                      </a:solidFill>
                      <a:latin typeface="Roboto" panose="02000000000000000000" pitchFamily="2" charset="0"/>
                      <a:ea typeface="Roboto" panose="02000000000000000000" pitchFamily="2" charset="0"/>
                      <a:cs typeface="Roboto" panose="02000000000000000000" pitchFamily="2" charset="0"/>
                    </a:defRPr>
                  </a:pPr>
                  <a:endParaRPr lang="en-US"/>
                </a:p>
              </c:txPr>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1-9A8B-49B1-9C28-0BC22A5742E8}"/>
                </c:ext>
              </c:extLst>
            </c:dLbl>
            <c:dLbl>
              <c:idx val="10"/>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A58-492D-A51E-41242E6A0EB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66A4"/>
                    </a:solidFill>
                    <a:latin typeface="Roboto" panose="02000000000000000000" pitchFamily="2" charset="0"/>
                    <a:ea typeface="Roboto" panose="02000000000000000000" pitchFamily="2" charset="0"/>
                    <a:cs typeface="Roboto" panose="02000000000000000000" pitchFamily="2" charset="0"/>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0"/>
              </c:ext>
            </c:extLst>
          </c:dLbls>
          <c:cat>
            <c:numRef>
              <c:f>'By Sex'!$B$1:$L$1</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'By Sex'!$B$2:$L$2</c:f>
              <c:numCache>
                <c:formatCode>General</c:formatCode>
                <c:ptCount val="11"/>
                <c:pt idx="0">
                  <c:v>20</c:v>
                </c:pt>
                <c:pt idx="1">
                  <c:v>20.399999999999999</c:v>
                </c:pt>
                <c:pt idx="2">
                  <c:v>20.3</c:v>
                </c:pt>
                <c:pt idx="3">
                  <c:v>20.7</c:v>
                </c:pt>
                <c:pt idx="4">
                  <c:v>21.1</c:v>
                </c:pt>
                <c:pt idx="5">
                  <c:v>21.4</c:v>
                </c:pt>
                <c:pt idx="6">
                  <c:v>22.4</c:v>
                </c:pt>
                <c:pt idx="7">
                  <c:v>22.8</c:v>
                </c:pt>
                <c:pt idx="8">
                  <c:v>22.4</c:v>
                </c:pt>
                <c:pt idx="9">
                  <c:v>22</c:v>
                </c:pt>
                <c:pt idx="10">
                  <c:v>22.8</c:v>
                </c:pt>
              </c:numCache>
            </c:numRef>
          </c:val>
          <c:smooth val="0"/>
          <c:extLst>
            <c:ext xmlns:c16="http://schemas.microsoft.com/office/drawing/2014/chart" uri="{C3380CC4-5D6E-409C-BE32-E72D297353CC}">
              <c16:uniqueId val="{00000003-9A8B-49B1-9C28-0BC22A5742E8}"/>
            </c:ext>
          </c:extLst>
        </c:ser>
        <c:ser>
          <c:idx val="1"/>
          <c:order val="1"/>
          <c:tx>
            <c:strRef>
              <c:f>'By Sex'!$A$3</c:f>
              <c:strCache>
                <c:ptCount val="1"/>
                <c:pt idx="0">
                  <c:v>Females</c:v>
                </c:pt>
              </c:strCache>
            </c:strRef>
          </c:tx>
          <c:spPr>
            <a:ln w="28575" cap="rnd">
              <a:solidFill>
                <a:srgbClr val="4C9C2E"/>
              </a:solidFill>
              <a:round/>
            </a:ln>
            <a:effectLst/>
          </c:spPr>
          <c:marker>
            <c:symbol val="none"/>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A8B-49B1-9C28-0BC22A5742E8}"/>
                </c:ext>
              </c:extLst>
            </c:dLbl>
            <c:dLbl>
              <c:idx val="1"/>
              <c:layout>
                <c:manualLayout>
                  <c:x val="-0.10272150088868774"/>
                  <c:y val="-4.4167329774344143E-2"/>
                </c:manualLayout>
              </c:layout>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rgbClr val="4C9C2E"/>
                      </a:solidFill>
                      <a:latin typeface="Roboto" panose="02000000000000000000" pitchFamily="2" charset="0"/>
                      <a:ea typeface="Roboto" panose="02000000000000000000" pitchFamily="2" charset="0"/>
                      <a:cs typeface="Roboto" panose="02000000000000000000" pitchFamily="2" charset="0"/>
                    </a:defRPr>
                  </a:pPr>
                  <a:endParaRPr lang="en-US"/>
                </a:p>
              </c:txPr>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9A8B-49B1-9C28-0BC22A5742E8}"/>
                </c:ext>
              </c:extLst>
            </c:dLbl>
            <c:dLbl>
              <c:idx val="10"/>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A58-492D-A51E-41242E6A0EB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4C9C2E"/>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'By Sex'!$B$1:$L$1</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'By Sex'!$B$3:$L$3</c:f>
              <c:numCache>
                <c:formatCode>General</c:formatCode>
                <c:ptCount val="11"/>
                <c:pt idx="0">
                  <c:v>5.2</c:v>
                </c:pt>
                <c:pt idx="1">
                  <c:v>5.4</c:v>
                </c:pt>
                <c:pt idx="2">
                  <c:v>5.5</c:v>
                </c:pt>
                <c:pt idx="3">
                  <c:v>5.8</c:v>
                </c:pt>
                <c:pt idx="4">
                  <c:v>6</c:v>
                </c:pt>
                <c:pt idx="5">
                  <c:v>6</c:v>
                </c:pt>
                <c:pt idx="6">
                  <c:v>6.1</c:v>
                </c:pt>
                <c:pt idx="7">
                  <c:v>6.2</c:v>
                </c:pt>
                <c:pt idx="8">
                  <c:v>6</c:v>
                </c:pt>
                <c:pt idx="9">
                  <c:v>5.5</c:v>
                </c:pt>
                <c:pt idx="10">
                  <c:v>5.7</c:v>
                </c:pt>
              </c:numCache>
            </c:numRef>
          </c:val>
          <c:smooth val="0"/>
          <c:extLst>
            <c:ext xmlns:c16="http://schemas.microsoft.com/office/drawing/2014/chart" uri="{C3380CC4-5D6E-409C-BE32-E72D297353CC}">
              <c16:uniqueId val="{00000007-9A8B-49B1-9C28-0BC22A5742E8}"/>
            </c:ext>
          </c:extLst>
        </c:ser>
        <c:ser>
          <c:idx val="2"/>
          <c:order val="2"/>
          <c:tx>
            <c:strRef>
              <c:f>'By Sex'!$A$4</c:f>
              <c:strCache>
                <c:ptCount val="1"/>
                <c:pt idx="0">
                  <c:v>Combined Rate for Females and Males</c:v>
                </c:pt>
              </c:strCache>
            </c:strRef>
          </c:tx>
          <c:spPr>
            <a:ln w="28575" cap="rnd">
              <a:solidFill>
                <a:srgbClr val="373737"/>
              </a:solidFill>
              <a:round/>
            </a:ln>
            <a:effectLst/>
          </c:spPr>
          <c:marker>
            <c:symbol val="none"/>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A8B-49B1-9C28-0BC22A5742E8}"/>
                </c:ext>
              </c:extLst>
            </c:dLbl>
            <c:dLbl>
              <c:idx val="1"/>
              <c:layout>
                <c:manualLayout>
                  <c:x val="-0.10763288253096789"/>
                  <c:y val="-6.8160412699954459E-2"/>
                </c:manualLayout>
              </c:layout>
              <c:spPr>
                <a:noFill/>
                <a:ln>
                  <a:noFill/>
                </a:ln>
                <a:effectLst/>
              </c:spPr>
              <c:txPr>
                <a:bodyPr rot="0" spcFirstLastPara="1" vertOverflow="ellipsis" vert="horz" wrap="square" lIns="38100" tIns="19050" rIns="38100" bIns="19050" anchor="ctr" anchorCtr="0">
                  <a:noAutofit/>
                </a:bodyPr>
                <a:lstStyle/>
                <a:p>
                  <a:pPr algn="l">
                    <a:defRPr sz="1300" b="0" i="0" u="none" strike="noStrike" kern="1200" baseline="0">
                      <a:solidFill>
                        <a:srgbClr val="373737"/>
                      </a:solidFill>
                      <a:latin typeface="Roboto" panose="02000000000000000000" pitchFamily="2" charset="0"/>
                      <a:ea typeface="Roboto" panose="02000000000000000000" pitchFamily="2" charset="0"/>
                      <a:cs typeface="Roboto" panose="02000000000000000000" pitchFamily="2" charset="0"/>
                    </a:defRPr>
                  </a:pPr>
                  <a:endParaRPr lang="en-US"/>
                </a:p>
              </c:txPr>
              <c:dLblPos val="r"/>
              <c:showLegendKey val="0"/>
              <c:showVal val="0"/>
              <c:showCatName val="0"/>
              <c:showSerName val="1"/>
              <c:showPercent val="0"/>
              <c:showBubbleSize val="0"/>
              <c:extLst>
                <c:ext xmlns:c15="http://schemas.microsoft.com/office/drawing/2012/chart" uri="{CE6537A1-D6FC-4f65-9D91-7224C49458BB}">
                  <c15:layout>
                    <c:manualLayout>
                      <c:w val="0.35663554663239161"/>
                      <c:h val="0.16031141778025171"/>
                    </c:manualLayout>
                  </c15:layout>
                </c:ext>
                <c:ext xmlns:c16="http://schemas.microsoft.com/office/drawing/2014/chart" uri="{C3380CC4-5D6E-409C-BE32-E72D297353CC}">
                  <c16:uniqueId val="{00000009-9A8B-49B1-9C28-0BC22A5742E8}"/>
                </c:ext>
              </c:extLst>
            </c:dLbl>
            <c:dLbl>
              <c:idx val="10"/>
              <c:layout>
                <c:manualLayout>
                  <c:x val="-2.0903022686411614E-16"/>
                  <c:y val="-5.7170909350576715E-17"/>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A58-492D-A51E-41242E6A0EBE}"/>
                </c:ext>
              </c:extLst>
            </c:dLbl>
            <c:spPr>
              <a:noFill/>
              <a:ln>
                <a:noFill/>
              </a:ln>
              <a:effectLst/>
            </c:spPr>
            <c:txPr>
              <a:bodyPr rot="0" spcFirstLastPara="1" vertOverflow="ellipsis" vert="horz" wrap="square" lIns="38100" tIns="19050" rIns="38100" bIns="19050" anchor="ctr" anchorCtr="0">
                <a:spAutoFit/>
              </a:bodyPr>
              <a:lstStyle/>
              <a:p>
                <a:pPr algn="l">
                  <a:defRPr sz="1200" b="1" i="0" u="none" strike="noStrike" kern="1200" baseline="0">
                    <a:solidFill>
                      <a:srgbClr val="373737"/>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'By Sex'!$B$1:$L$1</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'By Sex'!$B$4:$L$4</c:f>
              <c:numCache>
                <c:formatCode>General</c:formatCode>
                <c:ptCount val="11"/>
                <c:pt idx="0">
                  <c:v>12.3</c:v>
                </c:pt>
                <c:pt idx="1">
                  <c:v>12.6</c:v>
                </c:pt>
                <c:pt idx="2">
                  <c:v>12.6</c:v>
                </c:pt>
                <c:pt idx="3">
                  <c:v>13</c:v>
                </c:pt>
                <c:pt idx="4">
                  <c:v>13.3</c:v>
                </c:pt>
                <c:pt idx="5">
                  <c:v>13.5</c:v>
                </c:pt>
                <c:pt idx="6">
                  <c:v>14</c:v>
                </c:pt>
                <c:pt idx="7">
                  <c:v>14.2</c:v>
                </c:pt>
                <c:pt idx="8">
                  <c:v>13.9</c:v>
                </c:pt>
                <c:pt idx="9">
                  <c:v>13.5</c:v>
                </c:pt>
                <c:pt idx="10">
                  <c:v>14.1</c:v>
                </c:pt>
              </c:numCache>
            </c:numRef>
          </c:val>
          <c:smooth val="0"/>
          <c:extLst>
            <c:ext xmlns:c16="http://schemas.microsoft.com/office/drawing/2014/chart" uri="{C3380CC4-5D6E-409C-BE32-E72D297353CC}">
              <c16:uniqueId val="{0000000B-9A8B-49B1-9C28-0BC22A5742E8}"/>
            </c:ext>
          </c:extLst>
        </c:ser>
        <c:ser>
          <c:idx val="3"/>
          <c:order val="3"/>
          <c:tx>
            <c:strRef>
              <c:f>'By Sex'!$A$5</c:f>
              <c:strCache>
                <c:ptCount val="1"/>
              </c:strCache>
            </c:strRef>
          </c:tx>
          <c:spPr>
            <a:ln w="28575" cap="rnd">
              <a:solidFill>
                <a:schemeClr val="accent4"/>
              </a:solidFill>
              <a:round/>
            </a:ln>
            <a:effectLst/>
          </c:spPr>
          <c:marker>
            <c:symbol val="none"/>
          </c:marker>
          <c:cat>
            <c:numRef>
              <c:f>'By Sex'!$B$1:$L$1</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'By Sex'!$B$5:$L$5</c:f>
              <c:numCache>
                <c:formatCode>General</c:formatCode>
                <c:ptCount val="11"/>
              </c:numCache>
            </c:numRef>
          </c:val>
          <c:smooth val="0"/>
          <c:extLst>
            <c:ext xmlns:c16="http://schemas.microsoft.com/office/drawing/2014/chart" uri="{C3380CC4-5D6E-409C-BE32-E72D297353CC}">
              <c16:uniqueId val="{0000000C-9A8B-49B1-9C28-0BC22A5742E8}"/>
            </c:ext>
          </c:extLst>
        </c:ser>
        <c:ser>
          <c:idx val="4"/>
          <c:order val="4"/>
          <c:tx>
            <c:strRef>
              <c:f>'By Sex'!$A$6</c:f>
              <c:strCache>
                <c:ptCount val="1"/>
              </c:strCache>
            </c:strRef>
          </c:tx>
          <c:spPr>
            <a:ln w="28575" cap="rnd">
              <a:solidFill>
                <a:schemeClr val="accent5"/>
              </a:solidFill>
              <a:round/>
            </a:ln>
            <a:effectLst/>
          </c:spPr>
          <c:marker>
            <c:symbol val="none"/>
          </c:marker>
          <c:cat>
            <c:numRef>
              <c:f>'By Sex'!$B$1:$L$1</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'By Sex'!$B$6:$L$6</c:f>
              <c:numCache>
                <c:formatCode>General</c:formatCode>
                <c:ptCount val="11"/>
              </c:numCache>
            </c:numRef>
          </c:val>
          <c:smooth val="0"/>
          <c:extLst>
            <c:ext xmlns:c16="http://schemas.microsoft.com/office/drawing/2014/chart" uri="{C3380CC4-5D6E-409C-BE32-E72D297353CC}">
              <c16:uniqueId val="{0000000D-9A8B-49B1-9C28-0BC22A5742E8}"/>
            </c:ext>
          </c:extLst>
        </c:ser>
        <c:ser>
          <c:idx val="5"/>
          <c:order val="5"/>
          <c:tx>
            <c:strRef>
              <c:f>'By Sex'!$A$7</c:f>
              <c:strCache>
                <c:ptCount val="1"/>
              </c:strCache>
            </c:strRef>
          </c:tx>
          <c:spPr>
            <a:ln w="28575" cap="rnd">
              <a:solidFill>
                <a:schemeClr val="accent6"/>
              </a:solidFill>
              <a:round/>
            </a:ln>
            <a:effectLst/>
          </c:spPr>
          <c:marker>
            <c:symbol val="none"/>
          </c:marker>
          <c:cat>
            <c:numRef>
              <c:f>'By Sex'!$B$1:$L$1</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'By Sex'!$B$7:$L$7</c:f>
              <c:numCache>
                <c:formatCode>General</c:formatCode>
                <c:ptCount val="11"/>
              </c:numCache>
            </c:numRef>
          </c:val>
          <c:smooth val="0"/>
          <c:extLst>
            <c:ext xmlns:c16="http://schemas.microsoft.com/office/drawing/2014/chart" uri="{C3380CC4-5D6E-409C-BE32-E72D297353CC}">
              <c16:uniqueId val="{0000000E-9A8B-49B1-9C28-0BC22A5742E8}"/>
            </c:ext>
          </c:extLst>
        </c:ser>
        <c:dLbls>
          <c:showLegendKey val="0"/>
          <c:showVal val="0"/>
          <c:showCatName val="0"/>
          <c:showSerName val="0"/>
          <c:showPercent val="0"/>
          <c:showBubbleSize val="0"/>
        </c:dLbls>
        <c:smooth val="0"/>
        <c:axId val="1013701680"/>
        <c:axId val="709695104"/>
      </c:lineChart>
      <c:catAx>
        <c:axId val="1013701680"/>
        <c:scaling>
          <c:orientation val="minMax"/>
        </c:scaling>
        <c:delete val="0"/>
        <c:axPos val="b"/>
        <c:numFmt formatCode="General" sourceLinked="1"/>
        <c:majorTickMark val="none"/>
        <c:minorTickMark val="none"/>
        <c:tickLblPos val="low"/>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accent4">
                    <a:lumMod val="85000"/>
                    <a:lumOff val="15000"/>
                  </a:schemeClr>
                </a:solidFill>
                <a:latin typeface="Roboto" panose="02000000000000000000" pitchFamily="2" charset="0"/>
                <a:ea typeface="Roboto" panose="02000000000000000000" pitchFamily="2" charset="0"/>
                <a:cs typeface="Roboto" panose="02000000000000000000" pitchFamily="2" charset="0"/>
              </a:defRPr>
            </a:pPr>
            <a:endParaRPr lang="en-US"/>
          </a:p>
        </c:txPr>
        <c:crossAx val="709695104"/>
        <c:crosses val="autoZero"/>
        <c:auto val="1"/>
        <c:lblAlgn val="ctr"/>
        <c:lblOffset val="100"/>
        <c:tickMarkSkip val="1"/>
        <c:noMultiLvlLbl val="0"/>
      </c:catAx>
      <c:valAx>
        <c:axId val="709695104"/>
        <c:scaling>
          <c:orientation val="minMax"/>
          <c:max val="25"/>
          <c:min val="0"/>
        </c:scaling>
        <c:delete val="1"/>
        <c:axPos val="l"/>
        <c:numFmt formatCode="General" sourceLinked="1"/>
        <c:majorTickMark val="out"/>
        <c:minorTickMark val="none"/>
        <c:tickLblPos val="nextTo"/>
        <c:crossAx val="101370168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8202159930472068E-2"/>
          <c:y val="8.839775929081331E-2"/>
          <c:w val="0.91836357451733652"/>
          <c:h val="0.91160224070918672"/>
        </c:manualLayout>
      </c:layout>
      <c:barChart>
        <c:barDir val="bar"/>
        <c:grouping val="percentStacked"/>
        <c:varyColors val="0"/>
        <c:ser>
          <c:idx val="0"/>
          <c:order val="0"/>
          <c:tx>
            <c:strRef>
              <c:f>'means male by ageFirearm'!$B$1</c:f>
              <c:strCache>
                <c:ptCount val="1"/>
                <c:pt idx="0">
                  <c:v>Firearm</c:v>
                </c:pt>
              </c:strCache>
            </c:strRef>
          </c:tx>
          <c:spPr>
            <a:solidFill>
              <a:srgbClr val="00436C">
                <a:alpha val="94902"/>
              </a:srgb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'means male by ageFirearm'!$A$2:$A$5</c:f>
              <c:strCache>
                <c:ptCount val="4"/>
                <c:pt idx="0">
                  <c:v>15-24 Years</c:v>
                </c:pt>
                <c:pt idx="1">
                  <c:v>25-44 Years</c:v>
                </c:pt>
                <c:pt idx="2">
                  <c:v>45-64 Years</c:v>
                </c:pt>
                <c:pt idx="3">
                  <c:v>65+ Years </c:v>
                </c:pt>
              </c:strCache>
            </c:strRef>
          </c:cat>
          <c:val>
            <c:numRef>
              <c:f>'means male by ageFirearm'!$B$2:$B$5</c:f>
              <c:numCache>
                <c:formatCode>0%</c:formatCode>
                <c:ptCount val="4"/>
                <c:pt idx="0">
                  <c:v>0.57999999999999996</c:v>
                </c:pt>
                <c:pt idx="1">
                  <c:v>0.48</c:v>
                </c:pt>
                <c:pt idx="2">
                  <c:v>0.56000000000000005</c:v>
                </c:pt>
                <c:pt idx="3">
                  <c:v>0.78</c:v>
                </c:pt>
              </c:numCache>
            </c:numRef>
          </c:val>
          <c:extLst>
            <c:ext xmlns:c16="http://schemas.microsoft.com/office/drawing/2014/chart" uri="{C3380CC4-5D6E-409C-BE32-E72D297353CC}">
              <c16:uniqueId val="{00000000-551F-4FDA-B2DE-21B513C6A2D4}"/>
            </c:ext>
          </c:extLst>
        </c:ser>
        <c:ser>
          <c:idx val="1"/>
          <c:order val="1"/>
          <c:tx>
            <c:strRef>
              <c:f>'means male by ageFirearm'!$C$1</c:f>
              <c:strCache>
                <c:ptCount val="1"/>
                <c:pt idx="0">
                  <c:v>Suffocation</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'means male by ageFirearm'!$A$2:$A$5</c:f>
              <c:strCache>
                <c:ptCount val="4"/>
                <c:pt idx="0">
                  <c:v>15-24 Years</c:v>
                </c:pt>
                <c:pt idx="1">
                  <c:v>25-44 Years</c:v>
                </c:pt>
                <c:pt idx="2">
                  <c:v>45-64 Years</c:v>
                </c:pt>
                <c:pt idx="3">
                  <c:v>65+ Years </c:v>
                </c:pt>
              </c:strCache>
            </c:strRef>
          </c:cat>
          <c:val>
            <c:numRef>
              <c:f>'means male by ageFirearm'!$C$2:$C$5</c:f>
              <c:numCache>
                <c:formatCode>0%</c:formatCode>
                <c:ptCount val="4"/>
                <c:pt idx="0">
                  <c:v>0.28999999999999998</c:v>
                </c:pt>
                <c:pt idx="1">
                  <c:v>0.36</c:v>
                </c:pt>
                <c:pt idx="2">
                  <c:v>0.26</c:v>
                </c:pt>
                <c:pt idx="3">
                  <c:v>0.1</c:v>
                </c:pt>
              </c:numCache>
            </c:numRef>
          </c:val>
          <c:extLst>
            <c:ext xmlns:c16="http://schemas.microsoft.com/office/drawing/2014/chart" uri="{C3380CC4-5D6E-409C-BE32-E72D297353CC}">
              <c16:uniqueId val="{00000001-551F-4FDA-B2DE-21B513C6A2D4}"/>
            </c:ext>
          </c:extLst>
        </c:ser>
        <c:ser>
          <c:idx val="2"/>
          <c:order val="2"/>
          <c:tx>
            <c:strRef>
              <c:f>'means male by ageFirearm'!$D$1</c:f>
              <c:strCache>
                <c:ptCount val="1"/>
                <c:pt idx="0">
                  <c:v>Poisoning</c:v>
                </c:pt>
              </c:strCache>
            </c:strRef>
          </c:tx>
          <c:spPr>
            <a:solidFill>
              <a:srgbClr val="0066A4"/>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'means male by ageFirearm'!$A$2:$A$5</c:f>
              <c:strCache>
                <c:ptCount val="4"/>
                <c:pt idx="0">
                  <c:v>15-24 Years</c:v>
                </c:pt>
                <c:pt idx="1">
                  <c:v>25-44 Years</c:v>
                </c:pt>
                <c:pt idx="2">
                  <c:v>45-64 Years</c:v>
                </c:pt>
                <c:pt idx="3">
                  <c:v>65+ Years </c:v>
                </c:pt>
              </c:strCache>
            </c:strRef>
          </c:cat>
          <c:val>
            <c:numRef>
              <c:f>'means male by ageFirearm'!$D$2:$D$5</c:f>
              <c:numCache>
                <c:formatCode>0%</c:formatCode>
                <c:ptCount val="4"/>
                <c:pt idx="0">
                  <c:v>0.03</c:v>
                </c:pt>
                <c:pt idx="1">
                  <c:v>0.05</c:v>
                </c:pt>
                <c:pt idx="2">
                  <c:v>7.0000000000000007E-2</c:v>
                </c:pt>
                <c:pt idx="3">
                  <c:v>0.05</c:v>
                </c:pt>
              </c:numCache>
            </c:numRef>
          </c:val>
          <c:extLst>
            <c:ext xmlns:c16="http://schemas.microsoft.com/office/drawing/2014/chart" uri="{C3380CC4-5D6E-409C-BE32-E72D297353CC}">
              <c16:uniqueId val="{00000002-551F-4FDA-B2DE-21B513C6A2D4}"/>
            </c:ext>
          </c:extLst>
        </c:ser>
        <c:ser>
          <c:idx val="3"/>
          <c:order val="3"/>
          <c:tx>
            <c:strRef>
              <c:f>'means male by ageFirearm'!$E$1</c:f>
              <c:strCache>
                <c:ptCount val="1"/>
                <c:pt idx="0">
                  <c:v>All Others</c:v>
                </c:pt>
              </c:strCache>
            </c:strRef>
          </c:tx>
          <c:spPr>
            <a:solidFill>
              <a:srgbClr val="FFFFFF">
                <a:lumMod val="85000"/>
              </a:srgb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'means male by ageFirearm'!$A$2:$A$5</c:f>
              <c:strCache>
                <c:ptCount val="4"/>
                <c:pt idx="0">
                  <c:v>15-24 Years</c:v>
                </c:pt>
                <c:pt idx="1">
                  <c:v>25-44 Years</c:v>
                </c:pt>
                <c:pt idx="2">
                  <c:v>45-64 Years</c:v>
                </c:pt>
                <c:pt idx="3">
                  <c:v>65+ Years </c:v>
                </c:pt>
              </c:strCache>
            </c:strRef>
          </c:cat>
          <c:val>
            <c:numRef>
              <c:f>'means male by ageFirearm'!$E$2:$E$5</c:f>
              <c:numCache>
                <c:formatCode>0%</c:formatCode>
                <c:ptCount val="4"/>
                <c:pt idx="0">
                  <c:v>0.13</c:v>
                </c:pt>
                <c:pt idx="1">
                  <c:v>0.16</c:v>
                </c:pt>
                <c:pt idx="2">
                  <c:v>0.18</c:v>
                </c:pt>
                <c:pt idx="3">
                  <c:v>7.0000000000000007E-2</c:v>
                </c:pt>
              </c:numCache>
            </c:numRef>
          </c:val>
          <c:extLst>
            <c:ext xmlns:c16="http://schemas.microsoft.com/office/drawing/2014/chart" uri="{C3380CC4-5D6E-409C-BE32-E72D297353CC}">
              <c16:uniqueId val="{00000003-551F-4FDA-B2DE-21B513C6A2D4}"/>
            </c:ext>
          </c:extLst>
        </c:ser>
        <c:dLbls>
          <c:dLblPos val="ctr"/>
          <c:showLegendKey val="0"/>
          <c:showVal val="1"/>
          <c:showCatName val="0"/>
          <c:showSerName val="0"/>
          <c:showPercent val="0"/>
          <c:showBubbleSize val="0"/>
        </c:dLbls>
        <c:gapWidth val="150"/>
        <c:overlap val="100"/>
        <c:axId val="510480704"/>
        <c:axId val="510477824"/>
      </c:barChart>
      <c:catAx>
        <c:axId val="510480704"/>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defRPr>
            </a:pPr>
            <a:endParaRPr lang="en-US"/>
          </a:p>
        </c:txPr>
        <c:crossAx val="510477824"/>
        <c:crosses val="autoZero"/>
        <c:auto val="1"/>
        <c:lblAlgn val="ctr"/>
        <c:lblOffset val="100"/>
        <c:noMultiLvlLbl val="0"/>
      </c:catAx>
      <c:valAx>
        <c:axId val="510477824"/>
        <c:scaling>
          <c:orientation val="minMax"/>
          <c:max val="1"/>
        </c:scaling>
        <c:delete val="1"/>
        <c:axPos val="t"/>
        <c:numFmt formatCode="0%" sourceLinked="1"/>
        <c:majorTickMark val="out"/>
        <c:minorTickMark val="none"/>
        <c:tickLblPos val="nextTo"/>
        <c:crossAx val="510480704"/>
        <c:crosses val="autoZero"/>
        <c:crossBetween val="between"/>
      </c:valAx>
      <c:spPr>
        <a:noFill/>
        <a:ln>
          <a:noFill/>
        </a:ln>
        <a:effectLst/>
      </c:spPr>
    </c:plotArea>
    <c:legend>
      <c:legendPos val="b"/>
      <c:layout>
        <c:manualLayout>
          <c:xMode val="edge"/>
          <c:yMode val="edge"/>
          <c:x val="0.11282713579633982"/>
          <c:y val="3.6565582320819334E-4"/>
          <c:w val="0.7802669928335193"/>
          <c:h val="5.832976030054309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showDLblsOverMax val="0"/>
  </c:chart>
  <c:spPr>
    <a:noFill/>
    <a:ln w="9525" cap="flat" cmpd="sng" algn="ctr">
      <a:noFill/>
      <a:round/>
    </a:ln>
    <a:effectLst/>
  </c:spPr>
  <c:txPr>
    <a:bodyPr/>
    <a:lstStyle/>
    <a:p>
      <a:pPr>
        <a:defRPr>
          <a:latin typeface="Roboto" panose="02000000000000000000" pitchFamily="2" charset="0"/>
          <a:ea typeface="Roboto" panose="02000000000000000000" pitchFamily="2" charset="0"/>
          <a:cs typeface="Roboto" panose="02000000000000000000" pitchFamily="2" charset="0"/>
        </a:defRPr>
      </a:pPr>
      <a:endParaRPr lang="en-US"/>
    </a:p>
  </c:txPr>
  <c:externalData r:id="rId4">
    <c:autoUpdate val="0"/>
  </c:externalData>
  <c:userShapes r:id="rId5"/>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113602291121255E-2"/>
          <c:y val="6.7222793660187935E-2"/>
          <c:w val="0.92388639770887859"/>
          <c:h val="0.92937234719580442"/>
        </c:manualLayout>
      </c:layout>
      <c:barChart>
        <c:barDir val="bar"/>
        <c:grouping val="stacked"/>
        <c:varyColors val="0"/>
        <c:ser>
          <c:idx val="0"/>
          <c:order val="0"/>
          <c:tx>
            <c:strRef>
              <c:f>'means female by age'!$B$1</c:f>
              <c:strCache>
                <c:ptCount val="1"/>
                <c:pt idx="0">
                  <c:v>Poisoning</c:v>
                </c:pt>
              </c:strCache>
            </c:strRef>
          </c:tx>
          <c:spPr>
            <a:solidFill>
              <a:srgbClr val="0066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'means female by age'!$A$2:$A$5</c:f>
              <c:strCache>
                <c:ptCount val="4"/>
                <c:pt idx="0">
                  <c:v>65+ Years </c:v>
                </c:pt>
                <c:pt idx="1">
                  <c:v>45-64 Years</c:v>
                </c:pt>
                <c:pt idx="2">
                  <c:v>25-44 Years</c:v>
                </c:pt>
                <c:pt idx="3">
                  <c:v>15-24 Years</c:v>
                </c:pt>
              </c:strCache>
            </c:strRef>
          </c:cat>
          <c:val>
            <c:numRef>
              <c:f>'means female by age'!$B$2:$B$5</c:f>
              <c:numCache>
                <c:formatCode>0%</c:formatCode>
                <c:ptCount val="4"/>
                <c:pt idx="0">
                  <c:v>0.33</c:v>
                </c:pt>
                <c:pt idx="1">
                  <c:v>0.31</c:v>
                </c:pt>
                <c:pt idx="2">
                  <c:v>0.2</c:v>
                </c:pt>
                <c:pt idx="3">
                  <c:v>0.16</c:v>
                </c:pt>
              </c:numCache>
            </c:numRef>
          </c:val>
          <c:extLst>
            <c:ext xmlns:c16="http://schemas.microsoft.com/office/drawing/2014/chart" uri="{C3380CC4-5D6E-409C-BE32-E72D297353CC}">
              <c16:uniqueId val="{00000000-63E2-4A5F-8DEB-237E027BA176}"/>
            </c:ext>
          </c:extLst>
        </c:ser>
        <c:ser>
          <c:idx val="1"/>
          <c:order val="1"/>
          <c:tx>
            <c:strRef>
              <c:f>'means female by age'!$C$1</c:f>
              <c:strCache>
                <c:ptCount val="1"/>
                <c:pt idx="0">
                  <c:v>Firearm</c:v>
                </c:pt>
              </c:strCache>
            </c:strRef>
          </c:tx>
          <c:spPr>
            <a:solidFill>
              <a:srgbClr val="00436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'means female by age'!$A$2:$A$5</c:f>
              <c:strCache>
                <c:ptCount val="4"/>
                <c:pt idx="0">
                  <c:v>65+ Years </c:v>
                </c:pt>
                <c:pt idx="1">
                  <c:v>45-64 Years</c:v>
                </c:pt>
                <c:pt idx="2">
                  <c:v>25-44 Years</c:v>
                </c:pt>
                <c:pt idx="3">
                  <c:v>15-24 Years</c:v>
                </c:pt>
              </c:strCache>
            </c:strRef>
          </c:cat>
          <c:val>
            <c:numRef>
              <c:f>'means female by age'!$C$2:$C$5</c:f>
              <c:numCache>
                <c:formatCode>0%</c:formatCode>
                <c:ptCount val="4"/>
                <c:pt idx="0">
                  <c:v>0.37</c:v>
                </c:pt>
                <c:pt idx="1">
                  <c:v>0.33</c:v>
                </c:pt>
                <c:pt idx="2">
                  <c:v>0.33</c:v>
                </c:pt>
                <c:pt idx="3">
                  <c:v>0.28999999999999998</c:v>
                </c:pt>
              </c:numCache>
            </c:numRef>
          </c:val>
          <c:extLst>
            <c:ext xmlns:c16="http://schemas.microsoft.com/office/drawing/2014/chart" uri="{C3380CC4-5D6E-409C-BE32-E72D297353CC}">
              <c16:uniqueId val="{00000001-63E2-4A5F-8DEB-237E027BA176}"/>
            </c:ext>
          </c:extLst>
        </c:ser>
        <c:ser>
          <c:idx val="2"/>
          <c:order val="2"/>
          <c:tx>
            <c:strRef>
              <c:f>'means female by age'!$D$1</c:f>
              <c:strCache>
                <c:ptCount val="1"/>
                <c:pt idx="0">
                  <c:v>Suffocation</c:v>
                </c:pt>
              </c:strCache>
            </c:strRef>
          </c:tx>
          <c:spPr>
            <a:solidFill>
              <a:srgbClr val="FFFFFF">
                <a:lumMod val="65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'means female by age'!$A$2:$A$5</c:f>
              <c:strCache>
                <c:ptCount val="4"/>
                <c:pt idx="0">
                  <c:v>65+ Years </c:v>
                </c:pt>
                <c:pt idx="1">
                  <c:v>45-64 Years</c:v>
                </c:pt>
                <c:pt idx="2">
                  <c:v>25-44 Years</c:v>
                </c:pt>
                <c:pt idx="3">
                  <c:v>15-24 Years</c:v>
                </c:pt>
              </c:strCache>
            </c:strRef>
          </c:cat>
          <c:val>
            <c:numRef>
              <c:f>'means female by age'!$D$2:$D$5</c:f>
              <c:numCache>
                <c:formatCode>0%</c:formatCode>
                <c:ptCount val="4"/>
                <c:pt idx="0">
                  <c:v>0.16</c:v>
                </c:pt>
                <c:pt idx="1">
                  <c:v>0.22</c:v>
                </c:pt>
                <c:pt idx="2">
                  <c:v>0.36</c:v>
                </c:pt>
                <c:pt idx="3">
                  <c:v>0.42</c:v>
                </c:pt>
              </c:numCache>
            </c:numRef>
          </c:val>
          <c:extLst>
            <c:ext xmlns:c16="http://schemas.microsoft.com/office/drawing/2014/chart" uri="{C3380CC4-5D6E-409C-BE32-E72D297353CC}">
              <c16:uniqueId val="{00000002-63E2-4A5F-8DEB-237E027BA176}"/>
            </c:ext>
          </c:extLst>
        </c:ser>
        <c:ser>
          <c:idx val="3"/>
          <c:order val="3"/>
          <c:tx>
            <c:strRef>
              <c:f>'means female by age'!$E$1</c:f>
              <c:strCache>
                <c:ptCount val="1"/>
                <c:pt idx="0">
                  <c:v>All others</c:v>
                </c:pt>
              </c:strCache>
            </c:strRef>
          </c:tx>
          <c:spPr>
            <a:solidFill>
              <a:srgbClr val="D7DFD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'means female by age'!$A$2:$A$5</c:f>
              <c:strCache>
                <c:ptCount val="4"/>
                <c:pt idx="0">
                  <c:v>65+ Years </c:v>
                </c:pt>
                <c:pt idx="1">
                  <c:v>45-64 Years</c:v>
                </c:pt>
                <c:pt idx="2">
                  <c:v>25-44 Years</c:v>
                </c:pt>
                <c:pt idx="3">
                  <c:v>15-24 Years</c:v>
                </c:pt>
              </c:strCache>
            </c:strRef>
          </c:cat>
          <c:val>
            <c:numRef>
              <c:f>'means female by age'!$E$2:$E$5</c:f>
              <c:numCache>
                <c:formatCode>0%</c:formatCode>
                <c:ptCount val="4"/>
                <c:pt idx="0">
                  <c:v>0.14000000000000001</c:v>
                </c:pt>
                <c:pt idx="1">
                  <c:v>0.14000000000000001</c:v>
                </c:pt>
                <c:pt idx="2">
                  <c:v>0.11</c:v>
                </c:pt>
                <c:pt idx="3">
                  <c:v>0.13</c:v>
                </c:pt>
              </c:numCache>
            </c:numRef>
          </c:val>
          <c:extLst>
            <c:ext xmlns:c16="http://schemas.microsoft.com/office/drawing/2014/chart" uri="{C3380CC4-5D6E-409C-BE32-E72D297353CC}">
              <c16:uniqueId val="{00000003-63E2-4A5F-8DEB-237E027BA176}"/>
            </c:ext>
          </c:extLst>
        </c:ser>
        <c:dLbls>
          <c:dLblPos val="ctr"/>
          <c:showLegendKey val="0"/>
          <c:showVal val="1"/>
          <c:showCatName val="0"/>
          <c:showSerName val="0"/>
          <c:showPercent val="0"/>
          <c:showBubbleSize val="0"/>
        </c:dLbls>
        <c:gapWidth val="150"/>
        <c:overlap val="100"/>
        <c:axId val="450846560"/>
        <c:axId val="450839840"/>
      </c:barChart>
      <c:catAx>
        <c:axId val="450846560"/>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n-US"/>
          </a:p>
        </c:txPr>
        <c:crossAx val="450839840"/>
        <c:crosses val="autoZero"/>
        <c:auto val="1"/>
        <c:lblAlgn val="ctr"/>
        <c:lblOffset val="100"/>
        <c:noMultiLvlLbl val="0"/>
      </c:catAx>
      <c:valAx>
        <c:axId val="450839840"/>
        <c:scaling>
          <c:orientation val="minMax"/>
          <c:max val="1"/>
        </c:scaling>
        <c:delete val="1"/>
        <c:axPos val="b"/>
        <c:numFmt formatCode="0%" sourceLinked="1"/>
        <c:majorTickMark val="none"/>
        <c:minorTickMark val="none"/>
        <c:tickLblPos val="nextTo"/>
        <c:crossAx val="450846560"/>
        <c:crosses val="autoZero"/>
        <c:crossBetween val="between"/>
      </c:valAx>
      <c:spPr>
        <a:noFill/>
        <a:ln>
          <a:noFill/>
        </a:ln>
        <a:effectLst/>
      </c:spPr>
    </c:plotArea>
    <c:legend>
      <c:legendPos val="b"/>
      <c:layout>
        <c:manualLayout>
          <c:xMode val="edge"/>
          <c:yMode val="edge"/>
          <c:x val="0.18886000734983591"/>
          <c:y val="0"/>
          <c:w val="0.61966357820114193"/>
          <c:h val="5.850408137435089E-2"/>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userShapes r:id="rId5"/>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792429993599777E-2"/>
          <c:y val="1.7030662960788766E-2"/>
          <c:w val="0.84409142632637146"/>
          <c:h val="0.90116843328921603"/>
        </c:manualLayout>
      </c:layout>
      <c:lineChart>
        <c:grouping val="standard"/>
        <c:varyColors val="0"/>
        <c:ser>
          <c:idx val="0"/>
          <c:order val="0"/>
          <c:tx>
            <c:strRef>
              <c:f>race!$A$2</c:f>
              <c:strCache>
                <c:ptCount val="1"/>
                <c:pt idx="0">
                  <c:v>American Indian or Alaska Native</c:v>
                </c:pt>
              </c:strCache>
            </c:strRef>
          </c:tx>
          <c:spPr>
            <a:ln w="31750" cap="rnd">
              <a:solidFill>
                <a:srgbClr val="0066A4"/>
              </a:solidFill>
              <a:round/>
            </a:ln>
            <a:effectLst/>
          </c:spPr>
          <c:marker>
            <c:symbol val="none"/>
          </c:marker>
          <c:dLbls>
            <c:dLbl>
              <c:idx val="5"/>
              <c:layout>
                <c:manualLayout>
                  <c:x val="1.0424239704966665E-3"/>
                  <c:y val="-2.1960779509235959E-2"/>
                </c:manualLayout>
              </c:layout>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rgbClr val="0066A4"/>
                      </a:solidFill>
                      <a:latin typeface="Roboto" panose="02000000000000000000" pitchFamily="2" charset="0"/>
                      <a:ea typeface="Roboto" panose="02000000000000000000" pitchFamily="2" charset="0"/>
                      <a:cs typeface="Roboto" panose="02000000000000000000" pitchFamily="2" charset="0"/>
                    </a:defRPr>
                  </a:pPr>
                  <a:endParaRPr lang="en-US"/>
                </a:p>
              </c:txPr>
              <c:dLblPos val="r"/>
              <c:showLegendKey val="0"/>
              <c:showVal val="0"/>
              <c:showCatName val="0"/>
              <c:showSerName val="1"/>
              <c:showPercent val="0"/>
              <c:showBubbleSize val="0"/>
              <c:extLst>
                <c:ext xmlns:c15="http://schemas.microsoft.com/office/drawing/2012/chart" uri="{CE6537A1-D6FC-4f65-9D91-7224C49458BB}">
                  <c15:layout>
                    <c:manualLayout>
                      <c:w val="0.12440659177399629"/>
                      <c:h val="7.7111039648021296E-2"/>
                    </c:manualLayout>
                  </c15:layout>
                </c:ext>
                <c:ext xmlns:c16="http://schemas.microsoft.com/office/drawing/2014/chart" uri="{C3380CC4-5D6E-409C-BE32-E72D297353CC}">
                  <c16:uniqueId val="{00000000-9100-46E6-A6EA-5DD5708BFD86}"/>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66A4"/>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race!$B$1:$G$1</c:f>
              <c:numCache>
                <c:formatCode>General</c:formatCode>
                <c:ptCount val="6"/>
                <c:pt idx="0">
                  <c:v>2015</c:v>
                </c:pt>
                <c:pt idx="1">
                  <c:v>2016</c:v>
                </c:pt>
                <c:pt idx="2">
                  <c:v>2017</c:v>
                </c:pt>
                <c:pt idx="3">
                  <c:v>2018</c:v>
                </c:pt>
                <c:pt idx="4">
                  <c:v>2019</c:v>
                </c:pt>
                <c:pt idx="5">
                  <c:v>2020</c:v>
                </c:pt>
              </c:numCache>
            </c:numRef>
          </c:cat>
          <c:val>
            <c:numRef>
              <c:f>race!$B$2:$G$2</c:f>
              <c:numCache>
                <c:formatCode>General</c:formatCode>
                <c:ptCount val="6"/>
                <c:pt idx="0">
                  <c:v>20</c:v>
                </c:pt>
                <c:pt idx="1">
                  <c:v>21.4</c:v>
                </c:pt>
                <c:pt idx="2">
                  <c:v>22.1</c:v>
                </c:pt>
                <c:pt idx="3">
                  <c:v>22.1</c:v>
                </c:pt>
                <c:pt idx="4">
                  <c:v>22.2</c:v>
                </c:pt>
                <c:pt idx="5">
                  <c:v>23.9</c:v>
                </c:pt>
              </c:numCache>
            </c:numRef>
          </c:val>
          <c:smooth val="0"/>
          <c:extLst>
            <c:ext xmlns:c16="http://schemas.microsoft.com/office/drawing/2014/chart" uri="{C3380CC4-5D6E-409C-BE32-E72D297353CC}">
              <c16:uniqueId val="{00000001-9100-46E6-A6EA-5DD5708BFD86}"/>
            </c:ext>
          </c:extLst>
        </c:ser>
        <c:ser>
          <c:idx val="1"/>
          <c:order val="1"/>
          <c:tx>
            <c:strRef>
              <c:f>race!$A$3</c:f>
              <c:strCache>
                <c:ptCount val="1"/>
                <c:pt idx="0">
                  <c:v>Asian or Pacific Islander</c:v>
                </c:pt>
              </c:strCache>
            </c:strRef>
          </c:tx>
          <c:spPr>
            <a:ln w="31750" cap="rnd">
              <a:solidFill>
                <a:schemeClr val="tx2">
                  <a:lumMod val="50000"/>
                </a:schemeClr>
              </a:solidFill>
              <a:round/>
            </a:ln>
            <a:effectLst/>
          </c:spPr>
          <c:marker>
            <c:symbol val="none"/>
          </c:marker>
          <c:dLbls>
            <c:dLbl>
              <c:idx val="5"/>
              <c:layout>
                <c:manualLayout>
                  <c:x val="4.1828897686062852E-4"/>
                  <c:y val="2.6536396729686534E-2"/>
                </c:manualLayout>
              </c:layout>
              <c:spPr>
                <a:noFill/>
                <a:ln>
                  <a:noFill/>
                </a:ln>
                <a:effectLst/>
              </c:spPr>
              <c:txPr>
                <a:bodyPr rot="0" spcFirstLastPara="1" vertOverflow="ellipsis" vert="horz" wrap="square" lIns="38100" tIns="19050" rIns="38100" bIns="19050" anchor="ctr" anchorCtr="0">
                  <a:noAutofit/>
                </a:bodyPr>
                <a:lstStyle/>
                <a:p>
                  <a:pPr algn="l">
                    <a:defRPr sz="1000" b="0" i="0" u="none" strike="noStrike" kern="1200" baseline="0">
                      <a:solidFill>
                        <a:srgbClr val="003658"/>
                      </a:solidFill>
                      <a:latin typeface="Roboto" panose="02000000000000000000" pitchFamily="2" charset="0"/>
                      <a:ea typeface="Roboto" panose="02000000000000000000" pitchFamily="2" charset="0"/>
                      <a:cs typeface="Roboto" panose="02000000000000000000" pitchFamily="2" charset="0"/>
                    </a:defRPr>
                  </a:pPr>
                  <a:endParaRPr lang="en-US"/>
                </a:p>
              </c:txPr>
              <c:dLblPos val="r"/>
              <c:showLegendKey val="0"/>
              <c:showVal val="0"/>
              <c:showCatName val="0"/>
              <c:showSerName val="1"/>
              <c:showPercent val="0"/>
              <c:showBubbleSize val="0"/>
              <c:extLst>
                <c:ext xmlns:c15="http://schemas.microsoft.com/office/drawing/2012/chart" uri="{CE6537A1-D6FC-4f65-9D91-7224C49458BB}">
                  <c15:layout>
                    <c:manualLayout>
                      <c:w val="0.10812574854093923"/>
                      <c:h val="8.4898150701729819E-2"/>
                    </c:manualLayout>
                  </c15:layout>
                </c:ext>
                <c:ext xmlns:c16="http://schemas.microsoft.com/office/drawing/2014/chart" uri="{C3380CC4-5D6E-409C-BE32-E72D297353CC}">
                  <c16:uniqueId val="{00000002-9100-46E6-A6EA-5DD5708BFD8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3658"/>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race!$B$1:$G$1</c:f>
              <c:numCache>
                <c:formatCode>General</c:formatCode>
                <c:ptCount val="6"/>
                <c:pt idx="0">
                  <c:v>2015</c:v>
                </c:pt>
                <c:pt idx="1">
                  <c:v>2016</c:v>
                </c:pt>
                <c:pt idx="2">
                  <c:v>2017</c:v>
                </c:pt>
                <c:pt idx="3">
                  <c:v>2018</c:v>
                </c:pt>
                <c:pt idx="4">
                  <c:v>2019</c:v>
                </c:pt>
                <c:pt idx="5">
                  <c:v>2020</c:v>
                </c:pt>
              </c:numCache>
            </c:numRef>
          </c:cat>
          <c:val>
            <c:numRef>
              <c:f>race!$B$3:$G$3</c:f>
              <c:numCache>
                <c:formatCode>General</c:formatCode>
                <c:ptCount val="6"/>
                <c:pt idx="0">
                  <c:v>6.5</c:v>
                </c:pt>
                <c:pt idx="1">
                  <c:v>6.8</c:v>
                </c:pt>
                <c:pt idx="2">
                  <c:v>6.8</c:v>
                </c:pt>
                <c:pt idx="3">
                  <c:v>7</c:v>
                </c:pt>
                <c:pt idx="4">
                  <c:v>7.1</c:v>
                </c:pt>
                <c:pt idx="5">
                  <c:v>6.8</c:v>
                </c:pt>
              </c:numCache>
            </c:numRef>
          </c:val>
          <c:smooth val="0"/>
          <c:extLst>
            <c:ext xmlns:c16="http://schemas.microsoft.com/office/drawing/2014/chart" uri="{C3380CC4-5D6E-409C-BE32-E72D297353CC}">
              <c16:uniqueId val="{00000003-9100-46E6-A6EA-5DD5708BFD86}"/>
            </c:ext>
          </c:extLst>
        </c:ser>
        <c:ser>
          <c:idx val="2"/>
          <c:order val="2"/>
          <c:tx>
            <c:strRef>
              <c:f>race!$A$4</c:f>
              <c:strCache>
                <c:ptCount val="1"/>
                <c:pt idx="0">
                  <c:v>Black or African American</c:v>
                </c:pt>
              </c:strCache>
            </c:strRef>
          </c:tx>
          <c:spPr>
            <a:ln w="31750" cap="rnd">
              <a:solidFill>
                <a:srgbClr val="D60C8C"/>
              </a:solidFill>
              <a:round/>
            </a:ln>
            <a:effectLst/>
          </c:spPr>
          <c:marker>
            <c:symbol val="none"/>
          </c:marker>
          <c:dLbls>
            <c:dLbl>
              <c:idx val="5"/>
              <c:layout>
                <c:manualLayout>
                  <c:x val="7.1855403843211734E-4"/>
                  <c:y val="-3.5010363598710695E-2"/>
                </c:manualLayout>
              </c:layout>
              <c:spPr>
                <a:noFill/>
                <a:ln>
                  <a:noFill/>
                </a:ln>
                <a:effectLst/>
              </c:spPr>
              <c:txPr>
                <a:bodyPr rot="0" spcFirstLastPara="1" vertOverflow="ellipsis" vert="horz" wrap="square" lIns="38100" tIns="19050" rIns="38100" bIns="19050" anchor="ctr" anchorCtr="0">
                  <a:noAutofit/>
                </a:bodyPr>
                <a:lstStyle/>
                <a:p>
                  <a:pPr algn="l">
                    <a:defRPr sz="1000" b="0" i="0" u="none" strike="noStrike" kern="1200" baseline="0">
                      <a:solidFill>
                        <a:srgbClr val="D60C8C"/>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0"/>
              <c:showCatName val="0"/>
              <c:showSerName val="1"/>
              <c:showPercent val="0"/>
              <c:showBubbleSize val="0"/>
              <c:extLst>
                <c:ext xmlns:c15="http://schemas.microsoft.com/office/drawing/2012/chart" uri="{CE6537A1-D6FC-4f65-9D91-7224C49458BB}">
                  <c15:layout>
                    <c:manualLayout>
                      <c:w val="0.1137607964158751"/>
                      <c:h val="7.7709414695199305E-2"/>
                    </c:manualLayout>
                  </c15:layout>
                </c:ext>
                <c:ext xmlns:c16="http://schemas.microsoft.com/office/drawing/2014/chart" uri="{C3380CC4-5D6E-409C-BE32-E72D297353CC}">
                  <c16:uniqueId val="{00000004-9100-46E6-A6EA-5DD5708BFD8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D60C8C"/>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race!$B$1:$G$1</c:f>
              <c:numCache>
                <c:formatCode>General</c:formatCode>
                <c:ptCount val="6"/>
                <c:pt idx="0">
                  <c:v>2015</c:v>
                </c:pt>
                <c:pt idx="1">
                  <c:v>2016</c:v>
                </c:pt>
                <c:pt idx="2">
                  <c:v>2017</c:v>
                </c:pt>
                <c:pt idx="3">
                  <c:v>2018</c:v>
                </c:pt>
                <c:pt idx="4">
                  <c:v>2019</c:v>
                </c:pt>
                <c:pt idx="5">
                  <c:v>2020</c:v>
                </c:pt>
              </c:numCache>
            </c:numRef>
          </c:cat>
          <c:val>
            <c:numRef>
              <c:f>race!$B$4:$G$4</c:f>
              <c:numCache>
                <c:formatCode>General</c:formatCode>
                <c:ptCount val="6"/>
                <c:pt idx="0">
                  <c:v>5.8</c:v>
                </c:pt>
                <c:pt idx="1">
                  <c:v>6.3</c:v>
                </c:pt>
                <c:pt idx="2">
                  <c:v>6.9</c:v>
                </c:pt>
                <c:pt idx="3">
                  <c:v>7.2</c:v>
                </c:pt>
                <c:pt idx="4">
                  <c:v>7.4</c:v>
                </c:pt>
                <c:pt idx="5">
                  <c:v>7.7</c:v>
                </c:pt>
              </c:numCache>
            </c:numRef>
          </c:val>
          <c:smooth val="0"/>
          <c:extLst>
            <c:ext xmlns:c16="http://schemas.microsoft.com/office/drawing/2014/chart" uri="{C3380CC4-5D6E-409C-BE32-E72D297353CC}">
              <c16:uniqueId val="{00000005-9100-46E6-A6EA-5DD5708BFD86}"/>
            </c:ext>
          </c:extLst>
        </c:ser>
        <c:ser>
          <c:idx val="3"/>
          <c:order val="3"/>
          <c:tx>
            <c:strRef>
              <c:f>race!$A$5</c:f>
              <c:strCache>
                <c:ptCount val="1"/>
                <c:pt idx="0">
                  <c:v>White</c:v>
                </c:pt>
              </c:strCache>
            </c:strRef>
          </c:tx>
          <c:spPr>
            <a:ln w="31750" cap="rnd">
              <a:solidFill>
                <a:srgbClr val="373737"/>
              </a:solidFill>
              <a:round/>
            </a:ln>
            <a:effectLst/>
          </c:spPr>
          <c:marker>
            <c:symbol val="none"/>
          </c:marker>
          <c:dLbls>
            <c:dLbl>
              <c:idx val="5"/>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9100-46E6-A6EA-5DD5708BFD8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373737"/>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race!$B$1:$G$1</c:f>
              <c:numCache>
                <c:formatCode>General</c:formatCode>
                <c:ptCount val="6"/>
                <c:pt idx="0">
                  <c:v>2015</c:v>
                </c:pt>
                <c:pt idx="1">
                  <c:v>2016</c:v>
                </c:pt>
                <c:pt idx="2">
                  <c:v>2017</c:v>
                </c:pt>
                <c:pt idx="3">
                  <c:v>2018</c:v>
                </c:pt>
                <c:pt idx="4">
                  <c:v>2019</c:v>
                </c:pt>
                <c:pt idx="5">
                  <c:v>2020</c:v>
                </c:pt>
              </c:numCache>
            </c:numRef>
          </c:cat>
          <c:val>
            <c:numRef>
              <c:f>race!$B$5:$G$5</c:f>
              <c:numCache>
                <c:formatCode>General</c:formatCode>
                <c:ptCount val="6"/>
                <c:pt idx="0">
                  <c:v>17</c:v>
                </c:pt>
                <c:pt idx="1">
                  <c:v>17</c:v>
                </c:pt>
                <c:pt idx="2">
                  <c:v>17.8</c:v>
                </c:pt>
                <c:pt idx="3">
                  <c:v>18</c:v>
                </c:pt>
                <c:pt idx="4">
                  <c:v>17.600000000000001</c:v>
                </c:pt>
                <c:pt idx="5">
                  <c:v>16.8</c:v>
                </c:pt>
              </c:numCache>
            </c:numRef>
          </c:val>
          <c:smooth val="0"/>
          <c:extLst>
            <c:ext xmlns:c16="http://schemas.microsoft.com/office/drawing/2014/chart" uri="{C3380CC4-5D6E-409C-BE32-E72D297353CC}">
              <c16:uniqueId val="{00000007-9100-46E6-A6EA-5DD5708BFD86}"/>
            </c:ext>
          </c:extLst>
        </c:ser>
        <c:ser>
          <c:idx val="4"/>
          <c:order val="4"/>
          <c:tx>
            <c:strRef>
              <c:f>race!$A$6</c:f>
              <c:strCache>
                <c:ptCount val="1"/>
                <c:pt idx="0">
                  <c:v>Hispanic </c:v>
                </c:pt>
              </c:strCache>
            </c:strRef>
          </c:tx>
          <c:spPr>
            <a:ln w="28575" cap="rnd">
              <a:solidFill>
                <a:srgbClr val="4C9C2E"/>
              </a:solidFill>
              <a:round/>
            </a:ln>
            <a:effectLst/>
          </c:spPr>
          <c:marker>
            <c:symbol val="none"/>
          </c:marker>
          <c:dLbls>
            <c:dLbl>
              <c:idx val="5"/>
              <c:layout>
                <c:manualLayout>
                  <c:x val="1.8531904704570262E-3"/>
                  <c:y val="2.613848435356714E-3"/>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9100-46E6-A6EA-5DD5708BFD8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4C9C2E"/>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race!$B$1:$G$1</c:f>
              <c:numCache>
                <c:formatCode>General</c:formatCode>
                <c:ptCount val="6"/>
                <c:pt idx="0">
                  <c:v>2015</c:v>
                </c:pt>
                <c:pt idx="1">
                  <c:v>2016</c:v>
                </c:pt>
                <c:pt idx="2">
                  <c:v>2017</c:v>
                </c:pt>
                <c:pt idx="3">
                  <c:v>2018</c:v>
                </c:pt>
                <c:pt idx="4">
                  <c:v>2019</c:v>
                </c:pt>
                <c:pt idx="5">
                  <c:v>2020</c:v>
                </c:pt>
              </c:numCache>
            </c:numRef>
          </c:cat>
          <c:val>
            <c:numRef>
              <c:f>race!$B$6:$G$6</c:f>
              <c:numCache>
                <c:formatCode>General</c:formatCode>
                <c:ptCount val="6"/>
                <c:pt idx="0">
                  <c:v>6.2</c:v>
                </c:pt>
                <c:pt idx="1">
                  <c:v>6.7</c:v>
                </c:pt>
                <c:pt idx="2">
                  <c:v>6.9</c:v>
                </c:pt>
                <c:pt idx="3">
                  <c:v>7.4</c:v>
                </c:pt>
                <c:pt idx="4">
                  <c:v>7.3</c:v>
                </c:pt>
                <c:pt idx="5">
                  <c:v>7.5</c:v>
                </c:pt>
              </c:numCache>
            </c:numRef>
          </c:val>
          <c:smooth val="0"/>
          <c:extLst>
            <c:ext xmlns:c16="http://schemas.microsoft.com/office/drawing/2014/chart" uri="{C3380CC4-5D6E-409C-BE32-E72D297353CC}">
              <c16:uniqueId val="{00000009-9100-46E6-A6EA-5DD5708BFD86}"/>
            </c:ext>
          </c:extLst>
        </c:ser>
        <c:ser>
          <c:idx val="5"/>
          <c:order val="5"/>
          <c:tx>
            <c:strRef>
              <c:f>race!$A$7</c:f>
              <c:strCache>
                <c:ptCount val="1"/>
                <c:pt idx="0">
                  <c:v>Overall U.S. </c:v>
                </c:pt>
              </c:strCache>
            </c:strRef>
          </c:tx>
          <c:spPr>
            <a:ln w="25400" cap="flat">
              <a:solidFill>
                <a:schemeClr val="bg1">
                  <a:lumMod val="50000"/>
                </a:schemeClr>
              </a:solidFill>
              <a:prstDash val="sysDash"/>
              <a:miter lim="800000"/>
            </a:ln>
            <a:effectLst/>
          </c:spPr>
          <c:marker>
            <c:symbol val="none"/>
          </c:marker>
          <c:dLbls>
            <c:dLbl>
              <c:idx val="5"/>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9100-46E6-A6EA-5DD5708BFD8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60000"/>
                        <a:lumOff val="40000"/>
                      </a:schemeClr>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race!$B$1:$G$1</c:f>
              <c:numCache>
                <c:formatCode>General</c:formatCode>
                <c:ptCount val="6"/>
                <c:pt idx="0">
                  <c:v>2015</c:v>
                </c:pt>
                <c:pt idx="1">
                  <c:v>2016</c:v>
                </c:pt>
                <c:pt idx="2">
                  <c:v>2017</c:v>
                </c:pt>
                <c:pt idx="3">
                  <c:v>2018</c:v>
                </c:pt>
                <c:pt idx="4">
                  <c:v>2019</c:v>
                </c:pt>
                <c:pt idx="5">
                  <c:v>2020</c:v>
                </c:pt>
              </c:numCache>
            </c:numRef>
          </c:cat>
          <c:val>
            <c:numRef>
              <c:f>race!$B$7:$G$7</c:f>
              <c:numCache>
                <c:formatCode>General</c:formatCode>
                <c:ptCount val="6"/>
                <c:pt idx="0">
                  <c:v>13.3</c:v>
                </c:pt>
                <c:pt idx="1">
                  <c:v>13.5</c:v>
                </c:pt>
                <c:pt idx="2">
                  <c:v>14</c:v>
                </c:pt>
                <c:pt idx="3">
                  <c:v>14.2</c:v>
                </c:pt>
                <c:pt idx="4">
                  <c:v>13.9</c:v>
                </c:pt>
                <c:pt idx="5">
                  <c:v>13.5</c:v>
                </c:pt>
              </c:numCache>
            </c:numRef>
          </c:val>
          <c:smooth val="1"/>
          <c:extLst>
            <c:ext xmlns:c16="http://schemas.microsoft.com/office/drawing/2014/chart" uri="{C3380CC4-5D6E-409C-BE32-E72D297353CC}">
              <c16:uniqueId val="{0000000B-9100-46E6-A6EA-5DD5708BFD86}"/>
            </c:ext>
          </c:extLst>
        </c:ser>
        <c:dLbls>
          <c:showLegendKey val="0"/>
          <c:showVal val="0"/>
          <c:showCatName val="0"/>
          <c:showSerName val="0"/>
          <c:showPercent val="0"/>
          <c:showBubbleSize val="0"/>
        </c:dLbls>
        <c:smooth val="0"/>
        <c:axId val="962769567"/>
        <c:axId val="810203007"/>
      </c:lineChart>
      <c:catAx>
        <c:axId val="9627695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373737"/>
                </a:solidFill>
                <a:latin typeface="Roboto" panose="02000000000000000000" pitchFamily="2" charset="0"/>
                <a:ea typeface="Roboto" panose="02000000000000000000" pitchFamily="2" charset="0"/>
                <a:cs typeface="Roboto" panose="02000000000000000000" pitchFamily="2" charset="0"/>
              </a:defRPr>
            </a:pPr>
            <a:endParaRPr lang="en-US"/>
          </a:p>
        </c:txPr>
        <c:crossAx val="810203007"/>
        <c:crosses val="autoZero"/>
        <c:auto val="1"/>
        <c:lblAlgn val="ctr"/>
        <c:lblOffset val="100"/>
        <c:noMultiLvlLbl val="0"/>
      </c:catAx>
      <c:valAx>
        <c:axId val="810203007"/>
        <c:scaling>
          <c:orientation val="minMax"/>
          <c:max val="24"/>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373737"/>
                </a:solidFill>
                <a:latin typeface="Roboto" panose="02000000000000000000" pitchFamily="2" charset="0"/>
                <a:ea typeface="Roboto" panose="02000000000000000000" pitchFamily="2" charset="0"/>
                <a:cs typeface="Roboto" panose="02000000000000000000" pitchFamily="2" charset="0"/>
              </a:defRPr>
            </a:pPr>
            <a:endParaRPr lang="en-US"/>
          </a:p>
        </c:txPr>
        <c:crossAx val="962769567"/>
        <c:crosses val="autoZero"/>
        <c:crossBetween val="midCat"/>
        <c:majorUnit val="2"/>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7833054771059235"/>
          <c:y val="0"/>
          <c:w val="0.72166945228940771"/>
          <c:h val="1"/>
        </c:manualLayout>
      </c:layout>
      <c:barChart>
        <c:barDir val="bar"/>
        <c:grouping val="clustered"/>
        <c:varyColors val="0"/>
        <c:ser>
          <c:idx val="0"/>
          <c:order val="0"/>
          <c:tx>
            <c:strRef>
              <c:f>'Race thoughts attempts	American'!$A$2</c:f>
              <c:strCache>
                <c:ptCount val="1"/>
                <c:pt idx="0">
                  <c:v>Serious Thoughts of Suicide</c:v>
                </c:pt>
              </c:strCache>
            </c:strRef>
          </c:tx>
          <c:spPr>
            <a:solidFill>
              <a:srgbClr val="0066A4"/>
            </a:solidFill>
            <a:ln>
              <a:noFill/>
            </a:ln>
            <a:effectLst/>
          </c:spPr>
          <c:invertIfNegative val="0"/>
          <c:dLbls>
            <c:dLbl>
              <c:idx val="0"/>
              <c:numFmt formatCode="0%" sourceLinked="0"/>
              <c:spPr>
                <a:noFill/>
                <a:ln>
                  <a:noFill/>
                </a:ln>
                <a:effectLst/>
              </c:spPr>
              <c:txPr>
                <a:bodyPr rot="0" spcFirstLastPara="1" vertOverflow="ellipsis" vert="horz" wrap="square" lIns="38100" tIns="19050" rIns="38100" bIns="19050" anchor="ctr" anchorCtr="0">
                  <a:spAutoFit/>
                </a:bodyPr>
                <a:lstStyle/>
                <a:p>
                  <a:pPr algn="r">
                    <a:defRPr sz="1100" b="1" i="0" u="none" strike="noStrike" kern="1200" baseline="0">
                      <a:solidFill>
                        <a:srgbClr val="0066A4"/>
                      </a:solidFill>
                      <a:latin typeface="Roboto" panose="02000000000000000000" pitchFamily="2" charset="0"/>
                      <a:ea typeface="Roboto" panose="02000000000000000000" pitchFamily="2" charset="0"/>
                      <a:cs typeface="Roboto" panose="02000000000000000000" pitchFamily="2"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C858-4B88-B258-F5027913482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0066A4"/>
                    </a:solidFill>
                    <a:latin typeface="Roboto" panose="02000000000000000000" pitchFamily="2" charset="0"/>
                    <a:ea typeface="Roboto" panose="02000000000000000000" pitchFamily="2" charset="0"/>
                    <a:cs typeface="Roboto" panose="020000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'Race thoughts attempts	American'!$B$1:$G$1</c:f>
              <c:strCache>
                <c:ptCount val="6"/>
                <c:pt idx="0">
                  <c:v>American Indian or Alaska Native</c:v>
                </c:pt>
                <c:pt idx="1">
                  <c:v>Native Hawaiian or other Pacific Islander</c:v>
                </c:pt>
                <c:pt idx="2">
                  <c:v>Hispanic</c:v>
                </c:pt>
                <c:pt idx="3">
                  <c:v>White</c:v>
                </c:pt>
                <c:pt idx="4">
                  <c:v>Black or African American</c:v>
                </c:pt>
                <c:pt idx="5">
                  <c:v>Asian</c:v>
                </c:pt>
              </c:strCache>
            </c:strRef>
          </c:cat>
          <c:val>
            <c:numRef>
              <c:f>'Race thoughts attempts	American'!$B$2:$G$2</c:f>
              <c:numCache>
                <c:formatCode>0.0%</c:formatCode>
                <c:ptCount val="6"/>
                <c:pt idx="0">
                  <c:v>8.5000000000000006E-2</c:v>
                </c:pt>
                <c:pt idx="1">
                  <c:v>7.3999999999999996E-2</c:v>
                </c:pt>
                <c:pt idx="2">
                  <c:v>4.9000000000000002E-2</c:v>
                </c:pt>
                <c:pt idx="3">
                  <c:v>4.9000000000000002E-2</c:v>
                </c:pt>
                <c:pt idx="4">
                  <c:v>4.5999999999999999E-2</c:v>
                </c:pt>
                <c:pt idx="5">
                  <c:v>2.5999999999999999E-2</c:v>
                </c:pt>
              </c:numCache>
            </c:numRef>
          </c:val>
          <c:extLst>
            <c:ext xmlns:c16="http://schemas.microsoft.com/office/drawing/2014/chart" uri="{C3380CC4-5D6E-409C-BE32-E72D297353CC}">
              <c16:uniqueId val="{00000000-1377-45C3-9F8C-800840B399DB}"/>
            </c:ext>
          </c:extLst>
        </c:ser>
        <c:ser>
          <c:idx val="1"/>
          <c:order val="1"/>
          <c:tx>
            <c:strRef>
              <c:f>'Race thoughts attempts	American'!$A$3</c:f>
              <c:strCache>
                <c:ptCount val="1"/>
                <c:pt idx="0">
                  <c:v>Suicide Attempts</c:v>
                </c:pt>
              </c:strCache>
            </c:strRef>
          </c:tx>
          <c:spPr>
            <a:solidFill>
              <a:srgbClr val="0065A4">
                <a:lumMod val="50000"/>
              </a:srgbClr>
            </a:solidFill>
            <a:ln>
              <a:noFill/>
            </a:ln>
            <a:effectLst/>
          </c:spPr>
          <c:invertIfNegative val="0"/>
          <c:dLbls>
            <c:dLbl>
              <c:idx val="5"/>
              <c:dLblPos val="inBase"/>
              <c:showLegendKey val="0"/>
              <c:showVal val="1"/>
              <c:showCatName val="0"/>
              <c:showSerName val="0"/>
              <c:showPercent val="0"/>
              <c:showBubbleSize val="0"/>
              <c:extLst>
                <c:ext xmlns:c15="http://schemas.microsoft.com/office/drawing/2012/chart" uri="{CE6537A1-D6FC-4f65-9D91-7224C49458BB}">
                  <c15:layout>
                    <c:manualLayout>
                      <c:w val="5.8671788039467376E-2"/>
                      <c:h val="4.8625098725918921E-2"/>
                    </c:manualLayout>
                  </c15:layout>
                </c:ext>
                <c:ext xmlns:c16="http://schemas.microsoft.com/office/drawing/2014/chart" uri="{C3380CC4-5D6E-409C-BE32-E72D297353CC}">
                  <c16:uniqueId val="{00000001-1377-45C3-9F8C-800840B399DB}"/>
                </c:ext>
              </c:extLst>
            </c:dLbl>
            <c:spPr>
              <a:noFill/>
              <a:ln>
                <a:noFill/>
              </a:ln>
              <a:effectLst/>
            </c:spPr>
            <c:txPr>
              <a:bodyPr rot="0" spcFirstLastPara="1" vertOverflow="ellipsis" vert="horz" wrap="square" lIns="38100" tIns="19050" rIns="38100" bIns="19050" anchor="ctr" anchorCtr="0">
                <a:spAutoFit/>
              </a:bodyPr>
              <a:lstStyle/>
              <a:p>
                <a:pPr algn="l">
                  <a:defRPr sz="1100" b="1"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'Race thoughts attempts	American'!$B$1:$G$1</c:f>
              <c:strCache>
                <c:ptCount val="6"/>
                <c:pt idx="0">
                  <c:v>American Indian or Alaska Native</c:v>
                </c:pt>
                <c:pt idx="1">
                  <c:v>Native Hawaiian or other Pacific Islander</c:v>
                </c:pt>
                <c:pt idx="2">
                  <c:v>Hispanic</c:v>
                </c:pt>
                <c:pt idx="3">
                  <c:v>White</c:v>
                </c:pt>
                <c:pt idx="4">
                  <c:v>Black or African American</c:v>
                </c:pt>
                <c:pt idx="5">
                  <c:v>Asian</c:v>
                </c:pt>
              </c:strCache>
            </c:strRef>
          </c:cat>
          <c:val>
            <c:numRef>
              <c:f>'Race thoughts attempts	American'!$B$3:$G$3</c:f>
              <c:numCache>
                <c:formatCode>0.0%</c:formatCode>
                <c:ptCount val="6"/>
                <c:pt idx="0">
                  <c:v>1.2999999999999999E-2</c:v>
                </c:pt>
                <c:pt idx="1">
                  <c:v>7.0000000000000001E-3</c:v>
                </c:pt>
                <c:pt idx="2">
                  <c:v>1.0999999999999999E-2</c:v>
                </c:pt>
                <c:pt idx="3">
                  <c:v>5.0000000000000001E-3</c:v>
                </c:pt>
                <c:pt idx="4">
                  <c:v>8.9999999999999993E-3</c:v>
                </c:pt>
                <c:pt idx="5">
                  <c:v>3.0000000000000001E-3</c:v>
                </c:pt>
              </c:numCache>
            </c:numRef>
          </c:val>
          <c:extLst>
            <c:ext xmlns:c16="http://schemas.microsoft.com/office/drawing/2014/chart" uri="{C3380CC4-5D6E-409C-BE32-E72D297353CC}">
              <c16:uniqueId val="{00000002-1377-45C3-9F8C-800840B399DB}"/>
            </c:ext>
          </c:extLst>
        </c:ser>
        <c:dLbls>
          <c:showLegendKey val="0"/>
          <c:showVal val="0"/>
          <c:showCatName val="0"/>
          <c:showSerName val="0"/>
          <c:showPercent val="0"/>
          <c:showBubbleSize val="0"/>
        </c:dLbls>
        <c:gapWidth val="113"/>
        <c:overlap val="100"/>
        <c:axId val="968369903"/>
        <c:axId val="1217455551"/>
      </c:barChart>
      <c:catAx>
        <c:axId val="968369903"/>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t" anchorCtr="0"/>
          <a:lstStyle/>
          <a:p>
            <a:pPr algn="just">
              <a:defRPr sz="1000" b="0" i="0" u="none" strike="noStrike" kern="1200" baseline="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pPr>
            <a:endParaRPr lang="en-US"/>
          </a:p>
        </c:txPr>
        <c:crossAx val="1217455551"/>
        <c:crosses val="autoZero"/>
        <c:auto val="1"/>
        <c:lblAlgn val="ctr"/>
        <c:lblOffset val="100"/>
        <c:noMultiLvlLbl val="0"/>
      </c:catAx>
      <c:valAx>
        <c:axId val="1217455551"/>
        <c:scaling>
          <c:orientation val="minMax"/>
        </c:scaling>
        <c:delete val="1"/>
        <c:axPos val="t"/>
        <c:numFmt formatCode="0.0%" sourceLinked="1"/>
        <c:majorTickMark val="none"/>
        <c:minorTickMark val="none"/>
        <c:tickLblPos val="nextTo"/>
        <c:crossAx val="968369903"/>
        <c:crosses val="autoZero"/>
        <c:crossBetween val="between"/>
      </c:valAx>
      <c:spPr>
        <a:noFill/>
        <a:ln>
          <a:noFill/>
        </a:ln>
        <a:effectLst/>
      </c:spPr>
    </c:plotArea>
    <c:legend>
      <c:legendPos val="b"/>
      <c:legendEntry>
        <c:idx val="1"/>
        <c:txPr>
          <a:bodyPr rot="0" spcFirstLastPara="1" vertOverflow="ellipsis" vert="horz" wrap="square" anchor="ctr" anchorCtr="1"/>
          <a:lstStyle/>
          <a:p>
            <a:pPr>
              <a:defRPr sz="1000" b="0" i="0" u="none" strike="noStrike" kern="1200" baseline="0">
                <a:solidFill>
                  <a:srgbClr val="373737"/>
                </a:solidFill>
                <a:latin typeface="Roboto" panose="02000000000000000000" pitchFamily="2" charset="0"/>
                <a:ea typeface="Roboto" panose="02000000000000000000" pitchFamily="2" charset="0"/>
                <a:cs typeface="Roboto" panose="02000000000000000000" pitchFamily="2" charset="0"/>
              </a:defRPr>
            </a:pPr>
            <a:endParaRPr lang="en-US"/>
          </a:p>
        </c:txPr>
      </c:legendEntry>
      <c:layout>
        <c:manualLayout>
          <c:xMode val="edge"/>
          <c:yMode val="edge"/>
          <c:x val="0.71577406369018637"/>
          <c:y val="0.88262076058163597"/>
          <c:w val="0.28378187963531221"/>
          <c:h val="9.8628275917952757E-2"/>
        </c:manualLayout>
      </c:layout>
      <c:overlay val="0"/>
      <c:spPr>
        <a:solidFill>
          <a:schemeClr val="bg1"/>
        </a:solidFill>
        <a:ln>
          <a:noFill/>
        </a:ln>
        <a:effectLst/>
      </c:spPr>
      <c:txPr>
        <a:bodyPr rot="0" spcFirstLastPara="1" vertOverflow="ellipsis" vert="horz" wrap="square" anchor="ctr" anchorCtr="1"/>
        <a:lstStyle/>
        <a:p>
          <a:pPr>
            <a:defRPr sz="1000" b="0" i="0" u="none" strike="noStrike" kern="1200" baseline="0">
              <a:solidFill>
                <a:srgbClr val="373737"/>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703115963189167E-3"/>
          <c:y val="9.9953284985106319E-2"/>
          <c:w val="0.99672968840368092"/>
          <c:h val="0.71545372712887434"/>
        </c:manualLayout>
      </c:layout>
      <c:lineChart>
        <c:grouping val="standard"/>
        <c:varyColors val="0"/>
        <c:ser>
          <c:idx val="0"/>
          <c:order val="0"/>
          <c:tx>
            <c:strRef>
              <c:f>race!$B$207</c:f>
              <c:strCache>
                <c:ptCount val="1"/>
                <c:pt idx="0">
                  <c:v>Seriously Considered Attempting Suicide</c:v>
                </c:pt>
              </c:strCache>
            </c:strRef>
          </c:tx>
          <c:spPr>
            <a:ln w="28575" cap="rnd">
              <a:noFill/>
              <a:round/>
            </a:ln>
            <a:effectLst/>
          </c:spPr>
          <c:marker>
            <c:symbol val="circle"/>
            <c:size val="23"/>
            <c:spPr>
              <a:solidFill>
                <a:srgbClr val="4C9C2E"/>
              </a:solidFill>
              <a:ln w="9525">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Dir val="y"/>
            <c:errBarType val="minus"/>
            <c:errValType val="percentage"/>
            <c:noEndCap val="1"/>
            <c:val val="100"/>
            <c:spPr>
              <a:noFill/>
              <a:ln w="3175" cap="flat" cmpd="sng" algn="ctr">
                <a:solidFill>
                  <a:schemeClr val="bg1">
                    <a:lumMod val="75000"/>
                  </a:schemeClr>
                </a:solidFill>
                <a:round/>
              </a:ln>
              <a:effectLst/>
            </c:spPr>
          </c:errBars>
          <c:cat>
            <c:strRef>
              <c:f>race!$A$208:$A$215</c:f>
              <c:strCache>
                <c:ptCount val="8"/>
                <c:pt idx="0">
                  <c:v>Overall U.S.</c:v>
                </c:pt>
                <c:pt idx="1">
                  <c:v>American Indian/ Alaskan Native* </c:v>
                </c:pt>
                <c:pt idx="2">
                  <c:v>Asian</c:v>
                </c:pt>
                <c:pt idx="3">
                  <c:v>Black</c:v>
                </c:pt>
                <c:pt idx="4">
                  <c:v>Hispanic</c:v>
                </c:pt>
                <c:pt idx="5">
                  <c:v>Native Hawaiian/ Other Pacific Islander</c:v>
                </c:pt>
                <c:pt idx="6">
                  <c:v>White </c:v>
                </c:pt>
                <c:pt idx="7">
                  <c:v>Multiple Race </c:v>
                </c:pt>
              </c:strCache>
            </c:strRef>
          </c:cat>
          <c:val>
            <c:numRef>
              <c:f>race!$B$208:$B$215</c:f>
              <c:numCache>
                <c:formatCode>0%</c:formatCode>
                <c:ptCount val="8"/>
                <c:pt idx="0">
                  <c:v>0.22</c:v>
                </c:pt>
                <c:pt idx="1">
                  <c:v>0.27</c:v>
                </c:pt>
                <c:pt idx="2">
                  <c:v>0.18</c:v>
                </c:pt>
                <c:pt idx="3">
                  <c:v>0.22</c:v>
                </c:pt>
                <c:pt idx="4">
                  <c:v>0.22</c:v>
                </c:pt>
                <c:pt idx="5">
                  <c:v>0.21</c:v>
                </c:pt>
                <c:pt idx="6">
                  <c:v>0.23</c:v>
                </c:pt>
                <c:pt idx="7">
                  <c:v>0.24</c:v>
                </c:pt>
              </c:numCache>
            </c:numRef>
          </c:val>
          <c:smooth val="0"/>
          <c:extLst>
            <c:ext xmlns:c16="http://schemas.microsoft.com/office/drawing/2014/chart" uri="{C3380CC4-5D6E-409C-BE32-E72D297353CC}">
              <c16:uniqueId val="{00000000-7921-4067-95C2-1AB9B85EA373}"/>
            </c:ext>
          </c:extLst>
        </c:ser>
        <c:ser>
          <c:idx val="1"/>
          <c:order val="1"/>
          <c:tx>
            <c:strRef>
              <c:f>race!$C$207</c:f>
              <c:strCache>
                <c:ptCount val="1"/>
                <c:pt idx="0">
                  <c:v>Made a Suicide Plan</c:v>
                </c:pt>
              </c:strCache>
            </c:strRef>
          </c:tx>
          <c:spPr>
            <a:ln w="28575" cap="rnd">
              <a:noFill/>
              <a:round/>
            </a:ln>
            <a:effectLst/>
          </c:spPr>
          <c:marker>
            <c:symbol val="circle"/>
            <c:size val="23"/>
            <c:spPr>
              <a:solidFill>
                <a:srgbClr val="373737"/>
              </a:solidFill>
              <a:ln w="9525">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race!$A$208:$A$215</c:f>
              <c:strCache>
                <c:ptCount val="8"/>
                <c:pt idx="0">
                  <c:v>Overall U.S.</c:v>
                </c:pt>
                <c:pt idx="1">
                  <c:v>American Indian/ Alaskan Native* </c:v>
                </c:pt>
                <c:pt idx="2">
                  <c:v>Asian</c:v>
                </c:pt>
                <c:pt idx="3">
                  <c:v>Black</c:v>
                </c:pt>
                <c:pt idx="4">
                  <c:v>Hispanic</c:v>
                </c:pt>
                <c:pt idx="5">
                  <c:v>Native Hawaiian/ Other Pacific Islander</c:v>
                </c:pt>
                <c:pt idx="6">
                  <c:v>White </c:v>
                </c:pt>
                <c:pt idx="7">
                  <c:v>Multiple Race </c:v>
                </c:pt>
              </c:strCache>
            </c:strRef>
          </c:cat>
          <c:val>
            <c:numRef>
              <c:f>race!$C$208:$C$215</c:f>
              <c:numCache>
                <c:formatCode>0%</c:formatCode>
                <c:ptCount val="8"/>
                <c:pt idx="0">
                  <c:v>0.18</c:v>
                </c:pt>
                <c:pt idx="1">
                  <c:v>0.22</c:v>
                </c:pt>
                <c:pt idx="2">
                  <c:v>0.17</c:v>
                </c:pt>
                <c:pt idx="3">
                  <c:v>0.18</c:v>
                </c:pt>
                <c:pt idx="4">
                  <c:v>0.19</c:v>
                </c:pt>
                <c:pt idx="5">
                  <c:v>0.2</c:v>
                </c:pt>
                <c:pt idx="6">
                  <c:v>0.17</c:v>
                </c:pt>
                <c:pt idx="7">
                  <c:v>0.2</c:v>
                </c:pt>
              </c:numCache>
            </c:numRef>
          </c:val>
          <c:smooth val="0"/>
          <c:extLst>
            <c:ext xmlns:c16="http://schemas.microsoft.com/office/drawing/2014/chart" uri="{C3380CC4-5D6E-409C-BE32-E72D297353CC}">
              <c16:uniqueId val="{00000001-7921-4067-95C2-1AB9B85EA373}"/>
            </c:ext>
          </c:extLst>
        </c:ser>
        <c:ser>
          <c:idx val="2"/>
          <c:order val="2"/>
          <c:tx>
            <c:strRef>
              <c:f>race!$D$207</c:f>
              <c:strCache>
                <c:ptCount val="1"/>
                <c:pt idx="0">
                  <c:v>Attempted Suicide</c:v>
                </c:pt>
              </c:strCache>
            </c:strRef>
          </c:tx>
          <c:spPr>
            <a:ln w="28575" cap="rnd">
              <a:noFill/>
              <a:round/>
            </a:ln>
            <a:effectLst/>
          </c:spPr>
          <c:marker>
            <c:symbol val="circle"/>
            <c:size val="23"/>
            <c:spPr>
              <a:solidFill>
                <a:srgbClr val="F2BF0D"/>
              </a:solidFill>
              <a:ln w="9525">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race!$A$208:$A$215</c:f>
              <c:strCache>
                <c:ptCount val="8"/>
                <c:pt idx="0">
                  <c:v>Overall U.S.</c:v>
                </c:pt>
                <c:pt idx="1">
                  <c:v>American Indian/ Alaskan Native* </c:v>
                </c:pt>
                <c:pt idx="2">
                  <c:v>Asian</c:v>
                </c:pt>
                <c:pt idx="3">
                  <c:v>Black</c:v>
                </c:pt>
                <c:pt idx="4">
                  <c:v>Hispanic</c:v>
                </c:pt>
                <c:pt idx="5">
                  <c:v>Native Hawaiian/ Other Pacific Islander</c:v>
                </c:pt>
                <c:pt idx="6">
                  <c:v>White </c:v>
                </c:pt>
                <c:pt idx="7">
                  <c:v>Multiple Race </c:v>
                </c:pt>
              </c:strCache>
            </c:strRef>
          </c:cat>
          <c:val>
            <c:numRef>
              <c:f>race!$D$208:$D$215</c:f>
              <c:numCache>
                <c:formatCode>0%</c:formatCode>
                <c:ptCount val="8"/>
                <c:pt idx="0">
                  <c:v>0.1</c:v>
                </c:pt>
                <c:pt idx="1">
                  <c:v>0.16</c:v>
                </c:pt>
                <c:pt idx="2">
                  <c:v>0.06</c:v>
                </c:pt>
                <c:pt idx="3">
                  <c:v>0.14000000000000001</c:v>
                </c:pt>
                <c:pt idx="4">
                  <c:v>0.11</c:v>
                </c:pt>
                <c:pt idx="5">
                  <c:v>0.1</c:v>
                </c:pt>
                <c:pt idx="6">
                  <c:v>0.09</c:v>
                </c:pt>
                <c:pt idx="7">
                  <c:v>0.12</c:v>
                </c:pt>
              </c:numCache>
            </c:numRef>
          </c:val>
          <c:smooth val="0"/>
          <c:extLst>
            <c:ext xmlns:c16="http://schemas.microsoft.com/office/drawing/2014/chart" uri="{C3380CC4-5D6E-409C-BE32-E72D297353CC}">
              <c16:uniqueId val="{00000002-7921-4067-95C2-1AB9B85EA373}"/>
            </c:ext>
          </c:extLst>
        </c:ser>
        <c:ser>
          <c:idx val="3"/>
          <c:order val="3"/>
          <c:tx>
            <c:strRef>
              <c:f>race!$E$207</c:f>
              <c:strCache>
                <c:ptCount val="1"/>
                <c:pt idx="0">
                  <c:v>Suicide Attempt Requiring Treatment</c:v>
                </c:pt>
              </c:strCache>
            </c:strRef>
          </c:tx>
          <c:spPr>
            <a:ln w="28575" cap="rnd">
              <a:noFill/>
              <a:round/>
            </a:ln>
            <a:effectLst/>
          </c:spPr>
          <c:marker>
            <c:symbol val="circle"/>
            <c:size val="23"/>
            <c:spPr>
              <a:solidFill>
                <a:srgbClr val="0066A4"/>
              </a:solidFill>
              <a:ln w="9525">
                <a:noFill/>
              </a:ln>
              <a:effectLst/>
            </c:spPr>
          </c:marker>
          <c:dPt>
            <c:idx val="1"/>
            <c:marker>
              <c:symbol val="circle"/>
              <c:size val="23"/>
              <c:spPr>
                <a:solidFill>
                  <a:srgbClr val="0066A4"/>
                </a:solidFill>
                <a:ln w="9525">
                  <a:noFill/>
                </a:ln>
                <a:effectLst/>
              </c:spPr>
            </c:marker>
            <c:bubble3D val="0"/>
            <c:extLst>
              <c:ext xmlns:c16="http://schemas.microsoft.com/office/drawing/2014/chart" uri="{C3380CC4-5D6E-409C-BE32-E72D297353CC}">
                <c16:uniqueId val="{00000003-7921-4067-95C2-1AB9B85EA373}"/>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race!$A$208:$A$215</c:f>
              <c:strCache>
                <c:ptCount val="8"/>
                <c:pt idx="0">
                  <c:v>Overall U.S.</c:v>
                </c:pt>
                <c:pt idx="1">
                  <c:v>American Indian/ Alaskan Native* </c:v>
                </c:pt>
                <c:pt idx="2">
                  <c:v>Asian</c:v>
                </c:pt>
                <c:pt idx="3">
                  <c:v>Black</c:v>
                </c:pt>
                <c:pt idx="4">
                  <c:v>Hispanic</c:v>
                </c:pt>
                <c:pt idx="5">
                  <c:v>Native Hawaiian/ Other Pacific Islander</c:v>
                </c:pt>
                <c:pt idx="6">
                  <c:v>White </c:v>
                </c:pt>
                <c:pt idx="7">
                  <c:v>Multiple Race </c:v>
                </c:pt>
              </c:strCache>
            </c:strRef>
          </c:cat>
          <c:val>
            <c:numRef>
              <c:f>race!$E$208:$E$215</c:f>
              <c:numCache>
                <c:formatCode>0%</c:formatCode>
                <c:ptCount val="8"/>
                <c:pt idx="0">
                  <c:v>0.03</c:v>
                </c:pt>
                <c:pt idx="1">
                  <c:v>0</c:v>
                </c:pt>
                <c:pt idx="2">
                  <c:v>0.02</c:v>
                </c:pt>
                <c:pt idx="3">
                  <c:v>0.04</c:v>
                </c:pt>
                <c:pt idx="4">
                  <c:v>0.04</c:v>
                </c:pt>
                <c:pt idx="5">
                  <c:v>0.04</c:v>
                </c:pt>
                <c:pt idx="6">
                  <c:v>0.02</c:v>
                </c:pt>
                <c:pt idx="7">
                  <c:v>0.03</c:v>
                </c:pt>
              </c:numCache>
            </c:numRef>
          </c:val>
          <c:smooth val="0"/>
          <c:extLst>
            <c:ext xmlns:c16="http://schemas.microsoft.com/office/drawing/2014/chart" uri="{C3380CC4-5D6E-409C-BE32-E72D297353CC}">
              <c16:uniqueId val="{00000004-7921-4067-95C2-1AB9B85EA373}"/>
            </c:ext>
          </c:extLst>
        </c:ser>
        <c:dLbls>
          <c:dLblPos val="ctr"/>
          <c:showLegendKey val="0"/>
          <c:showVal val="1"/>
          <c:showCatName val="0"/>
          <c:showSerName val="0"/>
          <c:showPercent val="0"/>
          <c:showBubbleSize val="0"/>
        </c:dLbls>
        <c:marker val="1"/>
        <c:smooth val="0"/>
        <c:axId val="100539343"/>
        <c:axId val="100542703"/>
      </c:lineChart>
      <c:catAx>
        <c:axId val="100539343"/>
        <c:scaling>
          <c:orientation val="minMax"/>
        </c:scaling>
        <c:delete val="0"/>
        <c:axPos val="b"/>
        <c:numFmt formatCode="General" sourceLinked="1"/>
        <c:majorTickMark val="none"/>
        <c:minorTickMark val="none"/>
        <c:tickLblPos val="low"/>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rgbClr val="373737"/>
                </a:solidFill>
                <a:latin typeface="Roboto" panose="02000000000000000000" pitchFamily="2" charset="0"/>
                <a:ea typeface="Roboto" panose="02000000000000000000" pitchFamily="2" charset="0"/>
                <a:cs typeface="Roboto" panose="02000000000000000000" pitchFamily="2" charset="0"/>
              </a:defRPr>
            </a:pPr>
            <a:endParaRPr lang="en-US"/>
          </a:p>
        </c:txPr>
        <c:crossAx val="100542703"/>
        <c:crosses val="autoZero"/>
        <c:auto val="1"/>
        <c:lblAlgn val="ctr"/>
        <c:lblOffset val="275"/>
        <c:noMultiLvlLbl val="0"/>
      </c:catAx>
      <c:valAx>
        <c:axId val="100542703"/>
        <c:scaling>
          <c:orientation val="minMax"/>
          <c:max val="0.27"/>
          <c:min val="0"/>
        </c:scaling>
        <c:delete val="1"/>
        <c:axPos val="l"/>
        <c:numFmt formatCode="0%" sourceLinked="1"/>
        <c:majorTickMark val="out"/>
        <c:minorTickMark val="none"/>
        <c:tickLblPos val="nextTo"/>
        <c:crossAx val="100539343"/>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100" b="0" i="0" u="none" strike="noStrike" kern="1200" baseline="0">
                <a:solidFill>
                  <a:srgbClr val="373737"/>
                </a:solidFill>
                <a:latin typeface="Roboto" panose="02000000000000000000" pitchFamily="2" charset="0"/>
                <a:ea typeface="Roboto" panose="02000000000000000000" pitchFamily="2" charset="0"/>
                <a:cs typeface="Roboto" panose="02000000000000000000" pitchFamily="2" charset="0"/>
              </a:defRPr>
            </a:pPr>
            <a:endParaRPr lang="en-US"/>
          </a:p>
        </c:txPr>
      </c:legendEntry>
      <c:legendEntry>
        <c:idx val="1"/>
        <c:txPr>
          <a:bodyPr rot="0" spcFirstLastPara="1" vertOverflow="ellipsis" vert="horz" wrap="square" anchor="ctr" anchorCtr="1"/>
          <a:lstStyle/>
          <a:p>
            <a:pPr>
              <a:defRPr sz="1100" b="0" i="0" u="none" strike="noStrike" kern="1200" baseline="0">
                <a:solidFill>
                  <a:srgbClr val="373737"/>
                </a:solidFill>
                <a:latin typeface="Roboto" panose="02000000000000000000" pitchFamily="2" charset="0"/>
                <a:ea typeface="Roboto" panose="02000000000000000000" pitchFamily="2" charset="0"/>
                <a:cs typeface="Roboto" panose="02000000000000000000" pitchFamily="2" charset="0"/>
              </a:defRPr>
            </a:pPr>
            <a:endParaRPr lang="en-US"/>
          </a:p>
        </c:txPr>
      </c:legendEntry>
      <c:legendEntry>
        <c:idx val="2"/>
        <c:txPr>
          <a:bodyPr rot="0" spcFirstLastPara="1" vertOverflow="ellipsis" vert="horz" wrap="square" anchor="ctr" anchorCtr="1"/>
          <a:lstStyle/>
          <a:p>
            <a:pPr>
              <a:defRPr sz="1100" b="0" i="0" u="none" strike="noStrike" kern="1200" baseline="0">
                <a:solidFill>
                  <a:srgbClr val="373737"/>
                </a:solidFill>
                <a:latin typeface="Roboto" panose="02000000000000000000" pitchFamily="2" charset="0"/>
                <a:ea typeface="Roboto" panose="02000000000000000000" pitchFamily="2" charset="0"/>
                <a:cs typeface="Roboto" panose="02000000000000000000" pitchFamily="2" charset="0"/>
              </a:defRPr>
            </a:pPr>
            <a:endParaRPr lang="en-US"/>
          </a:p>
        </c:txPr>
      </c:legendEntry>
      <c:legendEntry>
        <c:idx val="3"/>
        <c:txPr>
          <a:bodyPr rot="0" spcFirstLastPara="1" vertOverflow="ellipsis" vert="horz" wrap="square" anchor="ctr" anchorCtr="1"/>
          <a:lstStyle/>
          <a:p>
            <a:pPr>
              <a:defRPr sz="1100" b="0" i="0" u="none" strike="noStrike" kern="1200" baseline="0">
                <a:solidFill>
                  <a:srgbClr val="373737"/>
                </a:solidFill>
                <a:latin typeface="Roboto" panose="02000000000000000000" pitchFamily="2" charset="0"/>
                <a:ea typeface="Roboto" panose="02000000000000000000" pitchFamily="2" charset="0"/>
                <a:cs typeface="Roboto" panose="02000000000000000000" pitchFamily="2" charset="0"/>
              </a:defRPr>
            </a:pPr>
            <a:endParaRPr lang="en-US"/>
          </a:p>
        </c:txPr>
      </c:legendEntry>
      <c:layout>
        <c:manualLayout>
          <c:xMode val="edge"/>
          <c:yMode val="edge"/>
          <c:x val="0"/>
          <c:y val="0"/>
          <c:w val="0.9991700246262738"/>
          <c:h val="3.5216766446345228E-2"/>
        </c:manualLayout>
      </c:layout>
      <c:overlay val="0"/>
      <c:spPr>
        <a:noFill/>
        <a:ln>
          <a:noFill/>
        </a:ln>
        <a:effectLst/>
      </c:spPr>
      <c:txPr>
        <a:bodyPr rot="0" spcFirstLastPara="1" vertOverflow="ellipsis" vert="horz" wrap="square" anchor="ctr" anchorCtr="1"/>
        <a:lstStyle/>
        <a:p>
          <a:pPr>
            <a:defRPr sz="1100" b="0" i="0" u="none" strike="noStrike" kern="1200" baseline="0">
              <a:solidFill>
                <a:srgbClr val="373737"/>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740594925634299E-2"/>
          <c:y val="9.7222222222222224E-2"/>
          <c:w val="0.88048162729658797"/>
          <c:h val="0.78298556430446198"/>
        </c:manualLayout>
      </c:layout>
      <c:lineChart>
        <c:grouping val="standard"/>
        <c:varyColors val="0"/>
        <c:ser>
          <c:idx val="0"/>
          <c:order val="0"/>
          <c:tx>
            <c:strRef>
              <c:f>AIAN!$A$2</c:f>
              <c:strCache>
                <c:ptCount val="1"/>
                <c:pt idx="0">
                  <c:v>American Indian and Alaska Native*</c:v>
                </c:pt>
              </c:strCache>
            </c:strRef>
          </c:tx>
          <c:spPr>
            <a:ln w="31750" cap="rnd">
              <a:solidFill>
                <a:srgbClr val="0066A4"/>
              </a:solidFill>
              <a:round/>
            </a:ln>
            <a:effectLst/>
          </c:spPr>
          <c:marker>
            <c:symbol val="none"/>
          </c:marker>
          <c:dLbls>
            <c:dLbl>
              <c:idx val="0"/>
              <c:layout>
                <c:manualLayout>
                  <c:x val="-1.2328856100927175E-2"/>
                  <c:y val="-9.9892394725054179E-2"/>
                </c:manualLayout>
              </c:layout>
              <c:spPr>
                <a:solidFill>
                  <a:schemeClr val="bg1"/>
                </a:solidFill>
                <a:ln>
                  <a:noFill/>
                </a:ln>
                <a:effectLst/>
              </c:spPr>
              <c:txPr>
                <a:bodyPr rot="0" spcFirstLastPara="1" vertOverflow="ellipsis" vert="horz" wrap="square" lIns="38100" tIns="19050" rIns="38100" bIns="19050" anchor="ctr" anchorCtr="0">
                  <a:noAutofit/>
                </a:bodyPr>
                <a:lstStyle/>
                <a:p>
                  <a:pPr algn="l">
                    <a:defRPr sz="1200" b="0" i="0" u="none" strike="noStrike" kern="1200" baseline="0">
                      <a:solidFill>
                        <a:srgbClr val="0066A4"/>
                      </a:solidFill>
                      <a:latin typeface="Roboto" panose="02000000000000000000" pitchFamily="2" charset="0"/>
                      <a:ea typeface="Roboto" panose="02000000000000000000" pitchFamily="2" charset="0"/>
                      <a:cs typeface="Roboto" panose="02000000000000000000" pitchFamily="2" charset="0"/>
                    </a:defRPr>
                  </a:pPr>
                  <a:endParaRPr lang="en-US"/>
                </a:p>
              </c:txPr>
              <c:dLblPos val="r"/>
              <c:showLegendKey val="0"/>
              <c:showVal val="0"/>
              <c:showCatName val="0"/>
              <c:showSerName val="1"/>
              <c:showPercent val="0"/>
              <c:showBubbleSize val="0"/>
              <c:extLst>
                <c:ext xmlns:c15="http://schemas.microsoft.com/office/drawing/2012/chart" uri="{CE6537A1-D6FC-4f65-9D91-7224C49458BB}">
                  <c15:layout>
                    <c:manualLayout>
                      <c:w val="0.2943764085330538"/>
                      <c:h val="6.2626518615694113E-2"/>
                    </c:manualLayout>
                  </c15:layout>
                </c:ext>
                <c:ext xmlns:c16="http://schemas.microsoft.com/office/drawing/2014/chart" uri="{C3380CC4-5D6E-409C-BE32-E72D297353CC}">
                  <c16:uniqueId val="{00000000-3F7E-48E2-AC89-0ED34FE7C6EE}"/>
                </c:ext>
              </c:extLst>
            </c:dLbl>
            <c:dLbl>
              <c:idx val="9"/>
              <c:spPr>
                <a:solidFill>
                  <a:schemeClr val="bg1"/>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66A4"/>
                      </a:solidFill>
                      <a:latin typeface="Roboto" panose="02000000000000000000" pitchFamily="2" charset="0"/>
                      <a:ea typeface="Roboto" panose="02000000000000000000" pitchFamily="2" charset="0"/>
                      <a:cs typeface="Roboto" panose="02000000000000000000" pitchFamily="2" charset="0"/>
                    </a:defRPr>
                  </a:pPr>
                  <a:endParaRPr lang="en-US"/>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F7E-48E2-AC89-0ED34FE7C6EE}"/>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AIAN!$B$1:$K$1</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AIAN!$B$2:$K$2</c:f>
              <c:numCache>
                <c:formatCode>General</c:formatCode>
                <c:ptCount val="10"/>
                <c:pt idx="0">
                  <c:v>16.5</c:v>
                </c:pt>
                <c:pt idx="1">
                  <c:v>17.100000000000001</c:v>
                </c:pt>
                <c:pt idx="2">
                  <c:v>18.3</c:v>
                </c:pt>
                <c:pt idx="3">
                  <c:v>17.8</c:v>
                </c:pt>
                <c:pt idx="4">
                  <c:v>20</c:v>
                </c:pt>
                <c:pt idx="5">
                  <c:v>21.4</c:v>
                </c:pt>
                <c:pt idx="6">
                  <c:v>22.1</c:v>
                </c:pt>
                <c:pt idx="7">
                  <c:v>22.1</c:v>
                </c:pt>
                <c:pt idx="8">
                  <c:v>22.2</c:v>
                </c:pt>
                <c:pt idx="9">
                  <c:v>23.9</c:v>
                </c:pt>
              </c:numCache>
            </c:numRef>
          </c:val>
          <c:smooth val="0"/>
          <c:extLst>
            <c:ext xmlns:c16="http://schemas.microsoft.com/office/drawing/2014/chart" uri="{C3380CC4-5D6E-409C-BE32-E72D297353CC}">
              <c16:uniqueId val="{00000002-3F7E-48E2-AC89-0ED34FE7C6EE}"/>
            </c:ext>
          </c:extLst>
        </c:ser>
        <c:ser>
          <c:idx val="1"/>
          <c:order val="1"/>
          <c:tx>
            <c:strRef>
              <c:f>AIAN!$A$3</c:f>
              <c:strCache>
                <c:ptCount val="1"/>
                <c:pt idx="0">
                  <c:v>Overall U.S. </c:v>
                </c:pt>
              </c:strCache>
            </c:strRef>
          </c:tx>
          <c:spPr>
            <a:ln w="28575" cap="rnd">
              <a:solidFill>
                <a:srgbClr val="003658"/>
              </a:solidFill>
              <a:round/>
            </a:ln>
            <a:effectLst/>
          </c:spPr>
          <c:marker>
            <c:symbol val="none"/>
          </c:marker>
          <c:dLbls>
            <c:dLbl>
              <c:idx val="0"/>
              <c:layout>
                <c:manualLayout>
                  <c:x val="-1.1631397754343556E-2"/>
                  <c:y val="-4.9484667120695228E-2"/>
                </c:manualLayout>
              </c:layout>
              <c:spPr>
                <a:solidFill>
                  <a:schemeClr val="bg1"/>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003658"/>
                      </a:solidFill>
                      <a:latin typeface="Roboto" panose="02000000000000000000" pitchFamily="2" charset="0"/>
                      <a:ea typeface="Roboto" panose="02000000000000000000" pitchFamily="2" charset="0"/>
                      <a:cs typeface="Roboto" panose="02000000000000000000" pitchFamily="2" charset="0"/>
                    </a:defRPr>
                  </a:pPr>
                  <a:endParaRPr lang="en-US"/>
                </a:p>
              </c:txPr>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3F7E-48E2-AC89-0ED34FE7C6EE}"/>
                </c:ext>
              </c:extLst>
            </c:dLbl>
            <c:dLbl>
              <c:idx val="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F7E-48E2-AC89-0ED34FE7C6EE}"/>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3658"/>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AIAN!$B$1:$K$1</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AIAN!$B$3:$K$3</c:f>
              <c:numCache>
                <c:formatCode>General</c:formatCode>
                <c:ptCount val="10"/>
                <c:pt idx="0">
                  <c:v>12.3</c:v>
                </c:pt>
                <c:pt idx="1">
                  <c:v>12.6</c:v>
                </c:pt>
                <c:pt idx="2">
                  <c:v>12.6</c:v>
                </c:pt>
                <c:pt idx="3">
                  <c:v>13</c:v>
                </c:pt>
                <c:pt idx="4">
                  <c:v>13.3</c:v>
                </c:pt>
                <c:pt idx="5">
                  <c:v>13.5</c:v>
                </c:pt>
                <c:pt idx="6">
                  <c:v>14</c:v>
                </c:pt>
                <c:pt idx="7">
                  <c:v>14.2</c:v>
                </c:pt>
                <c:pt idx="8">
                  <c:v>13.9</c:v>
                </c:pt>
                <c:pt idx="9">
                  <c:v>13.5</c:v>
                </c:pt>
              </c:numCache>
            </c:numRef>
          </c:val>
          <c:smooth val="0"/>
          <c:extLst>
            <c:ext xmlns:c16="http://schemas.microsoft.com/office/drawing/2014/chart" uri="{C3380CC4-5D6E-409C-BE32-E72D297353CC}">
              <c16:uniqueId val="{00000005-3F7E-48E2-AC89-0ED34FE7C6EE}"/>
            </c:ext>
          </c:extLst>
        </c:ser>
        <c:dLbls>
          <c:showLegendKey val="0"/>
          <c:showVal val="0"/>
          <c:showCatName val="0"/>
          <c:showSerName val="0"/>
          <c:showPercent val="0"/>
          <c:showBubbleSize val="0"/>
        </c:dLbls>
        <c:smooth val="0"/>
        <c:axId val="967009695"/>
        <c:axId val="1217462271"/>
      </c:lineChart>
      <c:catAx>
        <c:axId val="967009695"/>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pPr>
            <a:endParaRPr lang="en-US"/>
          </a:p>
        </c:txPr>
        <c:crossAx val="1217462271"/>
        <c:crosses val="autoZero"/>
        <c:auto val="1"/>
        <c:lblAlgn val="ctr"/>
        <c:lblOffset val="100"/>
        <c:noMultiLvlLbl val="0"/>
      </c:catAx>
      <c:valAx>
        <c:axId val="1217462271"/>
        <c:scaling>
          <c:orientation val="minMax"/>
          <c:max val="25"/>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pPr>
            <a:endParaRPr lang="en-US"/>
          </a:p>
        </c:txPr>
        <c:crossAx val="967009695"/>
        <c:crosses val="autoZero"/>
        <c:crossBetween val="midCat"/>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571891123996738E-2"/>
          <c:y val="5.0925925925925923E-2"/>
          <c:w val="0.93227358784807435"/>
          <c:h val="0.85725357247010792"/>
        </c:manualLayout>
      </c:layout>
      <c:barChart>
        <c:barDir val="col"/>
        <c:grouping val="clustered"/>
        <c:varyColors val="0"/>
        <c:ser>
          <c:idx val="0"/>
          <c:order val="0"/>
          <c:tx>
            <c:strRef>
              <c:f>'AIAN age'!$A$2</c:f>
              <c:strCache>
                <c:ptCount val="1"/>
                <c:pt idx="0">
                  <c:v>AI/AN*</c:v>
                </c:pt>
              </c:strCache>
            </c:strRef>
          </c:tx>
          <c:spPr>
            <a:solidFill>
              <a:srgbClr val="0066A4"/>
            </a:solidFill>
            <a:ln>
              <a:noFill/>
            </a:ln>
            <a:effectLst/>
          </c:spPr>
          <c:invertIfNegative val="0"/>
          <c:dLbls>
            <c:dLbl>
              <c:idx val="0"/>
              <c:layout>
                <c:manualLayout>
                  <c:x val="0"/>
                  <c:y val="5.938957705938980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7F9-4FFC-962A-E6EFEB319EA0}"/>
                </c:ext>
              </c:extLst>
            </c:dLbl>
            <c:dLbl>
              <c:idx val="4"/>
              <c:layout>
                <c:manualLayout>
                  <c:x val="-7.149913513015613E-4"/>
                  <c:y val="6.7945194467080736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4.6306486090296209E-2"/>
                      <c:h val="5.3685906972242653E-2"/>
                    </c:manualLayout>
                  </c15:layout>
                </c:ext>
                <c:ext xmlns:c16="http://schemas.microsoft.com/office/drawing/2014/chart" uri="{C3380CC4-5D6E-409C-BE32-E72D297353CC}">
                  <c16:uniqueId val="{00000001-37F9-4FFC-962A-E6EFEB319EA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'AIAN age'!$B$1:$J$1</c:f>
              <c:strCache>
                <c:ptCount val="9"/>
                <c:pt idx="0">
                  <c:v>5-14</c:v>
                </c:pt>
                <c:pt idx="1">
                  <c:v>15-24</c:v>
                </c:pt>
                <c:pt idx="2">
                  <c:v>25-34</c:v>
                </c:pt>
                <c:pt idx="3">
                  <c:v>35-44</c:v>
                </c:pt>
                <c:pt idx="4">
                  <c:v>45-54</c:v>
                </c:pt>
                <c:pt idx="5">
                  <c:v>55-64</c:v>
                </c:pt>
                <c:pt idx="6">
                  <c:v>65-74</c:v>
                </c:pt>
                <c:pt idx="7">
                  <c:v>75-84</c:v>
                </c:pt>
                <c:pt idx="8">
                  <c:v>85+</c:v>
                </c:pt>
              </c:strCache>
            </c:strRef>
          </c:cat>
          <c:val>
            <c:numRef>
              <c:f>'AIAN age'!$B$2:$J$2</c:f>
              <c:numCache>
                <c:formatCode>General</c:formatCode>
                <c:ptCount val="9"/>
                <c:pt idx="0">
                  <c:v>3.5</c:v>
                </c:pt>
                <c:pt idx="1">
                  <c:v>34.5</c:v>
                </c:pt>
                <c:pt idx="2">
                  <c:v>38.200000000000003</c:v>
                </c:pt>
                <c:pt idx="3">
                  <c:v>29</c:v>
                </c:pt>
                <c:pt idx="4">
                  <c:v>20.7</c:v>
                </c:pt>
                <c:pt idx="5">
                  <c:v>12.8</c:v>
                </c:pt>
                <c:pt idx="6">
                  <c:v>7.5</c:v>
                </c:pt>
                <c:pt idx="7">
                  <c:v>9.9</c:v>
                </c:pt>
                <c:pt idx="8">
                  <c:v>10.1</c:v>
                </c:pt>
              </c:numCache>
            </c:numRef>
          </c:val>
          <c:extLst>
            <c:ext xmlns:c16="http://schemas.microsoft.com/office/drawing/2014/chart" uri="{C3380CC4-5D6E-409C-BE32-E72D297353CC}">
              <c16:uniqueId val="{00000000-6AF6-443E-88B9-3E41F2BB14AC}"/>
            </c:ext>
          </c:extLst>
        </c:ser>
        <c:dLbls>
          <c:showLegendKey val="0"/>
          <c:showVal val="0"/>
          <c:showCatName val="0"/>
          <c:showSerName val="0"/>
          <c:showPercent val="0"/>
          <c:showBubbleSize val="0"/>
        </c:dLbls>
        <c:gapWidth val="177"/>
        <c:axId val="962642991"/>
        <c:axId val="966168623"/>
      </c:barChart>
      <c:lineChart>
        <c:grouping val="standard"/>
        <c:varyColors val="0"/>
        <c:ser>
          <c:idx val="1"/>
          <c:order val="1"/>
          <c:tx>
            <c:strRef>
              <c:f>'AIAN age'!$A$3</c:f>
              <c:strCache>
                <c:ptCount val="1"/>
                <c:pt idx="0">
                  <c:v>Overall U.S.</c:v>
                </c:pt>
              </c:strCache>
            </c:strRef>
          </c:tx>
          <c:spPr>
            <a:ln w="22225" cap="sq">
              <a:solidFill>
                <a:srgbClr val="4C9C2E"/>
              </a:solidFill>
              <a:prstDash val="solid"/>
              <a:round/>
            </a:ln>
            <a:effectLst/>
          </c:spPr>
          <c:marker>
            <c:symbol val="none"/>
          </c:marker>
          <c:dPt>
            <c:idx val="1"/>
            <c:marker>
              <c:symbol val="none"/>
            </c:marker>
            <c:bubble3D val="0"/>
            <c:spPr>
              <a:ln w="28575" cap="sq">
                <a:solidFill>
                  <a:srgbClr val="4C9C2E"/>
                </a:solidFill>
                <a:prstDash val="solid"/>
                <a:round/>
              </a:ln>
              <a:effectLst/>
            </c:spPr>
            <c:extLst>
              <c:ext xmlns:c16="http://schemas.microsoft.com/office/drawing/2014/chart" uri="{C3380CC4-5D6E-409C-BE32-E72D297353CC}">
                <c16:uniqueId val="{00000002-37F9-4FFC-962A-E6EFEB319EA0}"/>
              </c:ext>
            </c:extLst>
          </c:dPt>
          <c:cat>
            <c:strRef>
              <c:f>'AIAN age'!$B$1:$J$1</c:f>
              <c:strCache>
                <c:ptCount val="9"/>
                <c:pt idx="0">
                  <c:v>5-14</c:v>
                </c:pt>
                <c:pt idx="1">
                  <c:v>15-24</c:v>
                </c:pt>
                <c:pt idx="2">
                  <c:v>25-34</c:v>
                </c:pt>
                <c:pt idx="3">
                  <c:v>35-44</c:v>
                </c:pt>
                <c:pt idx="4">
                  <c:v>45-54</c:v>
                </c:pt>
                <c:pt idx="5">
                  <c:v>55-64</c:v>
                </c:pt>
                <c:pt idx="6">
                  <c:v>65-74</c:v>
                </c:pt>
                <c:pt idx="7">
                  <c:v>75-84</c:v>
                </c:pt>
                <c:pt idx="8">
                  <c:v>85+</c:v>
                </c:pt>
              </c:strCache>
            </c:strRef>
          </c:cat>
          <c:val>
            <c:numRef>
              <c:f>'AIAN age'!$B$3:$J$3</c:f>
              <c:numCache>
                <c:formatCode>General</c:formatCode>
                <c:ptCount val="9"/>
                <c:pt idx="0">
                  <c:v>1.1000000000000001</c:v>
                </c:pt>
                <c:pt idx="1">
                  <c:v>12.7</c:v>
                </c:pt>
                <c:pt idx="2">
                  <c:v>16.3</c:v>
                </c:pt>
                <c:pt idx="3">
                  <c:v>17.2</c:v>
                </c:pt>
                <c:pt idx="4">
                  <c:v>19.8</c:v>
                </c:pt>
                <c:pt idx="5">
                  <c:v>18.5</c:v>
                </c:pt>
                <c:pt idx="6">
                  <c:v>15.2</c:v>
                </c:pt>
                <c:pt idx="7">
                  <c:v>17.8</c:v>
                </c:pt>
                <c:pt idx="8">
                  <c:v>19.2</c:v>
                </c:pt>
              </c:numCache>
            </c:numRef>
          </c:val>
          <c:smooth val="0"/>
          <c:extLst>
            <c:ext xmlns:c16="http://schemas.microsoft.com/office/drawing/2014/chart" uri="{C3380CC4-5D6E-409C-BE32-E72D297353CC}">
              <c16:uniqueId val="{00000001-6AF6-443E-88B9-3E41F2BB14AC}"/>
            </c:ext>
          </c:extLst>
        </c:ser>
        <c:dLbls>
          <c:showLegendKey val="0"/>
          <c:showVal val="0"/>
          <c:showCatName val="0"/>
          <c:showSerName val="0"/>
          <c:showPercent val="0"/>
          <c:showBubbleSize val="0"/>
        </c:dLbls>
        <c:marker val="1"/>
        <c:smooth val="0"/>
        <c:axId val="962642991"/>
        <c:axId val="966168623"/>
      </c:lineChart>
      <c:catAx>
        <c:axId val="962642991"/>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defRPr>
            </a:pPr>
            <a:endParaRPr lang="en-US"/>
          </a:p>
        </c:txPr>
        <c:crossAx val="966168623"/>
        <c:crosses val="autoZero"/>
        <c:auto val="1"/>
        <c:lblAlgn val="ctr"/>
        <c:lblOffset val="100"/>
        <c:noMultiLvlLbl val="0"/>
      </c:catAx>
      <c:valAx>
        <c:axId val="966168623"/>
        <c:scaling>
          <c:orientation val="minMax"/>
          <c:max val="40"/>
        </c:scaling>
        <c:delete val="0"/>
        <c:axPos val="l"/>
        <c:majorGridlines>
          <c:spPr>
            <a:ln w="6350" cap="flat" cmpd="sng" algn="ctr">
              <a:solidFill>
                <a:schemeClr val="accent3">
                  <a:lumMod val="20000"/>
                  <a:lumOff val="80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defRPr>
            </a:pPr>
            <a:endParaRPr lang="en-US"/>
          </a:p>
        </c:txPr>
        <c:crossAx val="962642991"/>
        <c:crosses val="autoZero"/>
        <c:crossBetween val="between"/>
      </c:valAx>
      <c:spPr>
        <a:noFill/>
        <a:ln>
          <a:noFill/>
        </a:ln>
        <a:effectLst/>
      </c:spPr>
    </c:plotArea>
    <c:legend>
      <c:legendPos val="b"/>
      <c:layout>
        <c:manualLayout>
          <c:xMode val="edge"/>
          <c:yMode val="edge"/>
          <c:x val="0.77337106857652205"/>
          <c:y val="4.9000261657053283E-2"/>
          <c:w val="0.15292384543070695"/>
          <c:h val="0.1475699912510936"/>
        </c:manualLayout>
      </c:layout>
      <c:overlay val="0"/>
      <c:spPr>
        <a:noFill/>
        <a:ln>
          <a:noFill/>
        </a:ln>
        <a:effectLst/>
      </c:spPr>
      <c:txPr>
        <a:bodyPr rot="0" spcFirstLastPara="1" vertOverflow="ellipsis" vert="horz" wrap="square" anchor="ctr" anchorCtr="1"/>
        <a:lstStyle/>
        <a:p>
          <a:pPr>
            <a:defRPr sz="1100" b="0" i="0" u="none" strike="noStrike" kern="1200" baseline="0">
              <a:solidFill>
                <a:srgbClr val="373737"/>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832390800834163E-2"/>
          <c:y val="1.3102124049238646E-2"/>
          <c:w val="0.90359297097705227"/>
          <c:h val="0.98487156969272982"/>
        </c:manualLayout>
      </c:layout>
      <c:barChart>
        <c:barDir val="bar"/>
        <c:grouping val="clustered"/>
        <c:varyColors val="0"/>
        <c:ser>
          <c:idx val="0"/>
          <c:order val="0"/>
          <c:tx>
            <c:strRef>
              <c:f>'AIAN age'!$A$28</c:f>
              <c:strCache>
                <c:ptCount val="1"/>
                <c:pt idx="0">
                  <c:v>AI/AN* </c:v>
                </c:pt>
              </c:strCache>
            </c:strRef>
          </c:tx>
          <c:spPr>
            <a:solidFill>
              <a:srgbClr val="0066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'AIAN age'!$B$27:$C$27</c:f>
              <c:strCache>
                <c:ptCount val="2"/>
                <c:pt idx="0">
                  <c:v>Male</c:v>
                </c:pt>
                <c:pt idx="1">
                  <c:v>Female</c:v>
                </c:pt>
              </c:strCache>
            </c:strRef>
          </c:cat>
          <c:val>
            <c:numRef>
              <c:f>'AIAN age'!$B$28:$C$28</c:f>
              <c:numCache>
                <c:formatCode>General</c:formatCode>
                <c:ptCount val="2"/>
                <c:pt idx="0">
                  <c:v>33.6</c:v>
                </c:pt>
                <c:pt idx="1">
                  <c:v>10.3</c:v>
                </c:pt>
              </c:numCache>
            </c:numRef>
          </c:val>
          <c:extLst>
            <c:ext xmlns:c16="http://schemas.microsoft.com/office/drawing/2014/chart" uri="{C3380CC4-5D6E-409C-BE32-E72D297353CC}">
              <c16:uniqueId val="{00000000-BB35-4CDA-97C0-B8B3176A20C7}"/>
            </c:ext>
          </c:extLst>
        </c:ser>
        <c:ser>
          <c:idx val="1"/>
          <c:order val="1"/>
          <c:tx>
            <c:strRef>
              <c:f>'AIAN age'!$A$29</c:f>
              <c:strCache>
                <c:ptCount val="1"/>
                <c:pt idx="0">
                  <c:v>Overall U.S.</c:v>
                </c:pt>
              </c:strCache>
            </c:strRef>
          </c:tx>
          <c:spPr>
            <a:solidFill>
              <a:schemeClr val="bg1">
                <a:lumMod val="50000"/>
              </a:schemeClr>
            </a:solidFill>
            <a:ln w="19050">
              <a:noFill/>
              <a:prstDash val="solid"/>
            </a:ln>
            <a:effectLst/>
          </c:spPr>
          <c:invertIfNegative val="0"/>
          <c:dPt>
            <c:idx val="0"/>
            <c:invertIfNegative val="0"/>
            <c:bubble3D val="0"/>
            <c:spPr>
              <a:solidFill>
                <a:schemeClr val="bg1">
                  <a:lumMod val="65000"/>
                </a:schemeClr>
              </a:solidFill>
              <a:ln w="19050">
                <a:noFill/>
                <a:prstDash val="solid"/>
              </a:ln>
              <a:effectLst/>
            </c:spPr>
            <c:extLst>
              <c:ext xmlns:c16="http://schemas.microsoft.com/office/drawing/2014/chart" uri="{C3380CC4-5D6E-409C-BE32-E72D297353CC}">
                <c16:uniqueId val="{00000002-BB35-4CDA-97C0-B8B3176A20C7}"/>
              </c:ext>
            </c:extLst>
          </c:dPt>
          <c:dPt>
            <c:idx val="1"/>
            <c:invertIfNegative val="0"/>
            <c:bubble3D val="0"/>
            <c:spPr>
              <a:solidFill>
                <a:schemeClr val="bg1">
                  <a:lumMod val="65000"/>
                </a:schemeClr>
              </a:solidFill>
              <a:ln w="19050">
                <a:noFill/>
                <a:prstDash val="solid"/>
              </a:ln>
              <a:effectLst/>
            </c:spPr>
            <c:extLst>
              <c:ext xmlns:c16="http://schemas.microsoft.com/office/drawing/2014/chart" uri="{C3380CC4-5D6E-409C-BE32-E72D297353CC}">
                <c16:uniqueId val="{00000004-BB35-4CDA-97C0-B8B3176A20C7}"/>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'AIAN age'!$B$27:$C$27</c:f>
              <c:strCache>
                <c:ptCount val="2"/>
                <c:pt idx="0">
                  <c:v>Male</c:v>
                </c:pt>
                <c:pt idx="1">
                  <c:v>Female</c:v>
                </c:pt>
              </c:strCache>
            </c:strRef>
          </c:cat>
          <c:val>
            <c:numRef>
              <c:f>'AIAN age'!$B$29:$C$29</c:f>
              <c:numCache>
                <c:formatCode>General</c:formatCode>
                <c:ptCount val="2"/>
                <c:pt idx="0">
                  <c:v>22.9</c:v>
                </c:pt>
                <c:pt idx="1">
                  <c:v>6.2</c:v>
                </c:pt>
              </c:numCache>
            </c:numRef>
          </c:val>
          <c:extLst>
            <c:ext xmlns:c16="http://schemas.microsoft.com/office/drawing/2014/chart" uri="{C3380CC4-5D6E-409C-BE32-E72D297353CC}">
              <c16:uniqueId val="{00000005-BB35-4CDA-97C0-B8B3176A20C7}"/>
            </c:ext>
          </c:extLst>
        </c:ser>
        <c:dLbls>
          <c:showLegendKey val="0"/>
          <c:showVal val="0"/>
          <c:showCatName val="0"/>
          <c:showSerName val="0"/>
          <c:showPercent val="0"/>
          <c:showBubbleSize val="0"/>
        </c:dLbls>
        <c:gapWidth val="500"/>
        <c:axId val="645448015"/>
        <c:axId val="1217456991"/>
      </c:barChart>
      <c:catAx>
        <c:axId val="645448015"/>
        <c:scaling>
          <c:orientation val="maxMin"/>
        </c:scaling>
        <c:delete val="0"/>
        <c:axPos val="l"/>
        <c:numFmt formatCode="General" sourceLinked="1"/>
        <c:majorTickMark val="none"/>
        <c:minorTickMark val="none"/>
        <c:tickLblPos val="nextTo"/>
        <c:spPr>
          <a:noFill/>
          <a:ln w="9525" cap="flat" cmpd="sng" algn="ctr">
            <a:noFill/>
            <a:round/>
          </a:ln>
          <a:effectLst/>
        </c:spPr>
        <c:txPr>
          <a:bodyPr rot="0" spcFirstLastPara="1" vertOverflow="ellipsis" wrap="square" anchor="ctr" anchorCtr="1"/>
          <a:lstStyle/>
          <a:p>
            <a:pPr>
              <a:defRPr sz="1300" b="0" i="0" u="none" strike="noStrike" kern="1200" spc="30" baseline="0">
                <a:solidFill>
                  <a:srgbClr val="373737"/>
                </a:solidFill>
                <a:latin typeface="Roboto" panose="02000000000000000000" pitchFamily="2" charset="0"/>
                <a:ea typeface="Roboto" panose="02000000000000000000" pitchFamily="2" charset="0"/>
                <a:cs typeface="Roboto" panose="02000000000000000000" pitchFamily="2" charset="0"/>
              </a:defRPr>
            </a:pPr>
            <a:endParaRPr lang="en-US"/>
          </a:p>
        </c:txPr>
        <c:crossAx val="1217456991"/>
        <c:crosses val="autoZero"/>
        <c:auto val="1"/>
        <c:lblAlgn val="ctr"/>
        <c:lblOffset val="100"/>
        <c:noMultiLvlLbl val="0"/>
      </c:catAx>
      <c:valAx>
        <c:axId val="1217456991"/>
        <c:scaling>
          <c:logBase val="10"/>
          <c:orientation val="minMax"/>
          <c:max val="35"/>
        </c:scaling>
        <c:delete val="1"/>
        <c:axPos val="t"/>
        <c:numFmt formatCode="General" sourceLinked="1"/>
        <c:majorTickMark val="out"/>
        <c:minorTickMark val="out"/>
        <c:tickLblPos val="nextTo"/>
        <c:crossAx val="645448015"/>
        <c:crosses val="autoZero"/>
        <c:crossBetween val="between"/>
      </c:valAx>
      <c:spPr>
        <a:noFill/>
        <a:ln>
          <a:noFill/>
        </a:ln>
        <a:effectLst/>
      </c:spPr>
    </c:plotArea>
    <c:legend>
      <c:legendPos val="b"/>
      <c:layout>
        <c:manualLayout>
          <c:xMode val="edge"/>
          <c:yMode val="edge"/>
          <c:x val="0.84552455799621606"/>
          <c:y val="0.67672516360785728"/>
          <c:w val="0.12142890693439727"/>
          <c:h val="0.16696065944575963"/>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373737"/>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655625170012361"/>
          <c:y val="1.7946226069916994E-3"/>
          <c:w val="0.70775381693879702"/>
          <c:h val="0.99000659494284549"/>
        </c:manualLayout>
      </c:layout>
      <c:barChart>
        <c:barDir val="bar"/>
        <c:grouping val="clustered"/>
        <c:varyColors val="0"/>
        <c:ser>
          <c:idx val="0"/>
          <c:order val="0"/>
          <c:tx>
            <c:strRef>
              <c:f>'AIAN age'!$B$49</c:f>
              <c:strCache>
                <c:ptCount val="1"/>
                <c:pt idx="0">
                  <c:v>AI/AN*</c:v>
                </c:pt>
              </c:strCache>
            </c:strRef>
          </c:tx>
          <c:spPr>
            <a:solidFill>
              <a:srgbClr val="0066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'AIAN age'!$A$50:$A$52</c:f>
              <c:strCache>
                <c:ptCount val="3"/>
                <c:pt idx="0">
                  <c:v>Past-Year Suicidal Thoughts</c:v>
                </c:pt>
                <c:pt idx="1">
                  <c:v>Made a Past-Year Plan for Suicide</c:v>
                </c:pt>
                <c:pt idx="2">
                  <c:v>Past-Year Suicide Attempt</c:v>
                </c:pt>
              </c:strCache>
            </c:strRef>
          </c:cat>
          <c:val>
            <c:numRef>
              <c:f>'AIAN age'!$B$50:$B$52</c:f>
              <c:numCache>
                <c:formatCode>0.0%</c:formatCode>
                <c:ptCount val="3"/>
                <c:pt idx="0" formatCode="0%">
                  <c:v>8.5000000000000006E-2</c:v>
                </c:pt>
                <c:pt idx="1">
                  <c:v>1.7000000000000001E-2</c:v>
                </c:pt>
                <c:pt idx="2">
                  <c:v>1.2999999999999999E-2</c:v>
                </c:pt>
              </c:numCache>
            </c:numRef>
          </c:val>
          <c:extLst>
            <c:ext xmlns:c16="http://schemas.microsoft.com/office/drawing/2014/chart" uri="{C3380CC4-5D6E-409C-BE32-E72D297353CC}">
              <c16:uniqueId val="{00000000-FD0B-419A-897D-0E65665FC611}"/>
            </c:ext>
          </c:extLst>
        </c:ser>
        <c:ser>
          <c:idx val="1"/>
          <c:order val="1"/>
          <c:tx>
            <c:strRef>
              <c:f>'AIAN age'!$C$49</c:f>
              <c:strCache>
                <c:ptCount val="1"/>
                <c:pt idx="0">
                  <c:v>Overall U.S. </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'AIAN age'!$A$50:$A$52</c:f>
              <c:strCache>
                <c:ptCount val="3"/>
                <c:pt idx="0">
                  <c:v>Past-Year Suicidal Thoughts</c:v>
                </c:pt>
                <c:pt idx="1">
                  <c:v>Made a Past-Year Plan for Suicide</c:v>
                </c:pt>
                <c:pt idx="2">
                  <c:v>Past-Year Suicide Attempt</c:v>
                </c:pt>
              </c:strCache>
            </c:strRef>
          </c:cat>
          <c:val>
            <c:numRef>
              <c:f>'AIAN age'!$C$50:$C$52</c:f>
              <c:numCache>
                <c:formatCode>0.0%</c:formatCode>
                <c:ptCount val="3"/>
                <c:pt idx="0" formatCode="0%">
                  <c:v>4.8000000000000001E-2</c:v>
                </c:pt>
                <c:pt idx="1">
                  <c:v>1.4E-2</c:v>
                </c:pt>
                <c:pt idx="2">
                  <c:v>7.0000000000000001E-3</c:v>
                </c:pt>
              </c:numCache>
            </c:numRef>
          </c:val>
          <c:extLst>
            <c:ext xmlns:c16="http://schemas.microsoft.com/office/drawing/2014/chart" uri="{C3380CC4-5D6E-409C-BE32-E72D297353CC}">
              <c16:uniqueId val="{00000001-FD0B-419A-897D-0E65665FC611}"/>
            </c:ext>
          </c:extLst>
        </c:ser>
        <c:dLbls>
          <c:dLblPos val="inEnd"/>
          <c:showLegendKey val="0"/>
          <c:showVal val="1"/>
          <c:showCatName val="0"/>
          <c:showSerName val="0"/>
          <c:showPercent val="0"/>
          <c:showBubbleSize val="0"/>
        </c:dLbls>
        <c:gapWidth val="403"/>
        <c:axId val="1289839983"/>
        <c:axId val="1216586527"/>
      </c:barChart>
      <c:catAx>
        <c:axId val="1289839983"/>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rgbClr val="373737"/>
                </a:solidFill>
                <a:latin typeface="Roboto" panose="02000000000000000000" pitchFamily="2" charset="0"/>
                <a:ea typeface="Roboto" panose="02000000000000000000" pitchFamily="2" charset="0"/>
                <a:cs typeface="Roboto" panose="02000000000000000000" pitchFamily="2" charset="0"/>
              </a:defRPr>
            </a:pPr>
            <a:endParaRPr lang="en-US"/>
          </a:p>
        </c:txPr>
        <c:crossAx val="1216586527"/>
        <c:crosses val="autoZero"/>
        <c:auto val="1"/>
        <c:lblAlgn val="ctr"/>
        <c:lblOffset val="100"/>
        <c:noMultiLvlLbl val="0"/>
      </c:catAx>
      <c:valAx>
        <c:axId val="1216586527"/>
        <c:scaling>
          <c:orientation val="minMax"/>
        </c:scaling>
        <c:delete val="1"/>
        <c:axPos val="t"/>
        <c:numFmt formatCode="0%" sourceLinked="1"/>
        <c:majorTickMark val="none"/>
        <c:minorTickMark val="none"/>
        <c:tickLblPos val="nextTo"/>
        <c:crossAx val="1289839983"/>
        <c:crosses val="autoZero"/>
        <c:crossBetween val="between"/>
      </c:valAx>
      <c:spPr>
        <a:noFill/>
        <a:ln>
          <a:noFill/>
        </a:ln>
        <a:effectLst/>
      </c:spPr>
    </c:plotArea>
    <c:legend>
      <c:legendPos val="b"/>
      <c:layout>
        <c:manualLayout>
          <c:xMode val="edge"/>
          <c:yMode val="edge"/>
          <c:x val="0.81777746324722811"/>
          <c:y val="0.73631793692107184"/>
          <c:w val="0.12962786858618761"/>
          <c:h val="0.13798090500370672"/>
        </c:manualLayout>
      </c:layout>
      <c:overlay val="0"/>
      <c:spPr>
        <a:noFill/>
        <a:ln>
          <a:noFill/>
        </a:ln>
        <a:effectLst/>
      </c:spPr>
      <c:txPr>
        <a:bodyPr rot="0" spcFirstLastPara="1" vertOverflow="ellipsis" vert="horz" wrap="square" anchor="ctr" anchorCtr="1"/>
        <a:lstStyle/>
        <a:p>
          <a:pPr>
            <a:defRPr sz="1100" b="0" i="0" u="none" strike="noStrike" kern="1200" baseline="0">
              <a:solidFill>
                <a:srgbClr val="373737"/>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006388770278726"/>
          <c:y val="9.2592592592592587E-3"/>
          <c:w val="0.68993611229721274"/>
          <c:h val="0.9872626859142607"/>
        </c:manualLayout>
      </c:layout>
      <c:barChart>
        <c:barDir val="bar"/>
        <c:grouping val="clustered"/>
        <c:varyColors val="0"/>
        <c:ser>
          <c:idx val="0"/>
          <c:order val="0"/>
          <c:tx>
            <c:strRef>
              <c:f>'gender by race'!$C$25</c:f>
              <c:strCache>
                <c:ptCount val="1"/>
                <c:pt idx="0">
                  <c:v>AI /AN* </c:v>
                </c:pt>
              </c:strCache>
            </c:strRef>
          </c:tx>
          <c:spPr>
            <a:solidFill>
              <a:srgbClr val="0066A4"/>
            </a:solidFill>
            <a:ln>
              <a:noFill/>
            </a:ln>
            <a:effectLst/>
          </c:spPr>
          <c:invertIfNegative val="0"/>
          <c:dLbls>
            <c:dLbl>
              <c:idx val="4"/>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373737"/>
                      </a:solidFill>
                      <a:latin typeface="Roboto" panose="02000000000000000000" pitchFamily="2" charset="0"/>
                      <a:ea typeface="Roboto" panose="02000000000000000000" pitchFamily="2" charset="0"/>
                      <a:cs typeface="Roboto" panose="02000000000000000000" pitchFamily="2" charset="0"/>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0-EC64-43D3-A7D2-329DCB4B688C}"/>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'gender by race'!$B$26:$B$30</c:f>
              <c:strCache>
                <c:ptCount val="5"/>
                <c:pt idx="0">
                  <c:v>Felt Sad or Hopeless</c:v>
                </c:pt>
                <c:pt idx="1">
                  <c:v>Seriously Considered Attempting Suicide</c:v>
                </c:pt>
                <c:pt idx="2">
                  <c:v>Made a Suicide Plan </c:v>
                </c:pt>
                <c:pt idx="3">
                  <c:v>Attempted Suicide </c:v>
                </c:pt>
                <c:pt idx="4">
                  <c:v>Suicide Attempt Requiring Treatment**</c:v>
                </c:pt>
              </c:strCache>
            </c:strRef>
          </c:cat>
          <c:val>
            <c:numRef>
              <c:f>'gender by race'!$C$26:$C$30</c:f>
              <c:numCache>
                <c:formatCode>0%</c:formatCode>
                <c:ptCount val="5"/>
                <c:pt idx="0">
                  <c:v>0.4</c:v>
                </c:pt>
                <c:pt idx="1">
                  <c:v>0.27</c:v>
                </c:pt>
                <c:pt idx="2">
                  <c:v>0.22</c:v>
                </c:pt>
                <c:pt idx="3">
                  <c:v>0.16</c:v>
                </c:pt>
                <c:pt idx="4">
                  <c:v>0</c:v>
                </c:pt>
              </c:numCache>
            </c:numRef>
          </c:val>
          <c:extLst>
            <c:ext xmlns:c16="http://schemas.microsoft.com/office/drawing/2014/chart" uri="{C3380CC4-5D6E-409C-BE32-E72D297353CC}">
              <c16:uniqueId val="{00000001-EC64-43D3-A7D2-329DCB4B688C}"/>
            </c:ext>
          </c:extLst>
        </c:ser>
        <c:ser>
          <c:idx val="1"/>
          <c:order val="1"/>
          <c:tx>
            <c:strRef>
              <c:f>'gender by race'!$D$25</c:f>
              <c:strCache>
                <c:ptCount val="1"/>
                <c:pt idx="0">
                  <c:v>Overall U.S. </c:v>
                </c:pt>
              </c:strCache>
            </c:strRef>
          </c:tx>
          <c:spPr>
            <a:solidFill>
              <a:schemeClr val="bg1">
                <a:lumMod val="65000"/>
              </a:schemeClr>
            </a:solidFill>
            <a:ln>
              <a:noFill/>
            </a:ln>
            <a:effectLst/>
          </c:spPr>
          <c:invertIfNegative val="0"/>
          <c:dLbls>
            <c:dLbl>
              <c:idx val="4"/>
              <c:layout>
                <c:manualLayout>
                  <c:x val="-4.3486614127118156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C64-43D3-A7D2-329DCB4B688C}"/>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'gender by race'!$B$26:$B$30</c:f>
              <c:strCache>
                <c:ptCount val="5"/>
                <c:pt idx="0">
                  <c:v>Felt Sad or Hopeless</c:v>
                </c:pt>
                <c:pt idx="1">
                  <c:v>Seriously Considered Attempting Suicide</c:v>
                </c:pt>
                <c:pt idx="2">
                  <c:v>Made a Suicide Plan </c:v>
                </c:pt>
                <c:pt idx="3">
                  <c:v>Attempted Suicide </c:v>
                </c:pt>
                <c:pt idx="4">
                  <c:v>Suicide Attempt Requiring Treatment**</c:v>
                </c:pt>
              </c:strCache>
            </c:strRef>
          </c:cat>
          <c:val>
            <c:numRef>
              <c:f>'gender by race'!$D$26:$D$30</c:f>
              <c:numCache>
                <c:formatCode>0%</c:formatCode>
                <c:ptCount val="5"/>
                <c:pt idx="0">
                  <c:v>0.42</c:v>
                </c:pt>
                <c:pt idx="1">
                  <c:v>0.22</c:v>
                </c:pt>
                <c:pt idx="2">
                  <c:v>0.18</c:v>
                </c:pt>
                <c:pt idx="3">
                  <c:v>0.1</c:v>
                </c:pt>
                <c:pt idx="4">
                  <c:v>0.03</c:v>
                </c:pt>
              </c:numCache>
            </c:numRef>
          </c:val>
          <c:extLst>
            <c:ext xmlns:c16="http://schemas.microsoft.com/office/drawing/2014/chart" uri="{C3380CC4-5D6E-409C-BE32-E72D297353CC}">
              <c16:uniqueId val="{00000003-EC64-43D3-A7D2-329DCB4B688C}"/>
            </c:ext>
          </c:extLst>
        </c:ser>
        <c:dLbls>
          <c:dLblPos val="inEnd"/>
          <c:showLegendKey val="0"/>
          <c:showVal val="1"/>
          <c:showCatName val="0"/>
          <c:showSerName val="0"/>
          <c:showPercent val="0"/>
          <c:showBubbleSize val="0"/>
        </c:dLbls>
        <c:gapWidth val="182"/>
        <c:axId val="226058575"/>
        <c:axId val="226059055"/>
      </c:barChart>
      <c:catAx>
        <c:axId val="226058575"/>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rgbClr val="373737"/>
                </a:solidFill>
                <a:latin typeface="Roboto" panose="02000000000000000000" pitchFamily="2" charset="0"/>
                <a:ea typeface="Roboto" panose="02000000000000000000" pitchFamily="2" charset="0"/>
                <a:cs typeface="Roboto" panose="02000000000000000000" pitchFamily="2" charset="0"/>
              </a:defRPr>
            </a:pPr>
            <a:endParaRPr lang="en-US"/>
          </a:p>
        </c:txPr>
        <c:crossAx val="226059055"/>
        <c:crosses val="autoZero"/>
        <c:auto val="1"/>
        <c:lblAlgn val="ctr"/>
        <c:lblOffset val="100"/>
        <c:noMultiLvlLbl val="0"/>
      </c:catAx>
      <c:valAx>
        <c:axId val="226059055"/>
        <c:scaling>
          <c:orientation val="minMax"/>
        </c:scaling>
        <c:delete val="1"/>
        <c:axPos val="t"/>
        <c:numFmt formatCode="0%" sourceLinked="1"/>
        <c:majorTickMark val="none"/>
        <c:minorTickMark val="none"/>
        <c:tickLblPos val="nextTo"/>
        <c:crossAx val="226058575"/>
        <c:crosses val="autoZero"/>
        <c:crossBetween val="between"/>
      </c:valAx>
      <c:spPr>
        <a:noFill/>
        <a:ln>
          <a:noFill/>
        </a:ln>
        <a:effectLst/>
      </c:spPr>
    </c:plotArea>
    <c:legend>
      <c:legendPos val="b"/>
      <c:layout>
        <c:manualLayout>
          <c:xMode val="edge"/>
          <c:yMode val="edge"/>
          <c:x val="0.8138669307612616"/>
          <c:y val="0.77641134266708456"/>
          <c:w val="0.16664295747426031"/>
          <c:h val="0.14753529144376265"/>
        </c:manualLayout>
      </c:layout>
      <c:overlay val="0"/>
      <c:spPr>
        <a:noFill/>
        <a:ln>
          <a:noFill/>
        </a:ln>
        <a:effectLst/>
      </c:spPr>
      <c:txPr>
        <a:bodyPr rot="0" spcFirstLastPara="1" vertOverflow="ellipsis" vert="horz" wrap="square" anchor="ctr" anchorCtr="1"/>
        <a:lstStyle/>
        <a:p>
          <a:pPr>
            <a:defRPr sz="1100" b="0" i="0" u="none" strike="noStrike" kern="1200" baseline="0">
              <a:solidFill>
                <a:srgbClr val="373737"/>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346752621716748E-2"/>
          <c:y val="0.12447049879331812"/>
          <c:w val="0.96530653120071563"/>
          <c:h val="0.7460890083369629"/>
        </c:manualLayout>
      </c:layout>
      <c:lineChart>
        <c:grouping val="standard"/>
        <c:varyColors val="0"/>
        <c:ser>
          <c:idx val="0"/>
          <c:order val="0"/>
          <c:tx>
            <c:strRef>
              <c:f>'Suicide Homicide '!$A$2</c:f>
              <c:strCache>
                <c:ptCount val="1"/>
                <c:pt idx="0">
                  <c:v>Suicide Rate</c:v>
                </c:pt>
              </c:strCache>
            </c:strRef>
          </c:tx>
          <c:spPr>
            <a:ln w="28575" cap="rnd">
              <a:solidFill>
                <a:srgbClr val="0066A4"/>
              </a:solidFill>
              <a:round/>
            </a:ln>
            <a:effectLst/>
          </c:spPr>
          <c:marker>
            <c:symbol val="none"/>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EB5-41C8-A1CF-B2040A02DAEC}"/>
                </c:ext>
              </c:extLst>
            </c:dLbl>
            <c:dLbl>
              <c:idx val="1"/>
              <c:layout>
                <c:manualLayout>
                  <c:x val="-0.1094178357470847"/>
                  <c:y val="-3.5152229929241108E-2"/>
                </c:manualLayout>
              </c:layout>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rgbClr val="0066A4"/>
                      </a:solidFill>
                      <a:latin typeface="Roboto" panose="02000000000000000000" pitchFamily="2" charset="0"/>
                      <a:ea typeface="Roboto" panose="02000000000000000000" pitchFamily="2" charset="0"/>
                      <a:cs typeface="Roboto" panose="02000000000000000000" pitchFamily="2" charset="0"/>
                    </a:defRPr>
                  </a:pPr>
                  <a:endParaRPr lang="en-US"/>
                </a:p>
              </c:txPr>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1-9EB5-41C8-A1CF-B2040A02DAEC}"/>
                </c:ext>
              </c:extLst>
            </c:dLbl>
            <c:dLbl>
              <c:idx val="9"/>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EB5-41C8-A1CF-B2040A02DAEC}"/>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66A4"/>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'Suicide Homicide '!$B$1:$K$1</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'Suicide Homicide '!$B$2:$K$2</c:f>
              <c:numCache>
                <c:formatCode>General</c:formatCode>
                <c:ptCount val="10"/>
                <c:pt idx="0">
                  <c:v>12.3</c:v>
                </c:pt>
                <c:pt idx="1">
                  <c:v>12.6</c:v>
                </c:pt>
                <c:pt idx="2">
                  <c:v>12.6</c:v>
                </c:pt>
                <c:pt idx="3">
                  <c:v>13</c:v>
                </c:pt>
                <c:pt idx="4">
                  <c:v>13.3</c:v>
                </c:pt>
                <c:pt idx="5">
                  <c:v>13.5</c:v>
                </c:pt>
                <c:pt idx="6">
                  <c:v>14</c:v>
                </c:pt>
                <c:pt idx="7">
                  <c:v>14.2</c:v>
                </c:pt>
                <c:pt idx="8">
                  <c:v>13.9</c:v>
                </c:pt>
                <c:pt idx="9">
                  <c:v>13.5</c:v>
                </c:pt>
              </c:numCache>
            </c:numRef>
          </c:val>
          <c:smooth val="0"/>
          <c:extLst>
            <c:ext xmlns:c16="http://schemas.microsoft.com/office/drawing/2014/chart" uri="{C3380CC4-5D6E-409C-BE32-E72D297353CC}">
              <c16:uniqueId val="{00000003-9EB5-41C8-A1CF-B2040A02DAEC}"/>
            </c:ext>
          </c:extLst>
        </c:ser>
        <c:ser>
          <c:idx val="1"/>
          <c:order val="1"/>
          <c:tx>
            <c:strRef>
              <c:f>'Suicide Homicide '!$A$3</c:f>
              <c:strCache>
                <c:ptCount val="1"/>
                <c:pt idx="0">
                  <c:v>Homicide Rate</c:v>
                </c:pt>
              </c:strCache>
            </c:strRef>
          </c:tx>
          <c:spPr>
            <a:ln w="28575" cap="rnd">
              <a:solidFill>
                <a:srgbClr val="373737"/>
              </a:solidFill>
              <a:round/>
            </a:ln>
            <a:effectLst/>
          </c:spPr>
          <c:marker>
            <c:symbol val="none"/>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EB5-41C8-A1CF-B2040A02DAEC}"/>
                </c:ext>
              </c:extLst>
            </c:dLbl>
            <c:dLbl>
              <c:idx val="1"/>
              <c:layout>
                <c:manualLayout>
                  <c:x val="-0.10898540420447049"/>
                  <c:y val="-3.5152229929241108E-2"/>
                </c:manualLayout>
              </c:layout>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rgbClr val="373737"/>
                      </a:solidFill>
                      <a:latin typeface="Roboto" panose="02000000000000000000" pitchFamily="2" charset="0"/>
                      <a:ea typeface="Roboto" panose="02000000000000000000" pitchFamily="2" charset="0"/>
                      <a:cs typeface="Roboto" panose="02000000000000000000" pitchFamily="2" charset="0"/>
                    </a:defRPr>
                  </a:pPr>
                  <a:endParaRPr lang="en-US"/>
                </a:p>
              </c:txPr>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9EB5-41C8-A1CF-B2040A02DAEC}"/>
                </c:ext>
              </c:extLst>
            </c:dLbl>
            <c:dLbl>
              <c:idx val="9"/>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EB5-41C8-A1CF-B2040A02DAEC}"/>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373737"/>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'Suicide Homicide '!$B$1:$K$1</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'Suicide Homicide '!$B$3:$K$3</c:f>
              <c:numCache>
                <c:formatCode>General</c:formatCode>
                <c:ptCount val="10"/>
                <c:pt idx="0">
                  <c:v>5.3</c:v>
                </c:pt>
                <c:pt idx="1">
                  <c:v>5.4</c:v>
                </c:pt>
                <c:pt idx="2">
                  <c:v>5.2</c:v>
                </c:pt>
                <c:pt idx="3">
                  <c:v>5.0999999999999996</c:v>
                </c:pt>
                <c:pt idx="4">
                  <c:v>5.7</c:v>
                </c:pt>
                <c:pt idx="5">
                  <c:v>6.2</c:v>
                </c:pt>
                <c:pt idx="6">
                  <c:v>6.2</c:v>
                </c:pt>
                <c:pt idx="7">
                  <c:v>5.9</c:v>
                </c:pt>
                <c:pt idx="8">
                  <c:v>6</c:v>
                </c:pt>
                <c:pt idx="9">
                  <c:v>7.8</c:v>
                </c:pt>
              </c:numCache>
            </c:numRef>
          </c:val>
          <c:smooth val="0"/>
          <c:extLst>
            <c:ext xmlns:c16="http://schemas.microsoft.com/office/drawing/2014/chart" uri="{C3380CC4-5D6E-409C-BE32-E72D297353CC}">
              <c16:uniqueId val="{00000007-9EB5-41C8-A1CF-B2040A02DAEC}"/>
            </c:ext>
          </c:extLst>
        </c:ser>
        <c:dLbls>
          <c:showLegendKey val="0"/>
          <c:showVal val="0"/>
          <c:showCatName val="0"/>
          <c:showSerName val="0"/>
          <c:showPercent val="0"/>
          <c:showBubbleSize val="0"/>
        </c:dLbls>
        <c:smooth val="0"/>
        <c:axId val="355050592"/>
        <c:axId val="148740448"/>
      </c:lineChart>
      <c:catAx>
        <c:axId val="355050592"/>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accent4">
                    <a:lumMod val="85000"/>
                    <a:lumOff val="15000"/>
                  </a:schemeClr>
                </a:solidFill>
                <a:latin typeface="Roboto" panose="02000000000000000000" pitchFamily="2" charset="0"/>
                <a:ea typeface="Roboto" panose="02000000000000000000" pitchFamily="2" charset="0"/>
                <a:cs typeface="Roboto" panose="02000000000000000000" pitchFamily="2" charset="0"/>
              </a:defRPr>
            </a:pPr>
            <a:endParaRPr lang="en-US"/>
          </a:p>
        </c:txPr>
        <c:crossAx val="148740448"/>
        <c:crosses val="autoZero"/>
        <c:auto val="1"/>
        <c:lblAlgn val="ctr"/>
        <c:lblOffset val="100"/>
        <c:noMultiLvlLbl val="0"/>
      </c:catAx>
      <c:valAx>
        <c:axId val="148740448"/>
        <c:scaling>
          <c:orientation val="minMax"/>
        </c:scaling>
        <c:delete val="1"/>
        <c:axPos val="l"/>
        <c:numFmt formatCode="General" sourceLinked="1"/>
        <c:majorTickMark val="none"/>
        <c:minorTickMark val="none"/>
        <c:tickLblPos val="nextTo"/>
        <c:crossAx val="35505059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5779550296176592E-2"/>
          <c:y val="3.0041901900304934E-2"/>
          <c:w val="0.92588019208368466"/>
          <c:h val="0.90084046574169263"/>
        </c:manualLayout>
      </c:layout>
      <c:lineChart>
        <c:grouping val="standard"/>
        <c:varyColors val="0"/>
        <c:ser>
          <c:idx val="0"/>
          <c:order val="0"/>
          <c:tx>
            <c:strRef>
              <c:f>'Asian PI'!$A$2</c:f>
              <c:strCache>
                <c:ptCount val="1"/>
                <c:pt idx="0">
                  <c:v>Asian or Pacific Islander* </c:v>
                </c:pt>
              </c:strCache>
            </c:strRef>
          </c:tx>
          <c:spPr>
            <a:ln w="31750" cap="rnd">
              <a:solidFill>
                <a:srgbClr val="0066A4"/>
              </a:solidFill>
              <a:round/>
            </a:ln>
            <a:effectLst/>
          </c:spPr>
          <c:marker>
            <c:symbol val="none"/>
          </c:marker>
          <c:dLbls>
            <c:dLbl>
              <c:idx val="0"/>
              <c:layout>
                <c:manualLayout>
                  <c:x val="-1.65939482599585E-2"/>
                  <c:y val="-7.112802670896512E-2"/>
                </c:manualLayout>
              </c:layout>
              <c:spPr>
                <a:noFill/>
                <a:ln>
                  <a:noFill/>
                </a:ln>
                <a:effectLst/>
              </c:spPr>
              <c:txPr>
                <a:bodyPr rot="0" spcFirstLastPara="1" vertOverflow="ellipsis" vert="horz" wrap="square" lIns="38100" tIns="19050" rIns="38100" bIns="19050" anchor="ctr" anchorCtr="0">
                  <a:noAutofit/>
                </a:bodyPr>
                <a:lstStyle/>
                <a:p>
                  <a:pPr algn="l">
                    <a:defRPr sz="1200" b="0" i="0" u="none" strike="noStrike" kern="1200" baseline="0">
                      <a:solidFill>
                        <a:srgbClr val="0066A4"/>
                      </a:solidFill>
                      <a:latin typeface="Roboto" panose="02000000000000000000" pitchFamily="2" charset="0"/>
                      <a:ea typeface="Roboto" panose="02000000000000000000" pitchFamily="2" charset="0"/>
                      <a:cs typeface="Roboto" panose="02000000000000000000" pitchFamily="2" charset="0"/>
                    </a:defRPr>
                  </a:pPr>
                  <a:endParaRPr lang="en-US"/>
                </a:p>
              </c:txPr>
              <c:dLblPos val="r"/>
              <c:showLegendKey val="0"/>
              <c:showVal val="0"/>
              <c:showCatName val="0"/>
              <c:showSerName val="1"/>
              <c:showPercent val="0"/>
              <c:showBubbleSize val="0"/>
              <c:extLst>
                <c:ext xmlns:c15="http://schemas.microsoft.com/office/drawing/2012/chart" uri="{CE6537A1-D6FC-4f65-9D91-7224C49458BB}">
                  <c15:layout>
                    <c:manualLayout>
                      <c:w val="0.24831592670850514"/>
                      <c:h val="0.11449727581677589"/>
                    </c:manualLayout>
                  </c15:layout>
                </c:ext>
                <c:ext xmlns:c16="http://schemas.microsoft.com/office/drawing/2014/chart" uri="{C3380CC4-5D6E-409C-BE32-E72D297353CC}">
                  <c16:uniqueId val="{00000000-D00D-4C36-A841-136ED16C1021}"/>
                </c:ext>
              </c:extLst>
            </c:dLbl>
            <c:dLbl>
              <c:idx val="9"/>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66A4"/>
                      </a:solidFill>
                      <a:latin typeface="Roboto" panose="02000000000000000000" pitchFamily="2" charset="0"/>
                      <a:ea typeface="Roboto" panose="02000000000000000000" pitchFamily="2" charset="0"/>
                      <a:cs typeface="Roboto" panose="02000000000000000000" pitchFamily="2" charset="0"/>
                    </a:defRPr>
                  </a:pPr>
                  <a:endParaRPr lang="en-US"/>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00D-4C36-A841-136ED16C102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0066A4"/>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'Asian PI'!$B$1:$K$1</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'Asian PI'!$B$2:$K$2</c:f>
              <c:numCache>
                <c:formatCode>General</c:formatCode>
                <c:ptCount val="10"/>
                <c:pt idx="0">
                  <c:v>6</c:v>
                </c:pt>
                <c:pt idx="1">
                  <c:v>6.4</c:v>
                </c:pt>
                <c:pt idx="2">
                  <c:v>5.9</c:v>
                </c:pt>
                <c:pt idx="3">
                  <c:v>6.1</c:v>
                </c:pt>
                <c:pt idx="4">
                  <c:v>6.5</c:v>
                </c:pt>
                <c:pt idx="5">
                  <c:v>6.8</c:v>
                </c:pt>
                <c:pt idx="6">
                  <c:v>6.8</c:v>
                </c:pt>
                <c:pt idx="7">
                  <c:v>7</c:v>
                </c:pt>
                <c:pt idx="8">
                  <c:v>7.1</c:v>
                </c:pt>
                <c:pt idx="9">
                  <c:v>6.8</c:v>
                </c:pt>
              </c:numCache>
            </c:numRef>
          </c:val>
          <c:smooth val="0"/>
          <c:extLst>
            <c:ext xmlns:c16="http://schemas.microsoft.com/office/drawing/2014/chart" uri="{C3380CC4-5D6E-409C-BE32-E72D297353CC}">
              <c16:uniqueId val="{00000002-D00D-4C36-A841-136ED16C1021}"/>
            </c:ext>
          </c:extLst>
        </c:ser>
        <c:ser>
          <c:idx val="1"/>
          <c:order val="1"/>
          <c:tx>
            <c:strRef>
              <c:f>'Asian PI'!$A$3</c:f>
              <c:strCache>
                <c:ptCount val="1"/>
                <c:pt idx="0">
                  <c:v>Overall U.S. </c:v>
                </c:pt>
              </c:strCache>
            </c:strRef>
          </c:tx>
          <c:spPr>
            <a:ln w="31750" cap="rnd">
              <a:solidFill>
                <a:schemeClr val="tx2">
                  <a:lumMod val="75000"/>
                </a:schemeClr>
              </a:solidFill>
              <a:round/>
            </a:ln>
            <a:effectLst/>
          </c:spPr>
          <c:marker>
            <c:symbol val="none"/>
          </c:marker>
          <c:dLbls>
            <c:dLbl>
              <c:idx val="0"/>
              <c:layout>
                <c:manualLayout>
                  <c:x val="-1.7784776902887139E-2"/>
                  <c:y val="-7.1296296296296316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D00D-4C36-A841-136ED16C1021}"/>
                </c:ext>
              </c:extLst>
            </c:dLbl>
            <c:dLbl>
              <c:idx val="9"/>
              <c:spPr>
                <a:solidFill>
                  <a:srgbClr val="FFFFFF"/>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2">
                          <a:lumMod val="75000"/>
                        </a:schemeClr>
                      </a:solidFill>
                      <a:latin typeface="Roboto" panose="02000000000000000000" pitchFamily="2" charset="0"/>
                      <a:ea typeface="Roboto" panose="02000000000000000000" pitchFamily="2" charset="0"/>
                      <a:cs typeface="Roboto" panose="02000000000000000000" pitchFamily="2" charset="0"/>
                    </a:defRPr>
                  </a:pPr>
                  <a:endParaRPr lang="en-US"/>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00D-4C36-A841-136ED16C102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lumMod val="75000"/>
                      </a:schemeClr>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'Asian PI'!$B$1:$K$1</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'Asian PI'!$B$3:$K$3</c:f>
              <c:numCache>
                <c:formatCode>General</c:formatCode>
                <c:ptCount val="10"/>
                <c:pt idx="0">
                  <c:v>12.3</c:v>
                </c:pt>
                <c:pt idx="1">
                  <c:v>12.6</c:v>
                </c:pt>
                <c:pt idx="2">
                  <c:v>12.6</c:v>
                </c:pt>
                <c:pt idx="3">
                  <c:v>13</c:v>
                </c:pt>
                <c:pt idx="4">
                  <c:v>13.3</c:v>
                </c:pt>
                <c:pt idx="5">
                  <c:v>13.5</c:v>
                </c:pt>
                <c:pt idx="6">
                  <c:v>14</c:v>
                </c:pt>
                <c:pt idx="7">
                  <c:v>14.2</c:v>
                </c:pt>
                <c:pt idx="8">
                  <c:v>13.9</c:v>
                </c:pt>
                <c:pt idx="9">
                  <c:v>13.5</c:v>
                </c:pt>
              </c:numCache>
            </c:numRef>
          </c:val>
          <c:smooth val="0"/>
          <c:extLst>
            <c:ext xmlns:c16="http://schemas.microsoft.com/office/drawing/2014/chart" uri="{C3380CC4-5D6E-409C-BE32-E72D297353CC}">
              <c16:uniqueId val="{00000005-D00D-4C36-A841-136ED16C1021}"/>
            </c:ext>
          </c:extLst>
        </c:ser>
        <c:dLbls>
          <c:showLegendKey val="0"/>
          <c:showVal val="0"/>
          <c:showCatName val="0"/>
          <c:showSerName val="0"/>
          <c:showPercent val="0"/>
          <c:showBubbleSize val="0"/>
        </c:dLbls>
        <c:smooth val="0"/>
        <c:axId val="1284201615"/>
        <c:axId val="966161423"/>
      </c:lineChart>
      <c:catAx>
        <c:axId val="1284201615"/>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2">
                    <a:lumMod val="75000"/>
                  </a:schemeClr>
                </a:solidFill>
                <a:latin typeface="Roboto" panose="02000000000000000000" pitchFamily="2" charset="0"/>
                <a:ea typeface="Roboto" panose="02000000000000000000" pitchFamily="2" charset="0"/>
                <a:cs typeface="Roboto" panose="02000000000000000000" pitchFamily="2" charset="0"/>
              </a:defRPr>
            </a:pPr>
            <a:endParaRPr lang="en-US"/>
          </a:p>
        </c:txPr>
        <c:crossAx val="966161423"/>
        <c:crosses val="autoZero"/>
        <c:auto val="1"/>
        <c:lblAlgn val="ctr"/>
        <c:lblOffset val="100"/>
        <c:noMultiLvlLbl val="0"/>
      </c:catAx>
      <c:valAx>
        <c:axId val="966161423"/>
        <c:scaling>
          <c:orientation val="minMax"/>
          <c:max val="14.5"/>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0000"/>
                    <a:lumOff val="40000"/>
                  </a:schemeClr>
                </a:solidFill>
                <a:latin typeface="Roboto" panose="02000000000000000000" pitchFamily="2" charset="0"/>
                <a:ea typeface="Roboto" panose="02000000000000000000" pitchFamily="2" charset="0"/>
                <a:cs typeface="Roboto" panose="02000000000000000000" pitchFamily="2" charset="0"/>
              </a:defRPr>
            </a:pPr>
            <a:endParaRPr lang="en-US"/>
          </a:p>
        </c:txPr>
        <c:crossAx val="1284201615"/>
        <c:crosses val="autoZero"/>
        <c:crossBetween val="midCat"/>
        <c:majorUnit val="2"/>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4528684581426099E-2"/>
          <c:y val="1.6837295828489397E-2"/>
          <c:w val="0.99606964143083954"/>
          <c:h val="0.92016258187996713"/>
        </c:manualLayout>
      </c:layout>
      <c:barChart>
        <c:barDir val="col"/>
        <c:grouping val="clustered"/>
        <c:varyColors val="0"/>
        <c:ser>
          <c:idx val="0"/>
          <c:order val="0"/>
          <c:tx>
            <c:strRef>
              <c:f>'Asian PI'!$A$23</c:f>
              <c:strCache>
                <c:ptCount val="1"/>
                <c:pt idx="0">
                  <c:v>Asian or Pacific Islander*</c:v>
                </c:pt>
              </c:strCache>
            </c:strRef>
          </c:tx>
          <c:spPr>
            <a:solidFill>
              <a:srgbClr val="0066A4"/>
            </a:solidFill>
            <a:ln>
              <a:noFill/>
            </a:ln>
            <a:effectLst/>
          </c:spPr>
          <c:invertIfNegative val="0"/>
          <c:dLbls>
            <c:dLbl>
              <c:idx val="0"/>
              <c:layout>
                <c:manualLayout>
                  <c:x val="2.2813640379611235E-3"/>
                  <c:y val="6.4253803687867997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5.1157350733955706E-2"/>
                      <c:h val="7.862934579629989E-2"/>
                    </c:manualLayout>
                  </c15:layout>
                </c:ext>
                <c:ext xmlns:c16="http://schemas.microsoft.com/office/drawing/2014/chart" uri="{C3380CC4-5D6E-409C-BE32-E72D297353CC}">
                  <c16:uniqueId val="{00000002-4B29-46A3-BAB8-BE2A02A99CE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'Asian PI'!$B$22:$J$22</c:f>
              <c:strCache>
                <c:ptCount val="9"/>
                <c:pt idx="0">
                  <c:v>5-14</c:v>
                </c:pt>
                <c:pt idx="1">
                  <c:v>15-24</c:v>
                </c:pt>
                <c:pt idx="2">
                  <c:v>25-34</c:v>
                </c:pt>
                <c:pt idx="3">
                  <c:v>35-44</c:v>
                </c:pt>
                <c:pt idx="4">
                  <c:v>45-54</c:v>
                </c:pt>
                <c:pt idx="5">
                  <c:v>55-64</c:v>
                </c:pt>
                <c:pt idx="6">
                  <c:v>65-74</c:v>
                </c:pt>
                <c:pt idx="7">
                  <c:v>75-84</c:v>
                </c:pt>
                <c:pt idx="8">
                  <c:v>85+</c:v>
                </c:pt>
              </c:strCache>
            </c:strRef>
          </c:cat>
          <c:val>
            <c:numRef>
              <c:f>'Asian PI'!$B$23:$J$23</c:f>
              <c:numCache>
                <c:formatCode>General</c:formatCode>
                <c:ptCount val="9"/>
                <c:pt idx="0">
                  <c:v>0.7</c:v>
                </c:pt>
                <c:pt idx="1">
                  <c:v>9.9</c:v>
                </c:pt>
                <c:pt idx="2">
                  <c:v>8.4</c:v>
                </c:pt>
                <c:pt idx="3">
                  <c:v>7</c:v>
                </c:pt>
                <c:pt idx="4">
                  <c:v>8</c:v>
                </c:pt>
                <c:pt idx="5">
                  <c:v>7.9</c:v>
                </c:pt>
                <c:pt idx="6">
                  <c:v>7.2</c:v>
                </c:pt>
                <c:pt idx="7">
                  <c:v>8.9</c:v>
                </c:pt>
                <c:pt idx="8">
                  <c:v>10.8</c:v>
                </c:pt>
              </c:numCache>
            </c:numRef>
          </c:val>
          <c:extLst>
            <c:ext xmlns:c16="http://schemas.microsoft.com/office/drawing/2014/chart" uri="{C3380CC4-5D6E-409C-BE32-E72D297353CC}">
              <c16:uniqueId val="{00000000-4B29-46A3-BAB8-BE2A02A99CEA}"/>
            </c:ext>
          </c:extLst>
        </c:ser>
        <c:dLbls>
          <c:showLegendKey val="0"/>
          <c:showVal val="0"/>
          <c:showCatName val="0"/>
          <c:showSerName val="0"/>
          <c:showPercent val="0"/>
          <c:showBubbleSize val="0"/>
        </c:dLbls>
        <c:gapWidth val="177"/>
        <c:axId val="1286229455"/>
        <c:axId val="1217457951"/>
      </c:barChart>
      <c:lineChart>
        <c:grouping val="standard"/>
        <c:varyColors val="0"/>
        <c:ser>
          <c:idx val="1"/>
          <c:order val="1"/>
          <c:tx>
            <c:strRef>
              <c:f>'Asian PI'!$A$24</c:f>
              <c:strCache>
                <c:ptCount val="1"/>
                <c:pt idx="0">
                  <c:v>Overall U.S.</c:v>
                </c:pt>
              </c:strCache>
            </c:strRef>
          </c:tx>
          <c:spPr>
            <a:ln w="22225" cap="rnd">
              <a:solidFill>
                <a:srgbClr val="4C9C2E"/>
              </a:solidFill>
              <a:round/>
            </a:ln>
            <a:effectLst/>
          </c:spPr>
          <c:marker>
            <c:symbol val="none"/>
          </c:marker>
          <c:cat>
            <c:strRef>
              <c:f>'Asian PI'!$B$22:$J$22</c:f>
              <c:strCache>
                <c:ptCount val="9"/>
                <c:pt idx="0">
                  <c:v>5-14</c:v>
                </c:pt>
                <c:pt idx="1">
                  <c:v>15-24</c:v>
                </c:pt>
                <c:pt idx="2">
                  <c:v>25-34</c:v>
                </c:pt>
                <c:pt idx="3">
                  <c:v>35-44</c:v>
                </c:pt>
                <c:pt idx="4">
                  <c:v>45-54</c:v>
                </c:pt>
                <c:pt idx="5">
                  <c:v>55-64</c:v>
                </c:pt>
                <c:pt idx="6">
                  <c:v>65-74</c:v>
                </c:pt>
                <c:pt idx="7">
                  <c:v>75-84</c:v>
                </c:pt>
                <c:pt idx="8">
                  <c:v>85+</c:v>
                </c:pt>
              </c:strCache>
            </c:strRef>
          </c:cat>
          <c:val>
            <c:numRef>
              <c:f>'Asian PI'!$B$24:$J$24</c:f>
              <c:numCache>
                <c:formatCode>General</c:formatCode>
                <c:ptCount val="9"/>
                <c:pt idx="0">
                  <c:v>1.1000000000000001</c:v>
                </c:pt>
                <c:pt idx="1">
                  <c:v>12.7</c:v>
                </c:pt>
                <c:pt idx="2">
                  <c:v>16.3</c:v>
                </c:pt>
                <c:pt idx="3">
                  <c:v>17.2</c:v>
                </c:pt>
                <c:pt idx="4">
                  <c:v>19.8</c:v>
                </c:pt>
                <c:pt idx="5">
                  <c:v>18.5</c:v>
                </c:pt>
                <c:pt idx="6">
                  <c:v>15.2</c:v>
                </c:pt>
                <c:pt idx="7">
                  <c:v>17.8</c:v>
                </c:pt>
                <c:pt idx="8">
                  <c:v>19.2</c:v>
                </c:pt>
              </c:numCache>
            </c:numRef>
          </c:val>
          <c:smooth val="0"/>
          <c:extLst>
            <c:ext xmlns:c16="http://schemas.microsoft.com/office/drawing/2014/chart" uri="{C3380CC4-5D6E-409C-BE32-E72D297353CC}">
              <c16:uniqueId val="{00000001-4B29-46A3-BAB8-BE2A02A99CEA}"/>
            </c:ext>
          </c:extLst>
        </c:ser>
        <c:dLbls>
          <c:showLegendKey val="0"/>
          <c:showVal val="0"/>
          <c:showCatName val="0"/>
          <c:showSerName val="0"/>
          <c:showPercent val="0"/>
          <c:showBubbleSize val="0"/>
        </c:dLbls>
        <c:marker val="1"/>
        <c:smooth val="0"/>
        <c:axId val="1286229455"/>
        <c:axId val="1217457951"/>
      </c:lineChart>
      <c:catAx>
        <c:axId val="1286229455"/>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chemeClr val="tx2">
                    <a:lumMod val="75000"/>
                  </a:schemeClr>
                </a:solidFill>
                <a:latin typeface="Roboto" panose="02000000000000000000" pitchFamily="2" charset="0"/>
                <a:ea typeface="Roboto" panose="02000000000000000000" pitchFamily="2" charset="0"/>
                <a:cs typeface="Roboto" panose="02000000000000000000" pitchFamily="2" charset="0"/>
              </a:defRPr>
            </a:pPr>
            <a:endParaRPr lang="en-US"/>
          </a:p>
        </c:txPr>
        <c:crossAx val="1217457951"/>
        <c:crosses val="autoZero"/>
        <c:auto val="1"/>
        <c:lblAlgn val="ctr"/>
        <c:lblOffset val="100"/>
        <c:noMultiLvlLbl val="0"/>
      </c:catAx>
      <c:valAx>
        <c:axId val="1217457951"/>
        <c:scaling>
          <c:orientation val="minMax"/>
          <c:max val="20"/>
        </c:scaling>
        <c:delete val="0"/>
        <c:axPos val="l"/>
        <c:majorGridlines>
          <c:spPr>
            <a:ln w="9525" cap="flat" cmpd="sng" algn="ctr">
              <a:solidFill>
                <a:srgbClr val="FFFFFF">
                  <a:lumMod val="85000"/>
                </a:srgb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0000"/>
                    <a:lumOff val="40000"/>
                  </a:schemeClr>
                </a:solidFill>
                <a:latin typeface="Roboto" panose="02000000000000000000" pitchFamily="2" charset="0"/>
                <a:ea typeface="Roboto" panose="02000000000000000000" pitchFamily="2" charset="0"/>
                <a:cs typeface="Roboto" panose="02000000000000000000" pitchFamily="2" charset="0"/>
              </a:defRPr>
            </a:pPr>
            <a:endParaRPr lang="en-US"/>
          </a:p>
        </c:txPr>
        <c:crossAx val="1286229455"/>
        <c:crosses val="autoZero"/>
        <c:crossBetween val="between"/>
        <c:majorUnit val="2"/>
      </c:valAx>
      <c:spPr>
        <a:noFill/>
        <a:ln>
          <a:noFill/>
        </a:ln>
        <a:effectLst/>
      </c:spPr>
    </c:plotArea>
    <c:legend>
      <c:legendPos val="b"/>
      <c:layout>
        <c:manualLayout>
          <c:xMode val="edge"/>
          <c:yMode val="edge"/>
          <c:x val="2.8750768960941489E-2"/>
          <c:y val="6.1921442976460711E-2"/>
          <c:w val="0.24063035989415962"/>
          <c:h val="0.12905147273257511"/>
        </c:manualLayout>
      </c:layout>
      <c:overlay val="0"/>
      <c:spPr>
        <a:solidFill>
          <a:srgbClr val="FFFFFF"/>
        </a:solidFill>
        <a:ln>
          <a:noFill/>
        </a:ln>
        <a:effectLst/>
      </c:spPr>
      <c:txPr>
        <a:bodyPr rot="0" spcFirstLastPara="1" vertOverflow="ellipsis" vert="horz" wrap="square" anchor="ctr" anchorCtr="1"/>
        <a:lstStyle/>
        <a:p>
          <a:pPr>
            <a:defRPr sz="1000" b="0" i="0" u="none" strike="noStrike" kern="1200" baseline="0">
              <a:solidFill>
                <a:schemeClr val="tx2">
                  <a:lumMod val="75000"/>
                </a:schemeClr>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840551181102361"/>
          <c:y val="1.3888888888888888E-2"/>
          <c:w val="0.83603893263342077"/>
          <c:h val="0.98611111111111116"/>
        </c:manualLayout>
      </c:layout>
      <c:barChart>
        <c:barDir val="bar"/>
        <c:grouping val="clustered"/>
        <c:varyColors val="0"/>
        <c:ser>
          <c:idx val="0"/>
          <c:order val="0"/>
          <c:tx>
            <c:strRef>
              <c:f>'Asian PI'!$A$48</c:f>
              <c:strCache>
                <c:ptCount val="1"/>
                <c:pt idx="0">
                  <c:v>Asian or Pacific Islander* </c:v>
                </c:pt>
              </c:strCache>
            </c:strRef>
          </c:tx>
          <c:spPr>
            <a:solidFill>
              <a:srgbClr val="0066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'Asian PI'!$B$47:$C$47</c:f>
              <c:strCache>
                <c:ptCount val="2"/>
                <c:pt idx="0">
                  <c:v>Male</c:v>
                </c:pt>
                <c:pt idx="1">
                  <c:v>Female</c:v>
                </c:pt>
              </c:strCache>
            </c:strRef>
          </c:cat>
          <c:val>
            <c:numRef>
              <c:f>'Asian PI'!$B$48:$C$48</c:f>
              <c:numCache>
                <c:formatCode>General</c:formatCode>
                <c:ptCount val="2"/>
                <c:pt idx="0">
                  <c:v>10.5</c:v>
                </c:pt>
                <c:pt idx="1">
                  <c:v>4</c:v>
                </c:pt>
              </c:numCache>
            </c:numRef>
          </c:val>
          <c:extLst>
            <c:ext xmlns:c16="http://schemas.microsoft.com/office/drawing/2014/chart" uri="{C3380CC4-5D6E-409C-BE32-E72D297353CC}">
              <c16:uniqueId val="{00000000-28C8-4E54-AECC-85D68715FC08}"/>
            </c:ext>
          </c:extLst>
        </c:ser>
        <c:ser>
          <c:idx val="1"/>
          <c:order val="1"/>
          <c:tx>
            <c:strRef>
              <c:f>'Asian PI'!$A$49</c:f>
              <c:strCache>
                <c:ptCount val="1"/>
                <c:pt idx="0">
                  <c:v>Overall U.S.</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'Asian PI'!$B$47:$C$47</c:f>
              <c:strCache>
                <c:ptCount val="2"/>
                <c:pt idx="0">
                  <c:v>Male</c:v>
                </c:pt>
                <c:pt idx="1">
                  <c:v>Female</c:v>
                </c:pt>
              </c:strCache>
            </c:strRef>
          </c:cat>
          <c:val>
            <c:numRef>
              <c:f>'Asian PI'!$B$49:$C$49</c:f>
              <c:numCache>
                <c:formatCode>General</c:formatCode>
                <c:ptCount val="2"/>
                <c:pt idx="0">
                  <c:v>22.9</c:v>
                </c:pt>
                <c:pt idx="1">
                  <c:v>6.2</c:v>
                </c:pt>
              </c:numCache>
            </c:numRef>
          </c:val>
          <c:extLst>
            <c:ext xmlns:c16="http://schemas.microsoft.com/office/drawing/2014/chart" uri="{C3380CC4-5D6E-409C-BE32-E72D297353CC}">
              <c16:uniqueId val="{00000001-28C8-4E54-AECC-85D68715FC08}"/>
            </c:ext>
          </c:extLst>
        </c:ser>
        <c:dLbls>
          <c:dLblPos val="inEnd"/>
          <c:showLegendKey val="0"/>
          <c:showVal val="1"/>
          <c:showCatName val="0"/>
          <c:showSerName val="0"/>
          <c:showPercent val="0"/>
          <c:showBubbleSize val="0"/>
        </c:dLbls>
        <c:gapWidth val="500"/>
        <c:axId val="1286580671"/>
        <c:axId val="966171503"/>
      </c:barChart>
      <c:catAx>
        <c:axId val="128658067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300" b="0" i="0" u="none" strike="noStrike" kern="1200" baseline="0">
                <a:solidFill>
                  <a:schemeClr val="accent4">
                    <a:lumMod val="85000"/>
                    <a:lumOff val="15000"/>
                  </a:schemeClr>
                </a:solidFill>
                <a:latin typeface="Roboto" panose="02000000000000000000" pitchFamily="2" charset="0"/>
                <a:ea typeface="Roboto" panose="02000000000000000000" pitchFamily="2" charset="0"/>
                <a:cs typeface="Roboto" panose="02000000000000000000" pitchFamily="2" charset="0"/>
              </a:defRPr>
            </a:pPr>
            <a:endParaRPr lang="en-US"/>
          </a:p>
        </c:txPr>
        <c:crossAx val="966171503"/>
        <c:crosses val="autoZero"/>
        <c:auto val="1"/>
        <c:lblAlgn val="ctr"/>
        <c:lblOffset val="100"/>
        <c:noMultiLvlLbl val="0"/>
      </c:catAx>
      <c:valAx>
        <c:axId val="966171503"/>
        <c:scaling>
          <c:orientation val="minMax"/>
        </c:scaling>
        <c:delete val="1"/>
        <c:axPos val="t"/>
        <c:numFmt formatCode="General" sourceLinked="1"/>
        <c:majorTickMark val="none"/>
        <c:minorTickMark val="none"/>
        <c:tickLblPos val="nextTo"/>
        <c:crossAx val="1286580671"/>
        <c:crosses val="autoZero"/>
        <c:crossBetween val="between"/>
      </c:valAx>
      <c:spPr>
        <a:noFill/>
        <a:ln>
          <a:noFill/>
        </a:ln>
        <a:effectLst/>
      </c:spPr>
    </c:plotArea>
    <c:legend>
      <c:legendPos val="b"/>
      <c:layout>
        <c:manualLayout>
          <c:xMode val="edge"/>
          <c:yMode val="edge"/>
          <c:x val="0.68732808277200219"/>
          <c:y val="0.70013668916796779"/>
          <c:w val="0.23915474825071639"/>
          <c:h val="0.1381424847572623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accent4">
                  <a:lumMod val="75000"/>
                  <a:lumOff val="25000"/>
                </a:schemeClr>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38099788497312"/>
          <c:y val="0"/>
          <c:w val="0.83528119664653566"/>
          <c:h val="1"/>
        </c:manualLayout>
      </c:layout>
      <c:barChart>
        <c:barDir val="bar"/>
        <c:grouping val="clustered"/>
        <c:varyColors val="0"/>
        <c:ser>
          <c:idx val="0"/>
          <c:order val="0"/>
          <c:tx>
            <c:strRef>
              <c:f>'Asian PI'!$B$77</c:f>
              <c:strCache>
                <c:ptCount val="1"/>
                <c:pt idx="0">
                  <c:v>Asian*</c:v>
                </c:pt>
              </c:strCache>
            </c:strRef>
          </c:tx>
          <c:spPr>
            <a:solidFill>
              <a:srgbClr val="0066A4"/>
            </a:solidFill>
            <a:ln>
              <a:noFill/>
            </a:ln>
            <a:effectLst/>
          </c:spPr>
          <c:invertIfNegative val="0"/>
          <c:dLbls>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1-7C76-4CD9-8625-A0C45282D604}"/>
                </c:ext>
              </c:extLst>
            </c:dLbl>
            <c:dLbl>
              <c:idx val="2"/>
              <c:layout>
                <c:manualLayout>
                  <c:x val="-5.5345730448742449E-2"/>
                  <c:y val="7.6186237025541552E-6"/>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6.404696378972044E-2"/>
                      <c:h val="5.132505181241287E-2"/>
                    </c:manualLayout>
                  </c15:layout>
                </c:ext>
                <c:ext xmlns:c16="http://schemas.microsoft.com/office/drawing/2014/chart" uri="{C3380CC4-5D6E-409C-BE32-E72D297353CC}">
                  <c16:uniqueId val="{00000000-D40F-4BAB-B60D-292998BEFAFF}"/>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'Asian PI'!$A$78:$A$80</c:f>
              <c:strCache>
                <c:ptCount val="3"/>
                <c:pt idx="0">
                  <c:v>Past-Year Suicidal Thoughts</c:v>
                </c:pt>
                <c:pt idx="1">
                  <c:v>Made a Past-Year Plan for Suicide</c:v>
                </c:pt>
                <c:pt idx="2">
                  <c:v>Past-Year Suicide Attempt </c:v>
                </c:pt>
              </c:strCache>
            </c:strRef>
          </c:cat>
          <c:val>
            <c:numRef>
              <c:f>'Asian PI'!$B$78:$B$80</c:f>
              <c:numCache>
                <c:formatCode>0.0%</c:formatCode>
                <c:ptCount val="3"/>
                <c:pt idx="0" formatCode="0%">
                  <c:v>0.03</c:v>
                </c:pt>
                <c:pt idx="1">
                  <c:v>8.9999999999999993E-3</c:v>
                </c:pt>
                <c:pt idx="2">
                  <c:v>3.0000000000000001E-3</c:v>
                </c:pt>
              </c:numCache>
            </c:numRef>
          </c:val>
          <c:extLst>
            <c:ext xmlns:c16="http://schemas.microsoft.com/office/drawing/2014/chart" uri="{C3380CC4-5D6E-409C-BE32-E72D297353CC}">
              <c16:uniqueId val="{00000000-7DB1-4280-AEF4-CAF9A488B343}"/>
            </c:ext>
          </c:extLst>
        </c:ser>
        <c:ser>
          <c:idx val="1"/>
          <c:order val="1"/>
          <c:tx>
            <c:strRef>
              <c:f>'Asian PI'!$C$77</c:f>
              <c:strCache>
                <c:ptCount val="1"/>
                <c:pt idx="0">
                  <c:v>Native Hawaiian/Other Pacific Islander*</c:v>
                </c:pt>
              </c:strCache>
            </c:strRef>
          </c:tx>
          <c:spPr>
            <a:solidFill>
              <a:srgbClr val="003352"/>
            </a:solidFill>
            <a:ln>
              <a:noFill/>
            </a:ln>
            <a:effectLst/>
          </c:spPr>
          <c:invertIfNegative val="0"/>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0-7C76-4CD9-8625-A0C45282D604}"/>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'Asian PI'!$A$78:$A$80</c:f>
              <c:strCache>
                <c:ptCount val="3"/>
                <c:pt idx="0">
                  <c:v>Past-Year Suicidal Thoughts</c:v>
                </c:pt>
                <c:pt idx="1">
                  <c:v>Made a Past-Year Plan for Suicide</c:v>
                </c:pt>
                <c:pt idx="2">
                  <c:v>Past-Year Suicide Attempt </c:v>
                </c:pt>
              </c:strCache>
            </c:strRef>
          </c:cat>
          <c:val>
            <c:numRef>
              <c:f>'Asian PI'!$C$78:$C$80</c:f>
              <c:numCache>
                <c:formatCode>0.0%</c:formatCode>
                <c:ptCount val="3"/>
                <c:pt idx="0" formatCode="0%">
                  <c:v>7.0000000000000007E-2</c:v>
                </c:pt>
                <c:pt idx="1">
                  <c:v>5.0000000000000001E-3</c:v>
                </c:pt>
                <c:pt idx="2">
                  <c:v>8.9999999999999993E-3</c:v>
                </c:pt>
              </c:numCache>
            </c:numRef>
          </c:val>
          <c:extLst>
            <c:ext xmlns:c16="http://schemas.microsoft.com/office/drawing/2014/chart" uri="{C3380CC4-5D6E-409C-BE32-E72D297353CC}">
              <c16:uniqueId val="{00000001-7DB1-4280-AEF4-CAF9A488B343}"/>
            </c:ext>
          </c:extLst>
        </c:ser>
        <c:ser>
          <c:idx val="2"/>
          <c:order val="2"/>
          <c:tx>
            <c:strRef>
              <c:f>'Asian PI'!$D$77</c:f>
              <c:strCache>
                <c:ptCount val="1"/>
                <c:pt idx="0">
                  <c:v>Overall U.S. </c:v>
                </c:pt>
              </c:strCache>
            </c:strRef>
          </c:tx>
          <c:spPr>
            <a:solidFill>
              <a:schemeClr val="bg1">
                <a:lumMod val="65000"/>
              </a:schemeClr>
            </a:solidFill>
            <a:ln>
              <a:noFill/>
            </a:ln>
            <a:effectLst/>
          </c:spPr>
          <c:invertIfNegative val="0"/>
          <c:dLbls>
            <c:dLbl>
              <c:idx val="2"/>
              <c:numFmt formatCode=".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2-7C76-4CD9-8625-A0C45282D604}"/>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'Asian PI'!$A$78:$A$80</c:f>
              <c:strCache>
                <c:ptCount val="3"/>
                <c:pt idx="0">
                  <c:v>Past-Year Suicidal Thoughts</c:v>
                </c:pt>
                <c:pt idx="1">
                  <c:v>Made a Past-Year Plan for Suicide</c:v>
                </c:pt>
                <c:pt idx="2">
                  <c:v>Past-Year Suicide Attempt </c:v>
                </c:pt>
              </c:strCache>
            </c:strRef>
          </c:cat>
          <c:val>
            <c:numRef>
              <c:f>'Asian PI'!$D$78:$D$80</c:f>
              <c:numCache>
                <c:formatCode>0.0%</c:formatCode>
                <c:ptCount val="3"/>
                <c:pt idx="0" formatCode="0%">
                  <c:v>0.05</c:v>
                </c:pt>
                <c:pt idx="1">
                  <c:v>1.4E-2</c:v>
                </c:pt>
                <c:pt idx="2">
                  <c:v>7.0000000000000001E-3</c:v>
                </c:pt>
              </c:numCache>
            </c:numRef>
          </c:val>
          <c:extLst>
            <c:ext xmlns:c16="http://schemas.microsoft.com/office/drawing/2014/chart" uri="{C3380CC4-5D6E-409C-BE32-E72D297353CC}">
              <c16:uniqueId val="{00000002-7DB1-4280-AEF4-CAF9A488B343}"/>
            </c:ext>
          </c:extLst>
        </c:ser>
        <c:dLbls>
          <c:dLblPos val="inEnd"/>
          <c:showLegendKey val="0"/>
          <c:showVal val="1"/>
          <c:showCatName val="0"/>
          <c:showSerName val="0"/>
          <c:showPercent val="0"/>
          <c:showBubbleSize val="0"/>
        </c:dLbls>
        <c:gapWidth val="182"/>
        <c:axId val="510477344"/>
        <c:axId val="510483584"/>
      </c:barChart>
      <c:catAx>
        <c:axId val="510477344"/>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just">
              <a:defRPr sz="1100" b="0" i="0" u="none" strike="noStrike" kern="1200" baseline="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defRPr>
            </a:pPr>
            <a:endParaRPr lang="en-US"/>
          </a:p>
        </c:txPr>
        <c:crossAx val="510483584"/>
        <c:crosses val="autoZero"/>
        <c:auto val="1"/>
        <c:lblAlgn val="ctr"/>
        <c:lblOffset val="100"/>
        <c:noMultiLvlLbl val="0"/>
      </c:catAx>
      <c:valAx>
        <c:axId val="510483584"/>
        <c:scaling>
          <c:orientation val="minMax"/>
          <c:max val="7.0000000000000007E-2"/>
        </c:scaling>
        <c:delete val="1"/>
        <c:axPos val="t"/>
        <c:numFmt formatCode="0%" sourceLinked="1"/>
        <c:majorTickMark val="out"/>
        <c:minorTickMark val="none"/>
        <c:tickLblPos val="nextTo"/>
        <c:crossAx val="510477344"/>
        <c:crosses val="autoZero"/>
        <c:crossBetween val="between"/>
      </c:valAx>
      <c:spPr>
        <a:noFill/>
        <a:ln>
          <a:noFill/>
        </a:ln>
        <a:effectLst/>
      </c:spPr>
    </c:plotArea>
    <c:legend>
      <c:legendPos val="b"/>
      <c:layout>
        <c:manualLayout>
          <c:xMode val="edge"/>
          <c:yMode val="edge"/>
          <c:x val="0.67308832148408626"/>
          <c:y val="0.78895027139615448"/>
          <c:w val="0.3253083352445022"/>
          <c:h val="0.1588977098186282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546781685861658"/>
          <c:y val="0"/>
          <c:w val="0.64532183141383415"/>
          <c:h val="1"/>
        </c:manualLayout>
      </c:layout>
      <c:barChart>
        <c:barDir val="bar"/>
        <c:grouping val="clustered"/>
        <c:varyColors val="0"/>
        <c:ser>
          <c:idx val="0"/>
          <c:order val="0"/>
          <c:tx>
            <c:strRef>
              <c:f>'gender by race'!$C$51</c:f>
              <c:strCache>
                <c:ptCount val="1"/>
                <c:pt idx="0">
                  <c:v>Asian*</c:v>
                </c:pt>
              </c:strCache>
            </c:strRef>
          </c:tx>
          <c:spPr>
            <a:solidFill>
              <a:srgbClr val="0066A4"/>
            </a:solidFill>
            <a:ln>
              <a:noFill/>
            </a:ln>
            <a:effectLst/>
          </c:spPr>
          <c:invertIfNegative val="0"/>
          <c:dLbls>
            <c:dLbl>
              <c:idx val="4"/>
              <c:layout>
                <c:manualLayout>
                  <c:x val="-3.1699983668563608E-2"/>
                  <c:y val="3.7740199800593449E-3"/>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3.2500152735777083E-2"/>
                      <c:h val="5.9940969897976051E-2"/>
                    </c:manualLayout>
                  </c15:layout>
                </c:ext>
                <c:ext xmlns:c16="http://schemas.microsoft.com/office/drawing/2014/chart" uri="{C3380CC4-5D6E-409C-BE32-E72D297353CC}">
                  <c16:uniqueId val="{00000002-F79A-4BBB-A625-EF0DFBFEEDCF}"/>
                </c:ext>
              </c:extLst>
            </c:dLbl>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'gender by race'!$B$52:$B$56</c:f>
              <c:strCache>
                <c:ptCount val="5"/>
                <c:pt idx="0">
                  <c:v>Felt Sad or Hopeless</c:v>
                </c:pt>
                <c:pt idx="1">
                  <c:v>Seriously Considered Attempting Suicide</c:v>
                </c:pt>
                <c:pt idx="2">
                  <c:v>Made a Suicide Plan </c:v>
                </c:pt>
                <c:pt idx="3">
                  <c:v>Attempted Suicide </c:v>
                </c:pt>
                <c:pt idx="4">
                  <c:v>Suicide Attempt Requiring Treatment</c:v>
                </c:pt>
              </c:strCache>
            </c:strRef>
          </c:cat>
          <c:val>
            <c:numRef>
              <c:f>'gender by race'!$C$52:$C$56</c:f>
              <c:numCache>
                <c:formatCode>0%</c:formatCode>
                <c:ptCount val="5"/>
                <c:pt idx="0">
                  <c:v>0.35</c:v>
                </c:pt>
                <c:pt idx="1">
                  <c:v>0.18</c:v>
                </c:pt>
                <c:pt idx="2">
                  <c:v>0.17</c:v>
                </c:pt>
                <c:pt idx="3">
                  <c:v>0.06</c:v>
                </c:pt>
                <c:pt idx="4">
                  <c:v>0.02</c:v>
                </c:pt>
              </c:numCache>
            </c:numRef>
          </c:val>
          <c:extLst>
            <c:ext xmlns:c16="http://schemas.microsoft.com/office/drawing/2014/chart" uri="{C3380CC4-5D6E-409C-BE32-E72D297353CC}">
              <c16:uniqueId val="{00000000-F79A-4BBB-A625-EF0DFBFEEDCF}"/>
            </c:ext>
          </c:extLst>
        </c:ser>
        <c:ser>
          <c:idx val="1"/>
          <c:order val="1"/>
          <c:tx>
            <c:strRef>
              <c:f>'gender by race'!$D$51</c:f>
              <c:strCache>
                <c:ptCount val="1"/>
                <c:pt idx="0">
                  <c:v>Overall U.S.</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'gender by race'!$B$52:$B$56</c:f>
              <c:strCache>
                <c:ptCount val="5"/>
                <c:pt idx="0">
                  <c:v>Felt Sad or Hopeless</c:v>
                </c:pt>
                <c:pt idx="1">
                  <c:v>Seriously Considered Attempting Suicide</c:v>
                </c:pt>
                <c:pt idx="2">
                  <c:v>Made a Suicide Plan </c:v>
                </c:pt>
                <c:pt idx="3">
                  <c:v>Attempted Suicide </c:v>
                </c:pt>
                <c:pt idx="4">
                  <c:v>Suicide Attempt Requiring Treatment</c:v>
                </c:pt>
              </c:strCache>
            </c:strRef>
          </c:cat>
          <c:val>
            <c:numRef>
              <c:f>'gender by race'!$D$52:$D$56</c:f>
              <c:numCache>
                <c:formatCode>0%</c:formatCode>
                <c:ptCount val="5"/>
                <c:pt idx="0">
                  <c:v>0.42</c:v>
                </c:pt>
                <c:pt idx="1">
                  <c:v>0.22</c:v>
                </c:pt>
                <c:pt idx="2">
                  <c:v>0.18</c:v>
                </c:pt>
                <c:pt idx="3">
                  <c:v>0.1</c:v>
                </c:pt>
                <c:pt idx="4">
                  <c:v>0.03</c:v>
                </c:pt>
              </c:numCache>
            </c:numRef>
          </c:val>
          <c:extLst>
            <c:ext xmlns:c16="http://schemas.microsoft.com/office/drawing/2014/chart" uri="{C3380CC4-5D6E-409C-BE32-E72D297353CC}">
              <c16:uniqueId val="{00000001-F79A-4BBB-A625-EF0DFBFEEDCF}"/>
            </c:ext>
          </c:extLst>
        </c:ser>
        <c:dLbls>
          <c:dLblPos val="inEnd"/>
          <c:showLegendKey val="0"/>
          <c:showVal val="1"/>
          <c:showCatName val="0"/>
          <c:showSerName val="0"/>
          <c:showPercent val="0"/>
          <c:showBubbleSize val="0"/>
        </c:dLbls>
        <c:gapWidth val="182"/>
        <c:axId val="616153503"/>
        <c:axId val="616142463"/>
      </c:barChart>
      <c:catAx>
        <c:axId val="616153503"/>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crossAx val="616142463"/>
        <c:crosses val="autoZero"/>
        <c:auto val="1"/>
        <c:lblAlgn val="ctr"/>
        <c:lblOffset val="100"/>
        <c:noMultiLvlLbl val="0"/>
      </c:catAx>
      <c:valAx>
        <c:axId val="616142463"/>
        <c:scaling>
          <c:orientation val="minMax"/>
        </c:scaling>
        <c:delete val="1"/>
        <c:axPos val="t"/>
        <c:numFmt formatCode="0%" sourceLinked="1"/>
        <c:majorTickMark val="none"/>
        <c:minorTickMark val="none"/>
        <c:tickLblPos val="nextTo"/>
        <c:crossAx val="616153503"/>
        <c:crosses val="autoZero"/>
        <c:crossBetween val="between"/>
      </c:valAx>
      <c:spPr>
        <a:noFill/>
        <a:ln>
          <a:noFill/>
        </a:ln>
        <a:effectLst/>
      </c:spPr>
    </c:plotArea>
    <c:legend>
      <c:legendPos val="b"/>
      <c:layout>
        <c:manualLayout>
          <c:xMode val="edge"/>
          <c:yMode val="edge"/>
          <c:x val="0.8374249484917905"/>
          <c:y val="0.80814090135717964"/>
          <c:w val="0.12723377559750595"/>
          <c:h val="0.13658271673327269"/>
        </c:manualLayout>
      </c:layout>
      <c:overlay val="0"/>
      <c:spPr>
        <a:noFill/>
        <a:ln>
          <a:noFill/>
        </a:ln>
        <a:effectLst/>
      </c:spPr>
      <c:txPr>
        <a:bodyPr rot="0" spcFirstLastPara="1" vertOverflow="ellipsis" vert="horz" wrap="square" anchor="ctr" anchorCtr="1"/>
        <a:lstStyle/>
        <a:p>
          <a:pPr>
            <a:defRPr sz="1100" b="0" i="0" u="none" strike="noStrike" kern="1200" baseline="0">
              <a:solidFill>
                <a:srgbClr val="373737"/>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showDLblsOverMax val="0"/>
  </c:chart>
  <c:spPr>
    <a:noFill/>
    <a:ln w="9525" cap="flat" cmpd="sng" algn="ctr">
      <a:noFill/>
      <a:round/>
    </a:ln>
    <a:effectLst/>
  </c:spPr>
  <c:txPr>
    <a:bodyPr/>
    <a:lstStyle/>
    <a:p>
      <a:pPr>
        <a:defRPr sz="1100">
          <a:latin typeface="Roboto" panose="02000000000000000000" pitchFamily="2" charset="0"/>
          <a:ea typeface="Roboto" panose="02000000000000000000" pitchFamily="2" charset="0"/>
          <a:cs typeface="Roboto" panose="02000000000000000000" pitchFamily="2" charset="0"/>
        </a:defRPr>
      </a:pPr>
      <a:endParaRPr lang="en-US"/>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230891452355707"/>
          <c:y val="0"/>
          <c:w val="0.63769108547644293"/>
          <c:h val="1"/>
        </c:manualLayout>
      </c:layout>
      <c:barChart>
        <c:barDir val="bar"/>
        <c:grouping val="clustered"/>
        <c:varyColors val="0"/>
        <c:ser>
          <c:idx val="0"/>
          <c:order val="0"/>
          <c:tx>
            <c:strRef>
              <c:f>'gender by race'!$C$78</c:f>
              <c:strCache>
                <c:ptCount val="1"/>
                <c:pt idx="0">
                  <c:v>NHOPI*</c:v>
                </c:pt>
              </c:strCache>
            </c:strRef>
          </c:tx>
          <c:spPr>
            <a:solidFill>
              <a:srgbClr val="0066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'gender by race'!$B$79:$B$83</c:f>
              <c:strCache>
                <c:ptCount val="5"/>
                <c:pt idx="0">
                  <c:v>Felt Sad or Hopeless</c:v>
                </c:pt>
                <c:pt idx="1">
                  <c:v>Seriously Considered Attempting Suicide</c:v>
                </c:pt>
                <c:pt idx="2">
                  <c:v>Made a Suicide Plan </c:v>
                </c:pt>
                <c:pt idx="3">
                  <c:v>Attempted Suicide </c:v>
                </c:pt>
                <c:pt idx="4">
                  <c:v>Suicide Attempt Requiring Treatment</c:v>
                </c:pt>
              </c:strCache>
            </c:strRef>
          </c:cat>
          <c:val>
            <c:numRef>
              <c:f>'gender by race'!$C$79:$C$83</c:f>
              <c:numCache>
                <c:formatCode>0%</c:formatCode>
                <c:ptCount val="5"/>
                <c:pt idx="0">
                  <c:v>0.39</c:v>
                </c:pt>
                <c:pt idx="1">
                  <c:v>0.21</c:v>
                </c:pt>
                <c:pt idx="2">
                  <c:v>0.2</c:v>
                </c:pt>
                <c:pt idx="3">
                  <c:v>0.1</c:v>
                </c:pt>
                <c:pt idx="4">
                  <c:v>0.04</c:v>
                </c:pt>
              </c:numCache>
            </c:numRef>
          </c:val>
          <c:extLst>
            <c:ext xmlns:c16="http://schemas.microsoft.com/office/drawing/2014/chart" uri="{C3380CC4-5D6E-409C-BE32-E72D297353CC}">
              <c16:uniqueId val="{00000000-86C2-4237-B71F-03434952A3E9}"/>
            </c:ext>
          </c:extLst>
        </c:ser>
        <c:ser>
          <c:idx val="1"/>
          <c:order val="1"/>
          <c:tx>
            <c:strRef>
              <c:f>'gender by race'!$D$78</c:f>
              <c:strCache>
                <c:ptCount val="1"/>
                <c:pt idx="0">
                  <c:v>Overall U.S.</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'gender by race'!$B$79:$B$83</c:f>
              <c:strCache>
                <c:ptCount val="5"/>
                <c:pt idx="0">
                  <c:v>Felt Sad or Hopeless</c:v>
                </c:pt>
                <c:pt idx="1">
                  <c:v>Seriously Considered Attempting Suicide</c:v>
                </c:pt>
                <c:pt idx="2">
                  <c:v>Made a Suicide Plan </c:v>
                </c:pt>
                <c:pt idx="3">
                  <c:v>Attempted Suicide </c:v>
                </c:pt>
                <c:pt idx="4">
                  <c:v>Suicide Attempt Requiring Treatment</c:v>
                </c:pt>
              </c:strCache>
            </c:strRef>
          </c:cat>
          <c:val>
            <c:numRef>
              <c:f>'gender by race'!$D$79:$D$83</c:f>
              <c:numCache>
                <c:formatCode>0%</c:formatCode>
                <c:ptCount val="5"/>
                <c:pt idx="0">
                  <c:v>0.42</c:v>
                </c:pt>
                <c:pt idx="1">
                  <c:v>0.22</c:v>
                </c:pt>
                <c:pt idx="2">
                  <c:v>0.18</c:v>
                </c:pt>
                <c:pt idx="3">
                  <c:v>0.1</c:v>
                </c:pt>
                <c:pt idx="4">
                  <c:v>0.03</c:v>
                </c:pt>
              </c:numCache>
            </c:numRef>
          </c:val>
          <c:extLst>
            <c:ext xmlns:c16="http://schemas.microsoft.com/office/drawing/2014/chart" uri="{C3380CC4-5D6E-409C-BE32-E72D297353CC}">
              <c16:uniqueId val="{00000001-86C2-4237-B71F-03434952A3E9}"/>
            </c:ext>
          </c:extLst>
        </c:ser>
        <c:dLbls>
          <c:dLblPos val="inEnd"/>
          <c:showLegendKey val="0"/>
          <c:showVal val="1"/>
          <c:showCatName val="0"/>
          <c:showSerName val="0"/>
          <c:showPercent val="0"/>
          <c:showBubbleSize val="0"/>
        </c:dLbls>
        <c:gapWidth val="182"/>
        <c:axId val="616149183"/>
        <c:axId val="616157343"/>
      </c:barChart>
      <c:catAx>
        <c:axId val="616149183"/>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rgbClr val="373737"/>
                </a:solidFill>
                <a:latin typeface="Roboto" panose="02000000000000000000" pitchFamily="2" charset="0"/>
                <a:ea typeface="Roboto" panose="02000000000000000000" pitchFamily="2" charset="0"/>
                <a:cs typeface="Roboto" panose="02000000000000000000" pitchFamily="2" charset="0"/>
              </a:defRPr>
            </a:pPr>
            <a:endParaRPr lang="en-US"/>
          </a:p>
        </c:txPr>
        <c:crossAx val="616157343"/>
        <c:crosses val="autoZero"/>
        <c:auto val="1"/>
        <c:lblAlgn val="ctr"/>
        <c:lblOffset val="100"/>
        <c:noMultiLvlLbl val="0"/>
      </c:catAx>
      <c:valAx>
        <c:axId val="616157343"/>
        <c:scaling>
          <c:orientation val="minMax"/>
        </c:scaling>
        <c:delete val="1"/>
        <c:axPos val="t"/>
        <c:numFmt formatCode="0%" sourceLinked="1"/>
        <c:majorTickMark val="none"/>
        <c:minorTickMark val="none"/>
        <c:tickLblPos val="nextTo"/>
        <c:crossAx val="616149183"/>
        <c:crosses val="autoZero"/>
        <c:crossBetween val="between"/>
      </c:valAx>
      <c:spPr>
        <a:noFill/>
        <a:ln>
          <a:noFill/>
        </a:ln>
        <a:effectLst/>
      </c:spPr>
    </c:plotArea>
    <c:legend>
      <c:legendPos val="b"/>
      <c:layout>
        <c:manualLayout>
          <c:xMode val="edge"/>
          <c:yMode val="edge"/>
          <c:x val="0.78767984025111715"/>
          <c:y val="0.81073245113378745"/>
          <c:w val="0.16835272301161078"/>
          <c:h val="0.12254385789429975"/>
        </c:manualLayout>
      </c:layout>
      <c:overlay val="0"/>
      <c:spPr>
        <a:noFill/>
        <a:ln>
          <a:noFill/>
        </a:ln>
        <a:effectLst/>
      </c:spPr>
      <c:txPr>
        <a:bodyPr rot="0" spcFirstLastPara="1" vertOverflow="ellipsis" vert="horz" wrap="square" anchor="ctr" anchorCtr="1"/>
        <a:lstStyle/>
        <a:p>
          <a:pPr>
            <a:defRPr sz="1100" b="0" i="0" u="none" strike="noStrike" kern="1200" baseline="0">
              <a:solidFill>
                <a:srgbClr val="373737"/>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showDLblsOverMax val="0"/>
  </c:chart>
  <c:spPr>
    <a:noFill/>
    <a:ln w="9525" cap="flat" cmpd="sng" algn="ctr">
      <a:noFill/>
      <a:round/>
    </a:ln>
    <a:effectLst/>
  </c:spPr>
  <c:txPr>
    <a:bodyPr/>
    <a:lstStyle/>
    <a:p>
      <a:pPr>
        <a:defRPr>
          <a:solidFill>
            <a:srgbClr val="373737"/>
          </a:solidFill>
          <a:latin typeface="Roboto" panose="02000000000000000000" pitchFamily="2" charset="0"/>
          <a:ea typeface="Roboto" panose="02000000000000000000" pitchFamily="2" charset="0"/>
          <a:cs typeface="Roboto" panose="02000000000000000000" pitchFamily="2" charset="0"/>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Black!$A$2</c:f>
              <c:strCache>
                <c:ptCount val="1"/>
                <c:pt idx="0">
                  <c:v>Black*</c:v>
                </c:pt>
              </c:strCache>
            </c:strRef>
          </c:tx>
          <c:spPr>
            <a:ln w="31750" cap="rnd">
              <a:solidFill>
                <a:srgbClr val="0066A4"/>
              </a:solidFill>
              <a:round/>
            </a:ln>
            <a:effectLst/>
          </c:spPr>
          <c:marker>
            <c:symbol val="none"/>
          </c:marker>
          <c:dLbls>
            <c:dLbl>
              <c:idx val="0"/>
              <c:layout>
                <c:manualLayout>
                  <c:x val="-5.9660601588314597E-3"/>
                  <c:y val="-5.315212656065410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2236-48FA-A8D0-2A41E91E5966}"/>
                </c:ext>
              </c:extLst>
            </c:dLbl>
            <c:dLbl>
              <c:idx val="9"/>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rgbClr val="0066A4"/>
                      </a:solidFill>
                      <a:latin typeface="Roboto" panose="02000000000000000000" pitchFamily="2" charset="0"/>
                      <a:ea typeface="Roboto" panose="02000000000000000000" pitchFamily="2" charset="0"/>
                      <a:cs typeface="Roboto" panose="02000000000000000000" pitchFamily="2" charset="0"/>
                    </a:defRPr>
                  </a:pPr>
                  <a:endParaRPr lang="en-US"/>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236-48FA-A8D0-2A41E91E5966}"/>
                </c:ext>
              </c:extLst>
            </c:dLbl>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rgbClr val="0066A4"/>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Black!$B$1:$K$1</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Black!$B$2:$K$2</c:f>
              <c:numCache>
                <c:formatCode>General</c:formatCode>
                <c:ptCount val="10"/>
                <c:pt idx="0">
                  <c:v>5.5</c:v>
                </c:pt>
                <c:pt idx="1">
                  <c:v>5.8</c:v>
                </c:pt>
                <c:pt idx="2">
                  <c:v>5.6</c:v>
                </c:pt>
                <c:pt idx="3">
                  <c:v>5.7</c:v>
                </c:pt>
                <c:pt idx="4">
                  <c:v>5.8</c:v>
                </c:pt>
                <c:pt idx="5">
                  <c:v>6.3</c:v>
                </c:pt>
                <c:pt idx="6">
                  <c:v>6.9</c:v>
                </c:pt>
                <c:pt idx="7">
                  <c:v>7.2</c:v>
                </c:pt>
                <c:pt idx="8">
                  <c:v>7.4</c:v>
                </c:pt>
                <c:pt idx="9">
                  <c:v>7.7</c:v>
                </c:pt>
              </c:numCache>
            </c:numRef>
          </c:val>
          <c:smooth val="0"/>
          <c:extLst>
            <c:ext xmlns:c16="http://schemas.microsoft.com/office/drawing/2014/chart" uri="{C3380CC4-5D6E-409C-BE32-E72D297353CC}">
              <c16:uniqueId val="{00000002-2236-48FA-A8D0-2A41E91E5966}"/>
            </c:ext>
          </c:extLst>
        </c:ser>
        <c:ser>
          <c:idx val="1"/>
          <c:order val="1"/>
          <c:tx>
            <c:strRef>
              <c:f>Black!$A$3</c:f>
              <c:strCache>
                <c:ptCount val="1"/>
                <c:pt idx="0">
                  <c:v>Overall U.S. </c:v>
                </c:pt>
              </c:strCache>
            </c:strRef>
          </c:tx>
          <c:spPr>
            <a:ln w="31750" cap="rnd">
              <a:solidFill>
                <a:schemeClr val="tx2">
                  <a:lumMod val="50000"/>
                </a:schemeClr>
              </a:solidFill>
              <a:round/>
            </a:ln>
            <a:effectLst/>
          </c:spPr>
          <c:marker>
            <c:symbol val="none"/>
          </c:marker>
          <c:dLbls>
            <c:dLbl>
              <c:idx val="0"/>
              <c:layout>
                <c:manualLayout>
                  <c:x val="-1.1675300796297462E-2"/>
                  <c:y val="-5.6172133751600392E-2"/>
                </c:manualLayout>
              </c:layout>
              <c:tx>
                <c:rich>
                  <a:bodyPr/>
                  <a:lstStyle/>
                  <a:p>
                    <a:fld id="{40DE8686-4132-40A7-9958-198CD689B4CC}" type="SERIESNAME">
                      <a:rPr lang="en-US" sz="1300"/>
                      <a:pPr/>
                      <a:t>[SERIES NAME]</a:t>
                    </a:fld>
                    <a:endParaRPr lang="en-US"/>
                  </a:p>
                </c:rich>
              </c:tx>
              <c:dLblPos val="r"/>
              <c:showLegendKey val="0"/>
              <c:showVal val="0"/>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236-48FA-A8D0-2A41E91E5966}"/>
                </c:ext>
              </c:extLst>
            </c:dLbl>
            <c:dLbl>
              <c:idx val="9"/>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tx2">
                          <a:lumMod val="50000"/>
                        </a:schemeClr>
                      </a:solidFill>
                      <a:latin typeface="Roboto" panose="02000000000000000000" pitchFamily="2" charset="0"/>
                      <a:ea typeface="Roboto" panose="02000000000000000000" pitchFamily="2" charset="0"/>
                      <a:cs typeface="Roboto" panose="02000000000000000000" pitchFamily="2" charset="0"/>
                    </a:defRPr>
                  </a:pPr>
                  <a:endParaRPr lang="en-US"/>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236-48FA-A8D0-2A41E91E5966}"/>
                </c:ext>
              </c:extLst>
            </c:dLbl>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tx2">
                        <a:lumMod val="50000"/>
                      </a:schemeClr>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Black!$B$1:$K$1</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Black!$B$3:$K$3</c:f>
              <c:numCache>
                <c:formatCode>General</c:formatCode>
                <c:ptCount val="10"/>
                <c:pt idx="0">
                  <c:v>12.3</c:v>
                </c:pt>
                <c:pt idx="1">
                  <c:v>12.6</c:v>
                </c:pt>
                <c:pt idx="2">
                  <c:v>12.6</c:v>
                </c:pt>
                <c:pt idx="3">
                  <c:v>13</c:v>
                </c:pt>
                <c:pt idx="4">
                  <c:v>13.3</c:v>
                </c:pt>
                <c:pt idx="5">
                  <c:v>13.5</c:v>
                </c:pt>
                <c:pt idx="6">
                  <c:v>14</c:v>
                </c:pt>
                <c:pt idx="7">
                  <c:v>14.2</c:v>
                </c:pt>
                <c:pt idx="8">
                  <c:v>13.9</c:v>
                </c:pt>
                <c:pt idx="9">
                  <c:v>13.5</c:v>
                </c:pt>
              </c:numCache>
            </c:numRef>
          </c:val>
          <c:smooth val="0"/>
          <c:extLst>
            <c:ext xmlns:c16="http://schemas.microsoft.com/office/drawing/2014/chart" uri="{C3380CC4-5D6E-409C-BE32-E72D297353CC}">
              <c16:uniqueId val="{00000005-2236-48FA-A8D0-2A41E91E5966}"/>
            </c:ext>
          </c:extLst>
        </c:ser>
        <c:dLbls>
          <c:showLegendKey val="0"/>
          <c:showVal val="0"/>
          <c:showCatName val="0"/>
          <c:showSerName val="0"/>
          <c:showPercent val="0"/>
          <c:showBubbleSize val="0"/>
        </c:dLbls>
        <c:smooth val="0"/>
        <c:axId val="1286577887"/>
        <c:axId val="1279900863"/>
      </c:lineChart>
      <c:catAx>
        <c:axId val="1286577887"/>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schemeClr>
                </a:solidFill>
                <a:latin typeface="Roboto" panose="02000000000000000000" pitchFamily="2" charset="0"/>
                <a:ea typeface="Roboto" panose="02000000000000000000" pitchFamily="2" charset="0"/>
                <a:cs typeface="Roboto" panose="02000000000000000000" pitchFamily="2" charset="0"/>
              </a:defRPr>
            </a:pPr>
            <a:endParaRPr lang="en-US"/>
          </a:p>
        </c:txPr>
        <c:crossAx val="1279900863"/>
        <c:crosses val="autoZero"/>
        <c:auto val="1"/>
        <c:lblAlgn val="ctr"/>
        <c:lblOffset val="100"/>
        <c:noMultiLvlLbl val="0"/>
      </c:catAx>
      <c:valAx>
        <c:axId val="1279900863"/>
        <c:scaling>
          <c:orientation val="minMax"/>
          <c:max val="15"/>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accent4">
                    <a:lumMod val="50000"/>
                    <a:lumOff val="50000"/>
                  </a:schemeClr>
                </a:solidFill>
                <a:latin typeface="Roboto" panose="02000000000000000000" pitchFamily="2" charset="0"/>
                <a:ea typeface="Roboto" panose="02000000000000000000" pitchFamily="2" charset="0"/>
                <a:cs typeface="Roboto" panose="02000000000000000000" pitchFamily="2" charset="0"/>
              </a:defRPr>
            </a:pPr>
            <a:endParaRPr lang="en-US"/>
          </a:p>
        </c:txPr>
        <c:crossAx val="1286577887"/>
        <c:crosses val="autoZero"/>
        <c:crossBetween val="midCat"/>
        <c:majorUnit val="2"/>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179300440277785E-2"/>
          <c:y val="3.529883228329625E-2"/>
          <c:w val="0.96919374481414144"/>
          <c:h val="0.89517333318509673"/>
        </c:manualLayout>
      </c:layout>
      <c:barChart>
        <c:barDir val="col"/>
        <c:grouping val="clustered"/>
        <c:varyColors val="0"/>
        <c:ser>
          <c:idx val="0"/>
          <c:order val="0"/>
          <c:tx>
            <c:strRef>
              <c:f>Black!$A$29</c:f>
              <c:strCache>
                <c:ptCount val="1"/>
                <c:pt idx="0">
                  <c:v>Black or African American* </c:v>
                </c:pt>
              </c:strCache>
            </c:strRef>
          </c:tx>
          <c:spPr>
            <a:solidFill>
              <a:srgbClr val="0066A4"/>
            </a:solidFill>
            <a:ln>
              <a:noFill/>
            </a:ln>
            <a:effectLst/>
          </c:spPr>
          <c:invertIfNegative val="0"/>
          <c:dLbls>
            <c:dLbl>
              <c:idx val="0"/>
              <c:layout>
                <c:manualLayout>
                  <c:x val="0"/>
                  <c:y val="5.283480242697198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B78-43FE-A370-419C751D299C}"/>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Black!$B$28:$J$28</c:f>
              <c:strCache>
                <c:ptCount val="9"/>
                <c:pt idx="0">
                  <c:v>5-14</c:v>
                </c:pt>
                <c:pt idx="1">
                  <c:v>15-24</c:v>
                </c:pt>
                <c:pt idx="2">
                  <c:v>25-34</c:v>
                </c:pt>
                <c:pt idx="3">
                  <c:v>35-44</c:v>
                </c:pt>
                <c:pt idx="4">
                  <c:v>45-54</c:v>
                </c:pt>
                <c:pt idx="5">
                  <c:v>55-64</c:v>
                </c:pt>
                <c:pt idx="6">
                  <c:v>65-74</c:v>
                </c:pt>
                <c:pt idx="7">
                  <c:v>75-84</c:v>
                </c:pt>
                <c:pt idx="8">
                  <c:v>85+**</c:v>
                </c:pt>
              </c:strCache>
            </c:strRef>
          </c:cat>
          <c:val>
            <c:numRef>
              <c:f>Black!$B$29:$J$29</c:f>
              <c:numCache>
                <c:formatCode>General</c:formatCode>
                <c:ptCount val="9"/>
                <c:pt idx="0">
                  <c:v>1</c:v>
                </c:pt>
                <c:pt idx="1">
                  <c:v>9.3000000000000007</c:v>
                </c:pt>
                <c:pt idx="2">
                  <c:v>11.4</c:v>
                </c:pt>
                <c:pt idx="3">
                  <c:v>9.1</c:v>
                </c:pt>
                <c:pt idx="4">
                  <c:v>7</c:v>
                </c:pt>
                <c:pt idx="5">
                  <c:v>5.4</c:v>
                </c:pt>
                <c:pt idx="6">
                  <c:v>4.3</c:v>
                </c:pt>
                <c:pt idx="7">
                  <c:v>4.5</c:v>
                </c:pt>
                <c:pt idx="8">
                  <c:v>3.6</c:v>
                </c:pt>
              </c:numCache>
            </c:numRef>
          </c:val>
          <c:extLst>
            <c:ext xmlns:c16="http://schemas.microsoft.com/office/drawing/2014/chart" uri="{C3380CC4-5D6E-409C-BE32-E72D297353CC}">
              <c16:uniqueId val="{00000000-EB78-43FE-A370-419C751D299C}"/>
            </c:ext>
          </c:extLst>
        </c:ser>
        <c:dLbls>
          <c:showLegendKey val="0"/>
          <c:showVal val="0"/>
          <c:showCatName val="0"/>
          <c:showSerName val="0"/>
          <c:showPercent val="0"/>
          <c:showBubbleSize val="0"/>
        </c:dLbls>
        <c:gapWidth val="189"/>
        <c:overlap val="-27"/>
        <c:axId val="1106483007"/>
        <c:axId val="966173903"/>
      </c:barChart>
      <c:lineChart>
        <c:grouping val="standard"/>
        <c:varyColors val="0"/>
        <c:ser>
          <c:idx val="1"/>
          <c:order val="1"/>
          <c:tx>
            <c:strRef>
              <c:f>Black!$A$30</c:f>
              <c:strCache>
                <c:ptCount val="1"/>
                <c:pt idx="0">
                  <c:v>Overall U.S.</c:v>
                </c:pt>
              </c:strCache>
            </c:strRef>
          </c:tx>
          <c:spPr>
            <a:ln w="22225" cap="rnd">
              <a:solidFill>
                <a:srgbClr val="4C9C2E"/>
              </a:solidFill>
              <a:round/>
            </a:ln>
            <a:effectLst/>
          </c:spPr>
          <c:marker>
            <c:symbol val="none"/>
          </c:marker>
          <c:cat>
            <c:strRef>
              <c:f>Black!$B$28:$J$28</c:f>
              <c:strCache>
                <c:ptCount val="9"/>
                <c:pt idx="0">
                  <c:v>5-14</c:v>
                </c:pt>
                <c:pt idx="1">
                  <c:v>15-24</c:v>
                </c:pt>
                <c:pt idx="2">
                  <c:v>25-34</c:v>
                </c:pt>
                <c:pt idx="3">
                  <c:v>35-44</c:v>
                </c:pt>
                <c:pt idx="4">
                  <c:v>45-54</c:v>
                </c:pt>
                <c:pt idx="5">
                  <c:v>55-64</c:v>
                </c:pt>
                <c:pt idx="6">
                  <c:v>65-74</c:v>
                </c:pt>
                <c:pt idx="7">
                  <c:v>75-84</c:v>
                </c:pt>
                <c:pt idx="8">
                  <c:v>85+**</c:v>
                </c:pt>
              </c:strCache>
            </c:strRef>
          </c:cat>
          <c:val>
            <c:numRef>
              <c:f>Black!$B$30:$J$30</c:f>
              <c:numCache>
                <c:formatCode>General</c:formatCode>
                <c:ptCount val="9"/>
                <c:pt idx="0">
                  <c:v>1.1000000000000001</c:v>
                </c:pt>
                <c:pt idx="1">
                  <c:v>12.7</c:v>
                </c:pt>
                <c:pt idx="2">
                  <c:v>16.3</c:v>
                </c:pt>
                <c:pt idx="3">
                  <c:v>17.2</c:v>
                </c:pt>
                <c:pt idx="4">
                  <c:v>19.8</c:v>
                </c:pt>
                <c:pt idx="5">
                  <c:v>18.5</c:v>
                </c:pt>
                <c:pt idx="6">
                  <c:v>15.2</c:v>
                </c:pt>
                <c:pt idx="7">
                  <c:v>17.8</c:v>
                </c:pt>
                <c:pt idx="8">
                  <c:v>19.2</c:v>
                </c:pt>
              </c:numCache>
            </c:numRef>
          </c:val>
          <c:smooth val="0"/>
          <c:extLst>
            <c:ext xmlns:c16="http://schemas.microsoft.com/office/drawing/2014/chart" uri="{C3380CC4-5D6E-409C-BE32-E72D297353CC}">
              <c16:uniqueId val="{00000001-EB78-43FE-A370-419C751D299C}"/>
            </c:ext>
          </c:extLst>
        </c:ser>
        <c:dLbls>
          <c:showLegendKey val="0"/>
          <c:showVal val="0"/>
          <c:showCatName val="0"/>
          <c:showSerName val="0"/>
          <c:showPercent val="0"/>
          <c:showBubbleSize val="0"/>
        </c:dLbls>
        <c:marker val="1"/>
        <c:smooth val="0"/>
        <c:axId val="1106483007"/>
        <c:axId val="966173903"/>
      </c:lineChart>
      <c:catAx>
        <c:axId val="1106483007"/>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schemeClr>
                </a:solidFill>
                <a:latin typeface="Roboto" panose="02000000000000000000" pitchFamily="2" charset="0"/>
                <a:ea typeface="Roboto" panose="02000000000000000000" pitchFamily="2" charset="0"/>
                <a:cs typeface="Roboto" panose="02000000000000000000" pitchFamily="2" charset="0"/>
              </a:defRPr>
            </a:pPr>
            <a:endParaRPr lang="en-US"/>
          </a:p>
        </c:txPr>
        <c:crossAx val="966173903"/>
        <c:crosses val="autoZero"/>
        <c:auto val="1"/>
        <c:lblAlgn val="ctr"/>
        <c:lblOffset val="100"/>
        <c:noMultiLvlLbl val="0"/>
      </c:catAx>
      <c:valAx>
        <c:axId val="966173903"/>
        <c:scaling>
          <c:orientation val="minMax"/>
          <c:max val="20"/>
        </c:scaling>
        <c:delete val="0"/>
        <c:axPos val="l"/>
        <c:majorGridlines>
          <c:spPr>
            <a:ln w="9525" cap="flat" cmpd="sng" algn="ctr">
              <a:solidFill>
                <a:schemeClr val="tx1">
                  <a:lumMod val="20000"/>
                  <a:lumOff val="80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75000"/>
                  </a:schemeClr>
                </a:solidFill>
                <a:latin typeface="Roboto" panose="02000000000000000000" pitchFamily="2" charset="0"/>
                <a:ea typeface="Roboto" panose="02000000000000000000" pitchFamily="2" charset="0"/>
                <a:cs typeface="Roboto" panose="02000000000000000000" pitchFamily="2" charset="0"/>
              </a:defRPr>
            </a:pPr>
            <a:endParaRPr lang="en-US"/>
          </a:p>
        </c:txPr>
        <c:crossAx val="1106483007"/>
        <c:crosses val="autoZero"/>
        <c:crossBetween val="between"/>
        <c:majorUnit val="2"/>
      </c:valAx>
      <c:spPr>
        <a:noFill/>
        <a:ln>
          <a:noFill/>
        </a:ln>
        <a:effectLst/>
      </c:spPr>
    </c:plotArea>
    <c:legend>
      <c:legendPos val="b"/>
      <c:layout>
        <c:manualLayout>
          <c:xMode val="edge"/>
          <c:yMode val="edge"/>
          <c:x val="3.9597385232506319E-2"/>
          <c:y val="4.6298282534008472E-2"/>
          <c:w val="0.24118110236220472"/>
          <c:h val="0.15300102932647794"/>
        </c:manualLayout>
      </c:layout>
      <c:overlay val="0"/>
      <c:spPr>
        <a:solidFill>
          <a:schemeClr val="bg1"/>
        </a:solidFill>
        <a:ln>
          <a:noFill/>
        </a:ln>
        <a:effectLst/>
      </c:spPr>
      <c:txPr>
        <a:bodyPr rot="0" spcFirstLastPara="1" vertOverflow="ellipsis" vert="horz" wrap="square" anchor="ctr" anchorCtr="1"/>
        <a:lstStyle/>
        <a:p>
          <a:pPr>
            <a:defRPr sz="1100" b="0" i="0" u="none" strike="noStrike" kern="1200" baseline="0">
              <a:solidFill>
                <a:schemeClr val="tx1">
                  <a:lumMod val="75000"/>
                </a:schemeClr>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329275869501821"/>
          <c:y val="0"/>
          <c:w val="0.89670724130498169"/>
          <c:h val="1"/>
        </c:manualLayout>
      </c:layout>
      <c:barChart>
        <c:barDir val="bar"/>
        <c:grouping val="clustered"/>
        <c:varyColors val="0"/>
        <c:ser>
          <c:idx val="0"/>
          <c:order val="0"/>
          <c:tx>
            <c:strRef>
              <c:f>Black!$B$54</c:f>
              <c:strCache>
                <c:ptCount val="1"/>
                <c:pt idx="0">
                  <c:v>Black or African American*</c:v>
                </c:pt>
              </c:strCache>
            </c:strRef>
          </c:tx>
          <c:spPr>
            <a:solidFill>
              <a:srgbClr val="0066A4"/>
            </a:solidFill>
            <a:ln>
              <a:noFill/>
            </a:ln>
            <a:effectLst/>
          </c:spPr>
          <c:invertIfNegative val="0"/>
          <c:dLbls>
            <c:spPr>
              <a:noFill/>
              <a:ln>
                <a:noFill/>
              </a:ln>
              <a:effectLst/>
            </c:spPr>
            <c:txPr>
              <a:bodyPr rot="0" spcFirstLastPara="1" vertOverflow="ellipsis" vert="horz" wrap="square" anchor="ctr" anchorCtr="1"/>
              <a:lstStyle/>
              <a:p>
                <a:pPr>
                  <a:defRPr sz="13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Black!$C$53:$D$53</c:f>
              <c:strCache>
                <c:ptCount val="2"/>
                <c:pt idx="0">
                  <c:v>Male</c:v>
                </c:pt>
                <c:pt idx="1">
                  <c:v>Female</c:v>
                </c:pt>
              </c:strCache>
            </c:strRef>
          </c:cat>
          <c:val>
            <c:numRef>
              <c:f>Black!$C$54:$D$54</c:f>
              <c:numCache>
                <c:formatCode>General</c:formatCode>
                <c:ptCount val="2"/>
                <c:pt idx="0">
                  <c:v>11.7</c:v>
                </c:pt>
                <c:pt idx="1">
                  <c:v>2.6</c:v>
                </c:pt>
              </c:numCache>
            </c:numRef>
          </c:val>
          <c:extLst>
            <c:ext xmlns:c16="http://schemas.microsoft.com/office/drawing/2014/chart" uri="{C3380CC4-5D6E-409C-BE32-E72D297353CC}">
              <c16:uniqueId val="{00000000-40CD-4EC7-9C4A-97C20E42733B}"/>
            </c:ext>
          </c:extLst>
        </c:ser>
        <c:ser>
          <c:idx val="1"/>
          <c:order val="1"/>
          <c:tx>
            <c:strRef>
              <c:f>Black!$B$55</c:f>
              <c:strCache>
                <c:ptCount val="1"/>
                <c:pt idx="0">
                  <c:v>Overall U.S.</c:v>
                </c:pt>
              </c:strCache>
            </c:strRef>
          </c:tx>
          <c:spPr>
            <a:solidFill>
              <a:srgbClr val="FFFFFF">
                <a:lumMod val="65000"/>
              </a:srgbClr>
            </a:solidFill>
            <a:ln>
              <a:noFill/>
            </a:ln>
            <a:effectLst/>
          </c:spPr>
          <c:invertIfNegative val="0"/>
          <c:dLbls>
            <c:spPr>
              <a:noFill/>
              <a:ln>
                <a:noFill/>
              </a:ln>
              <a:effectLst/>
            </c:spPr>
            <c:txPr>
              <a:bodyPr rot="0" spcFirstLastPara="1" vertOverflow="ellipsis" vert="horz" wrap="square" anchor="ctr" anchorCtr="1"/>
              <a:lstStyle/>
              <a:p>
                <a:pPr>
                  <a:defRPr sz="13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Black!$C$53:$D$53</c:f>
              <c:strCache>
                <c:ptCount val="2"/>
                <c:pt idx="0">
                  <c:v>Male</c:v>
                </c:pt>
                <c:pt idx="1">
                  <c:v>Female</c:v>
                </c:pt>
              </c:strCache>
            </c:strRef>
          </c:cat>
          <c:val>
            <c:numRef>
              <c:f>Black!$C$55:$D$55</c:f>
              <c:numCache>
                <c:formatCode>General</c:formatCode>
                <c:ptCount val="2"/>
                <c:pt idx="0">
                  <c:v>22.9</c:v>
                </c:pt>
                <c:pt idx="1">
                  <c:v>6.2</c:v>
                </c:pt>
              </c:numCache>
            </c:numRef>
          </c:val>
          <c:extLst>
            <c:ext xmlns:c16="http://schemas.microsoft.com/office/drawing/2014/chart" uri="{C3380CC4-5D6E-409C-BE32-E72D297353CC}">
              <c16:uniqueId val="{00000001-40CD-4EC7-9C4A-97C20E42733B}"/>
            </c:ext>
          </c:extLst>
        </c:ser>
        <c:dLbls>
          <c:dLblPos val="inEnd"/>
          <c:showLegendKey val="0"/>
          <c:showVal val="1"/>
          <c:showCatName val="0"/>
          <c:showSerName val="0"/>
          <c:showPercent val="0"/>
          <c:showBubbleSize val="0"/>
        </c:dLbls>
        <c:gapWidth val="400"/>
        <c:axId val="1298221471"/>
        <c:axId val="1216609087"/>
      </c:barChart>
      <c:catAx>
        <c:axId val="129822147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300" b="0" i="0" u="none" strike="noStrike" kern="1200" spc="30" baseline="0">
                <a:solidFill>
                  <a:schemeClr val="tx1">
                    <a:lumMod val="75000"/>
                  </a:schemeClr>
                </a:solidFill>
                <a:latin typeface="Roboto" panose="02000000000000000000" pitchFamily="2" charset="0"/>
                <a:ea typeface="Roboto" panose="02000000000000000000" pitchFamily="2" charset="0"/>
                <a:cs typeface="Roboto" panose="02000000000000000000" pitchFamily="2" charset="0"/>
              </a:defRPr>
            </a:pPr>
            <a:endParaRPr lang="en-US"/>
          </a:p>
        </c:txPr>
        <c:crossAx val="1216609087"/>
        <c:crosses val="autoZero"/>
        <c:auto val="1"/>
        <c:lblAlgn val="ctr"/>
        <c:lblOffset val="100"/>
        <c:noMultiLvlLbl val="0"/>
      </c:catAx>
      <c:valAx>
        <c:axId val="1216609087"/>
        <c:scaling>
          <c:orientation val="minMax"/>
          <c:max val="23"/>
          <c:min val="0"/>
        </c:scaling>
        <c:delete val="1"/>
        <c:axPos val="t"/>
        <c:numFmt formatCode="General" sourceLinked="1"/>
        <c:majorTickMark val="out"/>
        <c:minorTickMark val="none"/>
        <c:tickLblPos val="nextTo"/>
        <c:crossAx val="1298221471"/>
        <c:crosses val="autoZero"/>
        <c:crossBetween val="between"/>
      </c:valAx>
      <c:spPr>
        <a:noFill/>
        <a:ln>
          <a:noFill/>
        </a:ln>
        <a:effectLst/>
      </c:spPr>
    </c:plotArea>
    <c:legend>
      <c:legendPos val="b"/>
      <c:layout>
        <c:manualLayout>
          <c:xMode val="edge"/>
          <c:yMode val="edge"/>
          <c:x val="0.71909282828306809"/>
          <c:y val="0.71899788154859734"/>
          <c:w val="0.27614522724517199"/>
          <c:h val="0.1185654201833821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75000"/>
                </a:schemeClr>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200">
          <a:latin typeface="Roboto" panose="02000000000000000000" pitchFamily="2" charset="0"/>
          <a:ea typeface="Roboto" panose="02000000000000000000" pitchFamily="2" charset="0"/>
          <a:cs typeface="Roboto" panose="02000000000000000000" pitchFamily="2" charset="0"/>
        </a:defRPr>
      </a:pPr>
      <a:endParaRPr lang="en-US"/>
    </a:p>
  </c:txPr>
  <c:externalData r:id="rId4">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189156624539365"/>
          <c:y val="0"/>
          <c:w val="0.69810843375460641"/>
          <c:h val="1"/>
        </c:manualLayout>
      </c:layout>
      <c:barChart>
        <c:barDir val="bar"/>
        <c:grouping val="clustered"/>
        <c:varyColors val="0"/>
        <c:ser>
          <c:idx val="0"/>
          <c:order val="0"/>
          <c:tx>
            <c:strRef>
              <c:f>Black!$B$72</c:f>
              <c:strCache>
                <c:ptCount val="1"/>
                <c:pt idx="0">
                  <c:v>Black or African American*</c:v>
                </c:pt>
              </c:strCache>
            </c:strRef>
          </c:tx>
          <c:spPr>
            <a:solidFill>
              <a:srgbClr val="0066A4"/>
            </a:solidFill>
            <a:ln>
              <a:noFill/>
            </a:ln>
            <a:effectLst/>
          </c:spPr>
          <c:invertIfNegative val="0"/>
          <c:dLbls>
            <c:dLbl>
              <c:idx val="2"/>
              <c:layout>
                <c:manualLayout>
                  <c:x val="-5.0919833741990675E-2"/>
                  <c:y val="6.8663728316852891E-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F01-487D-90DA-54C16C1420E2}"/>
                </c:ext>
              </c:extLst>
            </c:dLbl>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Black!$A$73:$A$75</c:f>
              <c:strCache>
                <c:ptCount val="3"/>
                <c:pt idx="0">
                  <c:v>Past-Year Suicidal Thoughts</c:v>
                </c:pt>
                <c:pt idx="1">
                  <c:v>Made a Past-Year Plan for Suicide</c:v>
                </c:pt>
                <c:pt idx="2">
                  <c:v>Past-Year Suicide Attempt </c:v>
                </c:pt>
              </c:strCache>
            </c:strRef>
          </c:cat>
          <c:val>
            <c:numRef>
              <c:f>Black!$B$73:$B$75</c:f>
              <c:numCache>
                <c:formatCode>0.0%</c:formatCode>
                <c:ptCount val="3"/>
                <c:pt idx="0">
                  <c:v>3.4000000000000002E-2</c:v>
                </c:pt>
                <c:pt idx="1">
                  <c:v>1.0999999999999999E-2</c:v>
                </c:pt>
                <c:pt idx="2">
                  <c:v>3.0000000000000001E-3</c:v>
                </c:pt>
              </c:numCache>
            </c:numRef>
          </c:val>
          <c:extLst>
            <c:ext xmlns:c16="http://schemas.microsoft.com/office/drawing/2014/chart" uri="{C3380CC4-5D6E-409C-BE32-E72D297353CC}">
              <c16:uniqueId val="{00000001-7F01-487D-90DA-54C16C1420E2}"/>
            </c:ext>
          </c:extLst>
        </c:ser>
        <c:ser>
          <c:idx val="1"/>
          <c:order val="1"/>
          <c:tx>
            <c:strRef>
              <c:f>Black!$C$72</c:f>
              <c:strCache>
                <c:ptCount val="1"/>
                <c:pt idx="0">
                  <c:v>Overall U.S. </c:v>
                </c:pt>
              </c:strCache>
            </c:strRef>
          </c:tx>
          <c:spPr>
            <a:solidFill>
              <a:srgbClr val="FFFFFF">
                <a:lumMod val="65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Black!$A$73:$A$75</c:f>
              <c:strCache>
                <c:ptCount val="3"/>
                <c:pt idx="0">
                  <c:v>Past-Year Suicidal Thoughts</c:v>
                </c:pt>
                <c:pt idx="1">
                  <c:v>Made a Past-Year Plan for Suicide</c:v>
                </c:pt>
                <c:pt idx="2">
                  <c:v>Past-Year Suicide Attempt </c:v>
                </c:pt>
              </c:strCache>
            </c:strRef>
          </c:cat>
          <c:val>
            <c:numRef>
              <c:f>Black!$C$73:$C$75</c:f>
              <c:numCache>
                <c:formatCode>0.0%</c:formatCode>
                <c:ptCount val="3"/>
                <c:pt idx="0">
                  <c:v>4.9000000000000002E-2</c:v>
                </c:pt>
                <c:pt idx="1">
                  <c:v>1.2999999999999999E-2</c:v>
                </c:pt>
                <c:pt idx="2">
                  <c:v>5.0000000000000001E-3</c:v>
                </c:pt>
              </c:numCache>
            </c:numRef>
          </c:val>
          <c:extLst>
            <c:ext xmlns:c16="http://schemas.microsoft.com/office/drawing/2014/chart" uri="{C3380CC4-5D6E-409C-BE32-E72D297353CC}">
              <c16:uniqueId val="{00000002-7F01-487D-90DA-54C16C1420E2}"/>
            </c:ext>
          </c:extLst>
        </c:ser>
        <c:dLbls>
          <c:dLblPos val="inEnd"/>
          <c:showLegendKey val="0"/>
          <c:showVal val="1"/>
          <c:showCatName val="0"/>
          <c:showSerName val="0"/>
          <c:showPercent val="0"/>
          <c:showBubbleSize val="0"/>
        </c:dLbls>
        <c:gapWidth val="222"/>
        <c:axId val="1284887407"/>
        <c:axId val="1279913343"/>
      </c:barChart>
      <c:catAx>
        <c:axId val="1284887407"/>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rgbClr val="373737"/>
                </a:solidFill>
                <a:latin typeface="Roboto" panose="02000000000000000000" pitchFamily="2" charset="0"/>
                <a:ea typeface="Roboto" panose="02000000000000000000" pitchFamily="2" charset="0"/>
                <a:cs typeface="Roboto" panose="02000000000000000000" pitchFamily="2" charset="0"/>
              </a:defRPr>
            </a:pPr>
            <a:endParaRPr lang="en-US"/>
          </a:p>
        </c:txPr>
        <c:crossAx val="1279913343"/>
        <c:crosses val="autoZero"/>
        <c:auto val="1"/>
        <c:lblAlgn val="ctr"/>
        <c:lblOffset val="100"/>
        <c:noMultiLvlLbl val="0"/>
      </c:catAx>
      <c:valAx>
        <c:axId val="1279913343"/>
        <c:scaling>
          <c:orientation val="minMax"/>
          <c:max val="5.000000000000001E-2"/>
        </c:scaling>
        <c:delete val="1"/>
        <c:axPos val="t"/>
        <c:numFmt formatCode="0.0%" sourceLinked="1"/>
        <c:majorTickMark val="out"/>
        <c:minorTickMark val="none"/>
        <c:tickLblPos val="nextTo"/>
        <c:crossAx val="1284887407"/>
        <c:crosses val="autoZero"/>
        <c:crossBetween val="between"/>
      </c:valAx>
      <c:spPr>
        <a:noFill/>
        <a:ln>
          <a:noFill/>
        </a:ln>
        <a:effectLst/>
      </c:spPr>
    </c:plotArea>
    <c:legend>
      <c:legendPos val="b"/>
      <c:layout>
        <c:manualLayout>
          <c:xMode val="edge"/>
          <c:yMode val="edge"/>
          <c:x val="0.72040977988975241"/>
          <c:y val="0.78774914316107647"/>
          <c:w val="0.27424461648830573"/>
          <c:h val="0.12809516060331613"/>
        </c:manualLayout>
      </c:layout>
      <c:overlay val="0"/>
      <c:spPr>
        <a:noFill/>
        <a:ln>
          <a:noFill/>
        </a:ln>
        <a:effectLst/>
      </c:spPr>
      <c:txPr>
        <a:bodyPr rot="0" spcFirstLastPara="1" vertOverflow="ellipsis" vert="horz" wrap="square" anchor="ctr" anchorCtr="1"/>
        <a:lstStyle/>
        <a:p>
          <a:pPr>
            <a:defRPr sz="1100" b="0" i="0" u="none" strike="noStrike" kern="1200" baseline="0">
              <a:solidFill>
                <a:srgbClr val="373737"/>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52843228530838"/>
          <c:y val="1.43101158827051E-2"/>
          <c:w val="0.83075264899221379"/>
          <c:h val="0.91724659020584909"/>
        </c:manualLayout>
      </c:layout>
      <c:lineChart>
        <c:grouping val="standard"/>
        <c:varyColors val="0"/>
        <c:ser>
          <c:idx val="0"/>
          <c:order val="0"/>
          <c:tx>
            <c:strRef>
              <c:f>'By Age US 1'!$A$2</c:f>
              <c:strCache>
                <c:ptCount val="1"/>
                <c:pt idx="0">
                  <c:v>Ages 15-24</c:v>
                </c:pt>
              </c:strCache>
            </c:strRef>
          </c:tx>
          <c:spPr>
            <a:ln w="28575" cap="rnd">
              <a:solidFill>
                <a:srgbClr val="DEAF04"/>
              </a:solidFill>
              <a:round/>
            </a:ln>
            <a:effectLst/>
          </c:spPr>
          <c:marker>
            <c:symbol val="none"/>
          </c:marker>
          <c:dLbls>
            <c:dLbl>
              <c:idx val="0"/>
              <c:layout>
                <c:manualLayout>
                  <c:x val="-9.7843036853081225E-2"/>
                  <c:y val="-2.5073233702398094E-3"/>
                </c:manualLayout>
              </c:layout>
              <c:tx>
                <c:rich>
                  <a:bodyPr/>
                  <a:lstStyle/>
                  <a:p>
                    <a:fld id="{C6FDC64B-3855-4B03-A9B3-EE99E5915C5E}" type="SERIESNAME">
                      <a:rPr lang="en-US"/>
                      <a:pPr/>
                      <a:t>[SERIES NAME]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37FD-48E6-BC5F-D5DE28D2D2F1}"/>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DEAF04"/>
                    </a:solidFill>
                    <a:latin typeface="Roboto" panose="02000000000000000000" pitchFamily="2" charset="0"/>
                    <a:ea typeface="Roboto" panose="02000000000000000000" pitchFamily="2" charset="0"/>
                    <a:cs typeface="Roboto" panose="02000000000000000000" pitchFamily="2" charset="0"/>
                  </a:defRPr>
                </a:pPr>
                <a:endParaRPr lang="en-US"/>
              </a:p>
            </c:txPr>
            <c:dLblPos val="l"/>
            <c:showLegendKey val="0"/>
            <c:showVal val="0"/>
            <c:showCatName val="0"/>
            <c:showSerName val="0"/>
            <c:showPercent val="0"/>
            <c:showBubbleSize val="0"/>
            <c:extLst>
              <c:ext xmlns:c15="http://schemas.microsoft.com/office/drawing/2012/chart" uri="{CE6537A1-D6FC-4f65-9D91-7224C49458BB}">
                <c15:showLeaderLines val="0"/>
              </c:ext>
            </c:extLst>
          </c:dLbls>
          <c:cat>
            <c:numRef>
              <c:f>'By Age US 1'!$B$1:$G$1</c:f>
              <c:numCache>
                <c:formatCode>General</c:formatCode>
                <c:ptCount val="6"/>
                <c:pt idx="0">
                  <c:v>2015</c:v>
                </c:pt>
                <c:pt idx="1">
                  <c:v>2016</c:v>
                </c:pt>
                <c:pt idx="2">
                  <c:v>2017</c:v>
                </c:pt>
                <c:pt idx="3">
                  <c:v>2018</c:v>
                </c:pt>
                <c:pt idx="4">
                  <c:v>2019</c:v>
                </c:pt>
                <c:pt idx="5">
                  <c:v>2020</c:v>
                </c:pt>
              </c:numCache>
            </c:numRef>
          </c:cat>
          <c:val>
            <c:numRef>
              <c:f>'By Age US 1'!$B$2:$G$2</c:f>
              <c:numCache>
                <c:formatCode>0.0</c:formatCode>
                <c:ptCount val="6"/>
                <c:pt idx="0">
                  <c:v>12.5</c:v>
                </c:pt>
                <c:pt idx="1">
                  <c:v>13.2</c:v>
                </c:pt>
                <c:pt idx="2">
                  <c:v>14.5</c:v>
                </c:pt>
                <c:pt idx="3">
                  <c:v>14.5</c:v>
                </c:pt>
                <c:pt idx="4">
                  <c:v>13.9</c:v>
                </c:pt>
                <c:pt idx="5">
                  <c:v>14.2</c:v>
                </c:pt>
              </c:numCache>
            </c:numRef>
          </c:val>
          <c:smooth val="0"/>
          <c:extLst>
            <c:ext xmlns:c16="http://schemas.microsoft.com/office/drawing/2014/chart" uri="{C3380CC4-5D6E-409C-BE32-E72D297353CC}">
              <c16:uniqueId val="{00000001-37FD-48E6-BC5F-D5DE28D2D2F1}"/>
            </c:ext>
          </c:extLst>
        </c:ser>
        <c:ser>
          <c:idx val="1"/>
          <c:order val="1"/>
          <c:tx>
            <c:strRef>
              <c:f>'By Age US 1'!$A$3</c:f>
              <c:strCache>
                <c:ptCount val="1"/>
                <c:pt idx="0">
                  <c:v>Ages 25-34</c:v>
                </c:pt>
              </c:strCache>
            </c:strRef>
          </c:tx>
          <c:spPr>
            <a:ln w="28575" cap="rnd">
              <a:solidFill>
                <a:srgbClr val="4C9C2E"/>
              </a:solidFill>
              <a:round/>
            </a:ln>
            <a:effectLst/>
          </c:spPr>
          <c:marker>
            <c:symbol val="none"/>
          </c:marker>
          <c:dLbls>
            <c:dLbl>
              <c:idx val="0"/>
              <c:layout>
                <c:manualLayout>
                  <c:x val="-9.7769751429599386E-2"/>
                  <c:y val="1.243065655421958E-3"/>
                </c:manualLayout>
              </c:layout>
              <c:tx>
                <c:rich>
                  <a:bodyPr/>
                  <a:lstStyle/>
                  <a:p>
                    <a:fld id="{E0655FE5-64EB-44F2-90B8-61732E4098F6}" type="SERIESNAME">
                      <a:rPr lang="en-US"/>
                      <a:pPr/>
                      <a:t>[SERIES NAME]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37FD-48E6-BC5F-D5DE28D2D2F1}"/>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4C9C2E"/>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'By Age US 1'!$B$1:$G$1</c:f>
              <c:numCache>
                <c:formatCode>General</c:formatCode>
                <c:ptCount val="6"/>
                <c:pt idx="0">
                  <c:v>2015</c:v>
                </c:pt>
                <c:pt idx="1">
                  <c:v>2016</c:v>
                </c:pt>
                <c:pt idx="2">
                  <c:v>2017</c:v>
                </c:pt>
                <c:pt idx="3">
                  <c:v>2018</c:v>
                </c:pt>
                <c:pt idx="4">
                  <c:v>2019</c:v>
                </c:pt>
                <c:pt idx="5">
                  <c:v>2020</c:v>
                </c:pt>
              </c:numCache>
            </c:numRef>
          </c:cat>
          <c:val>
            <c:numRef>
              <c:f>'By Age US 1'!$B$3:$G$3</c:f>
              <c:numCache>
                <c:formatCode>0.0</c:formatCode>
                <c:ptCount val="6"/>
                <c:pt idx="0">
                  <c:v>15.7</c:v>
                </c:pt>
                <c:pt idx="1">
                  <c:v>16.5</c:v>
                </c:pt>
                <c:pt idx="2">
                  <c:v>17.5</c:v>
                </c:pt>
                <c:pt idx="3">
                  <c:v>17.600000000000001</c:v>
                </c:pt>
                <c:pt idx="4">
                  <c:v>17.5</c:v>
                </c:pt>
                <c:pt idx="5">
                  <c:v>18.399999999999999</c:v>
                </c:pt>
              </c:numCache>
            </c:numRef>
          </c:val>
          <c:smooth val="0"/>
          <c:extLst>
            <c:ext xmlns:c16="http://schemas.microsoft.com/office/drawing/2014/chart" uri="{C3380CC4-5D6E-409C-BE32-E72D297353CC}">
              <c16:uniqueId val="{00000003-37FD-48E6-BC5F-D5DE28D2D2F1}"/>
            </c:ext>
          </c:extLst>
        </c:ser>
        <c:ser>
          <c:idx val="2"/>
          <c:order val="2"/>
          <c:tx>
            <c:strRef>
              <c:f>'By Age US 1'!$A$4</c:f>
              <c:strCache>
                <c:ptCount val="1"/>
                <c:pt idx="0">
                  <c:v>Ages 35-44</c:v>
                </c:pt>
              </c:strCache>
            </c:strRef>
          </c:tx>
          <c:spPr>
            <a:ln w="28575" cap="rnd">
              <a:solidFill>
                <a:srgbClr val="D60C8C"/>
              </a:solidFill>
              <a:round/>
            </a:ln>
            <a:effectLst/>
          </c:spPr>
          <c:marker>
            <c:symbol val="none"/>
          </c:marker>
          <c:dLbls>
            <c:dLbl>
              <c:idx val="0"/>
              <c:layout>
                <c:manualLayout>
                  <c:x val="-9.8061351520767406E-2"/>
                  <c:y val="-5.4332403708327835E-3"/>
                </c:manualLayout>
              </c:layout>
              <c:tx>
                <c:rich>
                  <a:bodyPr/>
                  <a:lstStyle/>
                  <a:p>
                    <a:fld id="{AEAB78CB-B52D-4026-80B1-3464333C654F}" type="SERIESNAME">
                      <a:rPr lang="en-US">
                        <a:latin typeface="Roboto" panose="02000000000000000000" pitchFamily="2" charset="0"/>
                        <a:ea typeface="Roboto" panose="02000000000000000000" pitchFamily="2" charset="0"/>
                        <a:cs typeface="Roboto" panose="02000000000000000000" pitchFamily="2" charset="0"/>
                      </a:rPr>
                      <a:pPr/>
                      <a:t>[SERIES NAME]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37FD-48E6-BC5F-D5DE28D2D2F1}"/>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D60C8C"/>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'By Age US 1'!$B$1:$G$1</c:f>
              <c:numCache>
                <c:formatCode>General</c:formatCode>
                <c:ptCount val="6"/>
                <c:pt idx="0">
                  <c:v>2015</c:v>
                </c:pt>
                <c:pt idx="1">
                  <c:v>2016</c:v>
                </c:pt>
                <c:pt idx="2">
                  <c:v>2017</c:v>
                </c:pt>
                <c:pt idx="3">
                  <c:v>2018</c:v>
                </c:pt>
                <c:pt idx="4">
                  <c:v>2019</c:v>
                </c:pt>
                <c:pt idx="5">
                  <c:v>2020</c:v>
                </c:pt>
              </c:numCache>
            </c:numRef>
          </c:cat>
          <c:val>
            <c:numRef>
              <c:f>'By Age US 1'!$B$4:$G$4</c:f>
              <c:numCache>
                <c:formatCode>0.0</c:formatCode>
                <c:ptCount val="6"/>
                <c:pt idx="0">
                  <c:v>17.100000000000001</c:v>
                </c:pt>
                <c:pt idx="1">
                  <c:v>17.399999999999999</c:v>
                </c:pt>
                <c:pt idx="2">
                  <c:v>17.899999999999999</c:v>
                </c:pt>
                <c:pt idx="3">
                  <c:v>18.2</c:v>
                </c:pt>
                <c:pt idx="4">
                  <c:v>18.100000000000001</c:v>
                </c:pt>
                <c:pt idx="5">
                  <c:v>17.399999999999999</c:v>
                </c:pt>
              </c:numCache>
            </c:numRef>
          </c:val>
          <c:smooth val="0"/>
          <c:extLst>
            <c:ext xmlns:c16="http://schemas.microsoft.com/office/drawing/2014/chart" uri="{C3380CC4-5D6E-409C-BE32-E72D297353CC}">
              <c16:uniqueId val="{00000005-37FD-48E6-BC5F-D5DE28D2D2F1}"/>
            </c:ext>
          </c:extLst>
        </c:ser>
        <c:ser>
          <c:idx val="3"/>
          <c:order val="3"/>
          <c:tx>
            <c:strRef>
              <c:f>'By Age US 1'!$A$5</c:f>
              <c:strCache>
                <c:ptCount val="1"/>
                <c:pt idx="0">
                  <c:v>Ages 45-54</c:v>
                </c:pt>
              </c:strCache>
            </c:strRef>
          </c:tx>
          <c:spPr>
            <a:ln w="28575" cap="rnd">
              <a:solidFill>
                <a:schemeClr val="tx1">
                  <a:lumMod val="60000"/>
                  <a:lumOff val="40000"/>
                </a:schemeClr>
              </a:solidFill>
              <a:round/>
            </a:ln>
            <a:effectLst/>
          </c:spPr>
          <c:marker>
            <c:symbol val="none"/>
          </c:marker>
          <c:dLbls>
            <c:dLbl>
              <c:idx val="0"/>
              <c:layout>
                <c:manualLayout>
                  <c:x val="-9.9045131250873081E-2"/>
                  <c:y val="-6.3136190668793141E-3"/>
                </c:manualLayout>
              </c:layout>
              <c:tx>
                <c:rich>
                  <a:bodyPr rot="0" spcFirstLastPara="1" vertOverflow="ellipsis" vert="horz" wrap="square" lIns="38100" tIns="19050" rIns="38100" bIns="19050" anchor="ctr" anchorCtr="1">
                    <a:spAutoFit/>
                  </a:bodyPr>
                  <a:lstStyle/>
                  <a:p>
                    <a:pPr>
                      <a:defRPr sz="1000" b="0" i="0" u="none" strike="noStrike" kern="1200" baseline="0">
                        <a:solidFill>
                          <a:schemeClr val="tx1">
                            <a:lumMod val="60000"/>
                            <a:lumOff val="40000"/>
                          </a:schemeClr>
                        </a:solidFill>
                        <a:latin typeface="Roboto" panose="02000000000000000000" pitchFamily="2" charset="0"/>
                        <a:ea typeface="Roboto" panose="02000000000000000000" pitchFamily="2" charset="0"/>
                        <a:cs typeface="Roboto" panose="02000000000000000000" pitchFamily="2" charset="0"/>
                      </a:defRPr>
                    </a:pPr>
                    <a:fld id="{31B5A912-6B0C-4B59-AAF8-FC6988534A94}" type="SERIESNAME">
                      <a:rPr lang="en-US" sz="1000">
                        <a:solidFill>
                          <a:schemeClr val="tx1">
                            <a:lumMod val="60000"/>
                            <a:lumOff val="40000"/>
                          </a:schemeClr>
                        </a:solidFill>
                        <a:latin typeface="Roboto" panose="02000000000000000000" pitchFamily="2" charset="0"/>
                        <a:ea typeface="Roboto" panose="02000000000000000000" pitchFamily="2" charset="0"/>
                        <a:cs typeface="Roboto" panose="02000000000000000000" pitchFamily="2" charset="0"/>
                      </a:rPr>
                      <a:pPr>
                        <a:defRPr sz="1000">
                          <a:solidFill>
                            <a:schemeClr val="tx1">
                              <a:lumMod val="60000"/>
                              <a:lumOff val="40000"/>
                            </a:schemeClr>
                          </a:solidFill>
                          <a:latin typeface="Roboto" panose="02000000000000000000" pitchFamily="2" charset="0"/>
                          <a:ea typeface="Roboto" panose="02000000000000000000" pitchFamily="2" charset="0"/>
                          <a:cs typeface="Roboto" panose="02000000000000000000" pitchFamily="2" charset="0"/>
                        </a:defRPr>
                      </a:pPr>
                      <a:t>[SERIES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60000"/>
                          <a:lumOff val="40000"/>
                        </a:schemeClr>
                      </a:solidFill>
                      <a:latin typeface="Roboto" panose="02000000000000000000" pitchFamily="2" charset="0"/>
                      <a:ea typeface="Roboto" panose="02000000000000000000" pitchFamily="2" charset="0"/>
                      <a:cs typeface="Roboto" panose="02000000000000000000" pitchFamily="2"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37FD-48E6-BC5F-D5DE28D2D2F1}"/>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60000"/>
                        <a:lumOff val="40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'By Age US 1'!$B$1:$G$1</c:f>
              <c:numCache>
                <c:formatCode>General</c:formatCode>
                <c:ptCount val="6"/>
                <c:pt idx="0">
                  <c:v>2015</c:v>
                </c:pt>
                <c:pt idx="1">
                  <c:v>2016</c:v>
                </c:pt>
                <c:pt idx="2">
                  <c:v>2017</c:v>
                </c:pt>
                <c:pt idx="3">
                  <c:v>2018</c:v>
                </c:pt>
                <c:pt idx="4">
                  <c:v>2019</c:v>
                </c:pt>
                <c:pt idx="5">
                  <c:v>2020</c:v>
                </c:pt>
              </c:numCache>
            </c:numRef>
          </c:cat>
          <c:val>
            <c:numRef>
              <c:f>'By Age US 1'!$B$5:$G$5</c:f>
              <c:numCache>
                <c:formatCode>0.0</c:formatCode>
                <c:ptCount val="6"/>
                <c:pt idx="0">
                  <c:v>20.3</c:v>
                </c:pt>
                <c:pt idx="1">
                  <c:v>19.7</c:v>
                </c:pt>
                <c:pt idx="2">
                  <c:v>20.2</c:v>
                </c:pt>
                <c:pt idx="3">
                  <c:v>20</c:v>
                </c:pt>
                <c:pt idx="4">
                  <c:v>19.600000000000001</c:v>
                </c:pt>
                <c:pt idx="5">
                  <c:v>18</c:v>
                </c:pt>
              </c:numCache>
            </c:numRef>
          </c:val>
          <c:smooth val="0"/>
          <c:extLst>
            <c:ext xmlns:c16="http://schemas.microsoft.com/office/drawing/2014/chart" uri="{C3380CC4-5D6E-409C-BE32-E72D297353CC}">
              <c16:uniqueId val="{00000007-37FD-48E6-BC5F-D5DE28D2D2F1}"/>
            </c:ext>
          </c:extLst>
        </c:ser>
        <c:ser>
          <c:idx val="4"/>
          <c:order val="4"/>
          <c:tx>
            <c:strRef>
              <c:f>'By Age US 1'!$A$6</c:f>
              <c:strCache>
                <c:ptCount val="1"/>
                <c:pt idx="0">
                  <c:v>Ages 55-64</c:v>
                </c:pt>
              </c:strCache>
            </c:strRef>
          </c:tx>
          <c:spPr>
            <a:ln w="28575" cap="rnd">
              <a:solidFill>
                <a:srgbClr val="0066A4"/>
              </a:solidFill>
              <a:round/>
            </a:ln>
            <a:effectLst/>
          </c:spPr>
          <c:marker>
            <c:symbol val="none"/>
          </c:marker>
          <c:dLbls>
            <c:dLbl>
              <c:idx val="0"/>
              <c:layout>
                <c:manualLayout>
                  <c:x val="-9.2503252812768527E-2"/>
                  <c:y val="-4.1343662521123523E-3"/>
                </c:manualLayout>
              </c:layout>
              <c:tx>
                <c:rich>
                  <a:bodyPr rot="0" spcFirstLastPara="1" vertOverflow="ellipsis" vert="horz" wrap="square" lIns="38100" tIns="19050" rIns="38100" bIns="19050" anchor="ctr" anchorCtr="1">
                    <a:spAutoFit/>
                  </a:bodyPr>
                  <a:lstStyle/>
                  <a:p>
                    <a:pPr>
                      <a:defRPr sz="1000" b="0" i="0" u="none" strike="noStrike" kern="1200" baseline="0">
                        <a:solidFill>
                          <a:srgbClr val="0066A4"/>
                        </a:solidFill>
                        <a:latin typeface="Roboto" panose="02000000000000000000" pitchFamily="2" charset="0"/>
                        <a:ea typeface="Roboto" panose="02000000000000000000" pitchFamily="2" charset="0"/>
                        <a:cs typeface="Roboto" panose="02000000000000000000" pitchFamily="2" charset="0"/>
                      </a:defRPr>
                    </a:pPr>
                    <a:fld id="{28F82B11-BF8C-4DE2-BDAD-E63B5BAC3D17}" type="SERIESNAME">
                      <a:rPr lang="en-US" sz="1000">
                        <a:solidFill>
                          <a:srgbClr val="0066A4"/>
                        </a:solidFill>
                        <a:latin typeface="Roboto" panose="02000000000000000000" pitchFamily="2" charset="0"/>
                        <a:ea typeface="Roboto" panose="02000000000000000000" pitchFamily="2" charset="0"/>
                        <a:cs typeface="Roboto" panose="02000000000000000000" pitchFamily="2" charset="0"/>
                      </a:rPr>
                      <a:pPr>
                        <a:defRPr sz="1000">
                          <a:solidFill>
                            <a:srgbClr val="0066A4"/>
                          </a:solidFill>
                          <a:latin typeface="Roboto" panose="02000000000000000000" pitchFamily="2" charset="0"/>
                          <a:ea typeface="Roboto" panose="02000000000000000000" pitchFamily="2" charset="0"/>
                          <a:cs typeface="Roboto" panose="02000000000000000000" pitchFamily="2" charset="0"/>
                        </a:defRPr>
                      </a:pPr>
                      <a:t>[SERIES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66A4"/>
                      </a:solidFill>
                      <a:latin typeface="Roboto" panose="02000000000000000000" pitchFamily="2" charset="0"/>
                      <a:ea typeface="Roboto" panose="02000000000000000000" pitchFamily="2" charset="0"/>
                      <a:cs typeface="Roboto" panose="02000000000000000000" pitchFamily="2"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37FD-48E6-BC5F-D5DE28D2D2F1}"/>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'By Age US 1'!$B$1:$G$1</c:f>
              <c:numCache>
                <c:formatCode>General</c:formatCode>
                <c:ptCount val="6"/>
                <c:pt idx="0">
                  <c:v>2015</c:v>
                </c:pt>
                <c:pt idx="1">
                  <c:v>2016</c:v>
                </c:pt>
                <c:pt idx="2">
                  <c:v>2017</c:v>
                </c:pt>
                <c:pt idx="3">
                  <c:v>2018</c:v>
                </c:pt>
                <c:pt idx="4">
                  <c:v>2019</c:v>
                </c:pt>
                <c:pt idx="5">
                  <c:v>2020</c:v>
                </c:pt>
              </c:numCache>
            </c:numRef>
          </c:cat>
          <c:val>
            <c:numRef>
              <c:f>'By Age US 1'!$B$6:$G$6</c:f>
              <c:numCache>
                <c:formatCode>0.0</c:formatCode>
                <c:ptCount val="6"/>
                <c:pt idx="0">
                  <c:v>18.899999999999999</c:v>
                </c:pt>
                <c:pt idx="1">
                  <c:v>18.7</c:v>
                </c:pt>
                <c:pt idx="2">
                  <c:v>19</c:v>
                </c:pt>
                <c:pt idx="3">
                  <c:v>20.2</c:v>
                </c:pt>
                <c:pt idx="4">
                  <c:v>19.399999999999999</c:v>
                </c:pt>
                <c:pt idx="5">
                  <c:v>16.899999999999999</c:v>
                </c:pt>
              </c:numCache>
            </c:numRef>
          </c:val>
          <c:smooth val="0"/>
          <c:extLst>
            <c:ext xmlns:c16="http://schemas.microsoft.com/office/drawing/2014/chart" uri="{C3380CC4-5D6E-409C-BE32-E72D297353CC}">
              <c16:uniqueId val="{00000009-37FD-48E6-BC5F-D5DE28D2D2F1}"/>
            </c:ext>
          </c:extLst>
        </c:ser>
        <c:ser>
          <c:idx val="5"/>
          <c:order val="5"/>
          <c:tx>
            <c:strRef>
              <c:f>'By Age US 1'!$A$7</c:f>
              <c:strCache>
                <c:ptCount val="1"/>
                <c:pt idx="0">
                  <c:v>Ages 65+</c:v>
                </c:pt>
              </c:strCache>
            </c:strRef>
          </c:tx>
          <c:spPr>
            <a:ln w="28575" cap="rnd">
              <a:solidFill>
                <a:schemeClr val="bg2">
                  <a:lumMod val="10000"/>
                </a:schemeClr>
              </a:solidFill>
              <a:round/>
            </a:ln>
            <a:effectLst/>
          </c:spPr>
          <c:marker>
            <c:symbol val="none"/>
          </c:marker>
          <c:dLbls>
            <c:dLbl>
              <c:idx val="0"/>
              <c:layout>
                <c:manualLayout>
                  <c:x val="-9.637566819585755E-2"/>
                  <c:y val="-8.8017686690942671E-4"/>
                </c:manualLayout>
              </c:layout>
              <c:tx>
                <c:rich>
                  <a:bodyPr/>
                  <a:lstStyle/>
                  <a:p>
                    <a:fld id="{A2C71B91-F2DC-440A-B7D2-E16287DB4EE9}" type="SERIESNAME">
                      <a:rPr lang="en-US"/>
                      <a:pPr/>
                      <a:t>[SERIES NAME]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37FD-48E6-BC5F-D5DE28D2D2F1}"/>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2">
                        <a:lumMod val="10000"/>
                      </a:schemeClr>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'By Age US 1'!$B$1:$G$1</c:f>
              <c:numCache>
                <c:formatCode>General</c:formatCode>
                <c:ptCount val="6"/>
                <c:pt idx="0">
                  <c:v>2015</c:v>
                </c:pt>
                <c:pt idx="1">
                  <c:v>2016</c:v>
                </c:pt>
                <c:pt idx="2">
                  <c:v>2017</c:v>
                </c:pt>
                <c:pt idx="3">
                  <c:v>2018</c:v>
                </c:pt>
                <c:pt idx="4">
                  <c:v>2019</c:v>
                </c:pt>
                <c:pt idx="5">
                  <c:v>2020</c:v>
                </c:pt>
              </c:numCache>
            </c:numRef>
          </c:cat>
          <c:val>
            <c:numRef>
              <c:f>'By Age US 1'!$B$7:$G$7</c:f>
              <c:numCache>
                <c:formatCode>0.0</c:formatCode>
                <c:ptCount val="6"/>
                <c:pt idx="0">
                  <c:v>16.600000000000001</c:v>
                </c:pt>
                <c:pt idx="1">
                  <c:v>16.7</c:v>
                </c:pt>
                <c:pt idx="2">
                  <c:v>16.8</c:v>
                </c:pt>
                <c:pt idx="3">
                  <c:v>17.399999999999999</c:v>
                </c:pt>
                <c:pt idx="4">
                  <c:v>17</c:v>
                </c:pt>
                <c:pt idx="5">
                  <c:v>16.399999999999999</c:v>
                </c:pt>
              </c:numCache>
            </c:numRef>
          </c:val>
          <c:smooth val="0"/>
          <c:extLst>
            <c:ext xmlns:c16="http://schemas.microsoft.com/office/drawing/2014/chart" uri="{C3380CC4-5D6E-409C-BE32-E72D297353CC}">
              <c16:uniqueId val="{0000000B-37FD-48E6-BC5F-D5DE28D2D2F1}"/>
            </c:ext>
          </c:extLst>
        </c:ser>
        <c:dLbls>
          <c:showLegendKey val="0"/>
          <c:showVal val="0"/>
          <c:showCatName val="0"/>
          <c:showSerName val="0"/>
          <c:showPercent val="0"/>
          <c:showBubbleSize val="0"/>
        </c:dLbls>
        <c:smooth val="0"/>
        <c:axId val="510385088"/>
        <c:axId val="709703744"/>
      </c:lineChart>
      <c:catAx>
        <c:axId val="510385088"/>
        <c:scaling>
          <c:orientation val="minMax"/>
        </c:scaling>
        <c:delete val="0"/>
        <c:axPos val="t"/>
        <c:numFmt formatCode="General" sourceLinked="1"/>
        <c:majorTickMark val="none"/>
        <c:minorTickMark val="none"/>
        <c:tickLblPos val="low"/>
        <c:spPr>
          <a:noFill/>
          <a:ln w="9525" cap="flat" cmpd="sng" algn="ctr">
            <a:noFill/>
            <a:round/>
          </a:ln>
          <a:effectLst/>
        </c:spPr>
        <c:txPr>
          <a:bodyPr rot="-60000000" spcFirstLastPara="1" vertOverflow="ellipsis" vert="horz" wrap="square" anchor="ctr" anchorCtr="0"/>
          <a:lstStyle/>
          <a:p>
            <a:pPr>
              <a:defRPr sz="10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crossAx val="709703744"/>
        <c:crosses val="max"/>
        <c:auto val="1"/>
        <c:lblAlgn val="ctr"/>
        <c:lblOffset val="75"/>
        <c:noMultiLvlLbl val="0"/>
      </c:catAx>
      <c:valAx>
        <c:axId val="709703744"/>
        <c:scaling>
          <c:orientation val="minMax"/>
          <c:max val="22"/>
          <c:min val="10"/>
        </c:scaling>
        <c:delete val="0"/>
        <c:axPos val="l"/>
        <c:majorGridlines>
          <c:spPr>
            <a:ln w="9525" cap="flat" cmpd="sng" algn="ctr">
              <a:noFill/>
              <a:round/>
            </a:ln>
            <a:effectLst/>
          </c:spPr>
        </c:majorGridlines>
        <c:numFmt formatCode="General" sourceLinked="0"/>
        <c:majorTickMark val="out"/>
        <c:minorTickMark val="none"/>
        <c:tickLblPos val="high"/>
        <c:spPr>
          <a:noFill/>
          <a:ln>
            <a:noFill/>
          </a:ln>
          <a:effectLst/>
        </c:spPr>
        <c:txPr>
          <a:bodyPr rot="-60000000" spcFirstLastPara="1" vertOverflow="ellipsis" vert="horz" wrap="square" anchor="b" anchorCtr="1"/>
          <a:lstStyle/>
          <a:p>
            <a:pPr>
              <a:defRPr sz="105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crossAx val="510385088"/>
        <c:crossesAt val="6"/>
        <c:crossBetween val="midCat"/>
        <c:majorUnit val="2"/>
        <c:minorUnit val="2"/>
      </c:valAx>
      <c:spPr>
        <a:noFill/>
        <a:ln w="0">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095567452848055"/>
          <c:y val="1.3888888888888888E-2"/>
          <c:w val="0.62904432547151945"/>
          <c:h val="0.9774300087489064"/>
        </c:manualLayout>
      </c:layout>
      <c:barChart>
        <c:barDir val="bar"/>
        <c:grouping val="clustered"/>
        <c:varyColors val="0"/>
        <c:ser>
          <c:idx val="0"/>
          <c:order val="0"/>
          <c:tx>
            <c:strRef>
              <c:f>'gender by race'!$C$105</c:f>
              <c:strCache>
                <c:ptCount val="1"/>
                <c:pt idx="0">
                  <c:v>Black or African American*</c:v>
                </c:pt>
              </c:strCache>
            </c:strRef>
          </c:tx>
          <c:spPr>
            <a:solidFill>
              <a:srgbClr val="0066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'gender by race'!$B$106:$B$110</c:f>
              <c:strCache>
                <c:ptCount val="5"/>
                <c:pt idx="0">
                  <c:v>Felt Sad or Hopeless</c:v>
                </c:pt>
                <c:pt idx="1">
                  <c:v>Seriously Considered Attempting Suicide</c:v>
                </c:pt>
                <c:pt idx="2">
                  <c:v>Made a Suicide Plan </c:v>
                </c:pt>
                <c:pt idx="3">
                  <c:v>Attempted Suicide </c:v>
                </c:pt>
                <c:pt idx="4">
                  <c:v>Suicide Attempt Requiring Treatment</c:v>
                </c:pt>
              </c:strCache>
            </c:strRef>
          </c:cat>
          <c:val>
            <c:numRef>
              <c:f>'gender by race'!$C$106:$C$110</c:f>
              <c:numCache>
                <c:formatCode>0%</c:formatCode>
                <c:ptCount val="5"/>
                <c:pt idx="0">
                  <c:v>0.39</c:v>
                </c:pt>
                <c:pt idx="1">
                  <c:v>0.22</c:v>
                </c:pt>
                <c:pt idx="2">
                  <c:v>0.18</c:v>
                </c:pt>
                <c:pt idx="3">
                  <c:v>0.14000000000000001</c:v>
                </c:pt>
                <c:pt idx="4">
                  <c:v>0.04</c:v>
                </c:pt>
              </c:numCache>
            </c:numRef>
          </c:val>
          <c:extLst>
            <c:ext xmlns:c16="http://schemas.microsoft.com/office/drawing/2014/chart" uri="{C3380CC4-5D6E-409C-BE32-E72D297353CC}">
              <c16:uniqueId val="{00000000-E35B-4513-939D-34C7E79C0CE4}"/>
            </c:ext>
          </c:extLst>
        </c:ser>
        <c:ser>
          <c:idx val="1"/>
          <c:order val="1"/>
          <c:tx>
            <c:strRef>
              <c:f>'gender by race'!$D$105</c:f>
              <c:strCache>
                <c:ptCount val="1"/>
                <c:pt idx="0">
                  <c:v>Overall U.S.</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'gender by race'!$B$106:$B$110</c:f>
              <c:strCache>
                <c:ptCount val="5"/>
                <c:pt idx="0">
                  <c:v>Felt Sad or Hopeless</c:v>
                </c:pt>
                <c:pt idx="1">
                  <c:v>Seriously Considered Attempting Suicide</c:v>
                </c:pt>
                <c:pt idx="2">
                  <c:v>Made a Suicide Plan </c:v>
                </c:pt>
                <c:pt idx="3">
                  <c:v>Attempted Suicide </c:v>
                </c:pt>
                <c:pt idx="4">
                  <c:v>Suicide Attempt Requiring Treatment</c:v>
                </c:pt>
              </c:strCache>
            </c:strRef>
          </c:cat>
          <c:val>
            <c:numRef>
              <c:f>'gender by race'!$D$106:$D$110</c:f>
              <c:numCache>
                <c:formatCode>0%</c:formatCode>
                <c:ptCount val="5"/>
                <c:pt idx="0">
                  <c:v>0.42</c:v>
                </c:pt>
                <c:pt idx="1">
                  <c:v>0.22</c:v>
                </c:pt>
                <c:pt idx="2">
                  <c:v>0.18</c:v>
                </c:pt>
                <c:pt idx="3">
                  <c:v>0.1</c:v>
                </c:pt>
                <c:pt idx="4">
                  <c:v>0.03</c:v>
                </c:pt>
              </c:numCache>
            </c:numRef>
          </c:val>
          <c:extLst>
            <c:ext xmlns:c16="http://schemas.microsoft.com/office/drawing/2014/chart" uri="{C3380CC4-5D6E-409C-BE32-E72D297353CC}">
              <c16:uniqueId val="{00000001-E35B-4513-939D-34C7E79C0CE4}"/>
            </c:ext>
          </c:extLst>
        </c:ser>
        <c:dLbls>
          <c:dLblPos val="inEnd"/>
          <c:showLegendKey val="0"/>
          <c:showVal val="1"/>
          <c:showCatName val="0"/>
          <c:showSerName val="0"/>
          <c:showPercent val="0"/>
          <c:showBubbleSize val="0"/>
        </c:dLbls>
        <c:gapWidth val="182"/>
        <c:axId val="381217887"/>
        <c:axId val="381227487"/>
      </c:barChart>
      <c:catAx>
        <c:axId val="381217887"/>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rgbClr val="373737"/>
                </a:solidFill>
                <a:latin typeface="Roboto" panose="02000000000000000000" pitchFamily="2" charset="0"/>
                <a:ea typeface="Roboto" panose="02000000000000000000" pitchFamily="2" charset="0"/>
                <a:cs typeface="Roboto" panose="02000000000000000000" pitchFamily="2" charset="0"/>
              </a:defRPr>
            </a:pPr>
            <a:endParaRPr lang="en-US"/>
          </a:p>
        </c:txPr>
        <c:crossAx val="381227487"/>
        <c:crosses val="autoZero"/>
        <c:auto val="1"/>
        <c:lblAlgn val="ctr"/>
        <c:lblOffset val="100"/>
        <c:noMultiLvlLbl val="0"/>
      </c:catAx>
      <c:valAx>
        <c:axId val="381227487"/>
        <c:scaling>
          <c:orientation val="minMax"/>
        </c:scaling>
        <c:delete val="1"/>
        <c:axPos val="t"/>
        <c:numFmt formatCode="0%" sourceLinked="1"/>
        <c:majorTickMark val="none"/>
        <c:minorTickMark val="none"/>
        <c:tickLblPos val="nextTo"/>
        <c:crossAx val="381217887"/>
        <c:crosses val="autoZero"/>
        <c:crossBetween val="between"/>
      </c:valAx>
      <c:spPr>
        <a:noFill/>
        <a:ln>
          <a:noFill/>
        </a:ln>
        <a:effectLst/>
      </c:spPr>
    </c:plotArea>
    <c:legend>
      <c:legendPos val="b"/>
      <c:layout>
        <c:manualLayout>
          <c:xMode val="edge"/>
          <c:yMode val="edge"/>
          <c:x val="0.77753402809592242"/>
          <c:y val="0.77519093960439955"/>
          <c:w val="0.20212580683853806"/>
          <c:h val="0.19799940892106985"/>
        </c:manualLayout>
      </c:layout>
      <c:overlay val="0"/>
      <c:spPr>
        <a:noFill/>
        <a:ln>
          <a:noFill/>
        </a:ln>
        <a:effectLst/>
      </c:spPr>
      <c:txPr>
        <a:bodyPr rot="0" spcFirstLastPara="1" vertOverflow="ellipsis" vert="horz" wrap="square" anchor="ctr" anchorCtr="1"/>
        <a:lstStyle/>
        <a:p>
          <a:pPr>
            <a:defRPr sz="1100" b="0" i="0" u="none" strike="noStrike" kern="1200" baseline="0">
              <a:solidFill>
                <a:srgbClr val="373737"/>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Roboto" panose="02000000000000000000" pitchFamily="2" charset="0"/>
          <a:ea typeface="Roboto" panose="02000000000000000000" pitchFamily="2" charset="0"/>
          <a:cs typeface="Roboto" panose="02000000000000000000" pitchFamily="2" charset="0"/>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5951839820788931E-2"/>
          <c:y val="5.3680373286672502E-2"/>
          <c:w val="0.92855983051731916"/>
          <c:h val="0.86941019876318693"/>
        </c:manualLayout>
      </c:layout>
      <c:lineChart>
        <c:grouping val="standard"/>
        <c:varyColors val="0"/>
        <c:ser>
          <c:idx val="0"/>
          <c:order val="0"/>
          <c:tx>
            <c:strRef>
              <c:f>Hispanic!$A$2</c:f>
              <c:strCache>
                <c:ptCount val="1"/>
                <c:pt idx="0">
                  <c:v>Hispanic</c:v>
                </c:pt>
              </c:strCache>
            </c:strRef>
          </c:tx>
          <c:spPr>
            <a:ln w="28575" cap="rnd">
              <a:solidFill>
                <a:srgbClr val="0066A4"/>
              </a:solidFill>
              <a:round/>
            </a:ln>
            <a:effectLst/>
          </c:spPr>
          <c:marker>
            <c:symbol val="none"/>
          </c:marker>
          <c:dLbls>
            <c:dLbl>
              <c:idx val="0"/>
              <c:layout>
                <c:manualLayout>
                  <c:x val="-9.9710151815033902E-3"/>
                  <c:y val="-6.050246503811837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3DC9-484D-B30B-FECA899A6606}"/>
                </c:ext>
              </c:extLst>
            </c:dLbl>
            <c:dLbl>
              <c:idx val="9"/>
              <c:spPr>
                <a:solidFill>
                  <a:srgbClr val="FFFFFF"/>
                </a:solid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0066A4"/>
                      </a:solidFill>
                      <a:latin typeface="Roboto" panose="02000000000000000000" pitchFamily="2" charset="0"/>
                      <a:ea typeface="Roboto" panose="02000000000000000000" pitchFamily="2" charset="0"/>
                      <a:cs typeface="Roboto" panose="02000000000000000000" pitchFamily="2" charset="0"/>
                    </a:defRPr>
                  </a:pPr>
                  <a:endParaRPr lang="en-US"/>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DC9-484D-B30B-FECA899A6606}"/>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0066A4"/>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Hispanic!$B$1:$K$1</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Hispanic!$B$2:$K$2</c:f>
              <c:numCache>
                <c:formatCode>General</c:formatCode>
                <c:ptCount val="10"/>
                <c:pt idx="0">
                  <c:v>5.7</c:v>
                </c:pt>
                <c:pt idx="1">
                  <c:v>5.8</c:v>
                </c:pt>
                <c:pt idx="2">
                  <c:v>5.7</c:v>
                </c:pt>
                <c:pt idx="3">
                  <c:v>6.3</c:v>
                </c:pt>
                <c:pt idx="4">
                  <c:v>6.2</c:v>
                </c:pt>
                <c:pt idx="5">
                  <c:v>6.7</c:v>
                </c:pt>
                <c:pt idx="6">
                  <c:v>6.9</c:v>
                </c:pt>
                <c:pt idx="7">
                  <c:v>7.4</c:v>
                </c:pt>
                <c:pt idx="8">
                  <c:v>7.3</c:v>
                </c:pt>
                <c:pt idx="9">
                  <c:v>7.5</c:v>
                </c:pt>
              </c:numCache>
            </c:numRef>
          </c:val>
          <c:smooth val="0"/>
          <c:extLst>
            <c:ext xmlns:c16="http://schemas.microsoft.com/office/drawing/2014/chart" uri="{C3380CC4-5D6E-409C-BE32-E72D297353CC}">
              <c16:uniqueId val="{00000002-3DC9-484D-B30B-FECA899A6606}"/>
            </c:ext>
          </c:extLst>
        </c:ser>
        <c:ser>
          <c:idx val="1"/>
          <c:order val="1"/>
          <c:tx>
            <c:strRef>
              <c:f>Hispanic!$A$3</c:f>
              <c:strCache>
                <c:ptCount val="1"/>
                <c:pt idx="0">
                  <c:v>Overall U.S. </c:v>
                </c:pt>
              </c:strCache>
            </c:strRef>
          </c:tx>
          <c:spPr>
            <a:ln w="28575" cap="rnd">
              <a:solidFill>
                <a:schemeClr val="tx2">
                  <a:lumMod val="50000"/>
                </a:schemeClr>
              </a:solidFill>
              <a:round/>
            </a:ln>
            <a:effectLst/>
          </c:spPr>
          <c:marker>
            <c:symbol val="none"/>
          </c:marker>
          <c:dLbls>
            <c:dLbl>
              <c:idx val="0"/>
              <c:layout>
                <c:manualLayout>
                  <c:x val="-9.6099279875655683E-3"/>
                  <c:y val="-5.305748087991750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3DC9-484D-B30B-FECA899A6606}"/>
                </c:ext>
              </c:extLst>
            </c:dLbl>
            <c:dLbl>
              <c:idx val="9"/>
              <c:spPr>
                <a:solidFill>
                  <a:srgbClr val="FFFFFF"/>
                </a:solid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2">
                          <a:lumMod val="50000"/>
                        </a:schemeClr>
                      </a:solidFill>
                      <a:latin typeface="Roboto" panose="02000000000000000000" pitchFamily="2" charset="0"/>
                      <a:ea typeface="Roboto" panose="02000000000000000000" pitchFamily="2" charset="0"/>
                      <a:cs typeface="Roboto" panose="02000000000000000000" pitchFamily="2" charset="0"/>
                    </a:defRPr>
                  </a:pPr>
                  <a:endParaRPr lang="en-US"/>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DC9-484D-B30B-FECA899A6606}"/>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2">
                        <a:lumMod val="50000"/>
                      </a:schemeClr>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Hispanic!$B$1:$K$1</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Hispanic!$B$3:$K$3</c:f>
              <c:numCache>
                <c:formatCode>General</c:formatCode>
                <c:ptCount val="10"/>
                <c:pt idx="0">
                  <c:v>12.3</c:v>
                </c:pt>
                <c:pt idx="1">
                  <c:v>12.6</c:v>
                </c:pt>
                <c:pt idx="2">
                  <c:v>12.6</c:v>
                </c:pt>
                <c:pt idx="3">
                  <c:v>13</c:v>
                </c:pt>
                <c:pt idx="4">
                  <c:v>13.3</c:v>
                </c:pt>
                <c:pt idx="5">
                  <c:v>13.5</c:v>
                </c:pt>
                <c:pt idx="6">
                  <c:v>14</c:v>
                </c:pt>
                <c:pt idx="7">
                  <c:v>14.2</c:v>
                </c:pt>
                <c:pt idx="8">
                  <c:v>13.9</c:v>
                </c:pt>
                <c:pt idx="9">
                  <c:v>13.5</c:v>
                </c:pt>
              </c:numCache>
            </c:numRef>
          </c:val>
          <c:smooth val="0"/>
          <c:extLst>
            <c:ext xmlns:c16="http://schemas.microsoft.com/office/drawing/2014/chart" uri="{C3380CC4-5D6E-409C-BE32-E72D297353CC}">
              <c16:uniqueId val="{00000005-3DC9-484D-B30B-FECA899A6606}"/>
            </c:ext>
          </c:extLst>
        </c:ser>
        <c:dLbls>
          <c:showLegendKey val="0"/>
          <c:showVal val="0"/>
          <c:showCatName val="0"/>
          <c:showSerName val="0"/>
          <c:showPercent val="0"/>
          <c:showBubbleSize val="0"/>
        </c:dLbls>
        <c:smooth val="0"/>
        <c:axId val="1297524352"/>
        <c:axId val="1297522432"/>
      </c:lineChart>
      <c:catAx>
        <c:axId val="1297524352"/>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defRPr>
            </a:pPr>
            <a:endParaRPr lang="en-US"/>
          </a:p>
        </c:txPr>
        <c:crossAx val="1297522432"/>
        <c:crosses val="autoZero"/>
        <c:auto val="1"/>
        <c:lblAlgn val="ctr"/>
        <c:lblOffset val="100"/>
        <c:noMultiLvlLbl val="0"/>
      </c:catAx>
      <c:valAx>
        <c:axId val="1297522432"/>
        <c:scaling>
          <c:orientation val="minMax"/>
          <c:max val="14.5"/>
          <c:min val="0"/>
        </c:scaling>
        <c:delete val="0"/>
        <c:axPos val="l"/>
        <c:majorGridlines>
          <c:spPr>
            <a:ln w="9525" cap="flat" cmpd="sng" algn="ctr">
              <a:solidFill>
                <a:srgbClr val="373737">
                  <a:lumMod val="20000"/>
                  <a:lumOff val="80000"/>
                </a:srgb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75000"/>
                  </a:schemeClr>
                </a:solidFill>
                <a:latin typeface="Roboto" panose="02000000000000000000" pitchFamily="2" charset="0"/>
                <a:ea typeface="Roboto" panose="02000000000000000000" pitchFamily="2" charset="0"/>
                <a:cs typeface="Roboto" panose="02000000000000000000" pitchFamily="2" charset="0"/>
              </a:defRPr>
            </a:pPr>
            <a:endParaRPr lang="en-US"/>
          </a:p>
        </c:txPr>
        <c:crossAx val="129752435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9874786293915096E-2"/>
          <c:y val="1.838829117502094E-2"/>
          <c:w val="0.95663023773404476"/>
          <c:h val="0.91556306402728516"/>
        </c:manualLayout>
      </c:layout>
      <c:barChart>
        <c:barDir val="col"/>
        <c:grouping val="clustered"/>
        <c:varyColors val="0"/>
        <c:ser>
          <c:idx val="0"/>
          <c:order val="0"/>
          <c:tx>
            <c:strRef>
              <c:f>Hispanic!$B$23</c:f>
              <c:strCache>
                <c:ptCount val="1"/>
                <c:pt idx="0">
                  <c:v>Hispanic </c:v>
                </c:pt>
              </c:strCache>
            </c:strRef>
          </c:tx>
          <c:spPr>
            <a:solidFill>
              <a:srgbClr val="0066A4"/>
            </a:solidFill>
            <a:ln>
              <a:noFill/>
            </a:ln>
            <a:effectLst/>
          </c:spPr>
          <c:invertIfNegative val="0"/>
          <c:dLbls>
            <c:dLbl>
              <c:idx val="0"/>
              <c:layout>
                <c:manualLayout>
                  <c:x val="-1.5091493067954517E-3"/>
                  <c:y val="5.00292907008578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CF2-44A2-9B39-A4007536ABAB}"/>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Hispanic!$C$22:$K$22</c:f>
              <c:strCache>
                <c:ptCount val="9"/>
                <c:pt idx="0">
                  <c:v>5-14</c:v>
                </c:pt>
                <c:pt idx="1">
                  <c:v>15-24</c:v>
                </c:pt>
                <c:pt idx="2">
                  <c:v>25-34</c:v>
                </c:pt>
                <c:pt idx="3">
                  <c:v>35-44</c:v>
                </c:pt>
                <c:pt idx="4">
                  <c:v>45-54</c:v>
                </c:pt>
                <c:pt idx="5">
                  <c:v>55-64</c:v>
                </c:pt>
                <c:pt idx="6">
                  <c:v>65-74</c:v>
                </c:pt>
                <c:pt idx="7">
                  <c:v>75-84</c:v>
                </c:pt>
                <c:pt idx="8">
                  <c:v>85+</c:v>
                </c:pt>
              </c:strCache>
            </c:strRef>
          </c:cat>
          <c:val>
            <c:numRef>
              <c:f>Hispanic!$C$23:$K$23</c:f>
              <c:numCache>
                <c:formatCode>General</c:formatCode>
                <c:ptCount val="9"/>
                <c:pt idx="0">
                  <c:v>0.7</c:v>
                </c:pt>
                <c:pt idx="1">
                  <c:v>8.8000000000000007</c:v>
                </c:pt>
                <c:pt idx="2">
                  <c:v>9.6999999999999993</c:v>
                </c:pt>
                <c:pt idx="3">
                  <c:v>8</c:v>
                </c:pt>
                <c:pt idx="4">
                  <c:v>8</c:v>
                </c:pt>
                <c:pt idx="5">
                  <c:v>7.5</c:v>
                </c:pt>
                <c:pt idx="6">
                  <c:v>6.5</c:v>
                </c:pt>
                <c:pt idx="7">
                  <c:v>7.7</c:v>
                </c:pt>
                <c:pt idx="8">
                  <c:v>7.7</c:v>
                </c:pt>
              </c:numCache>
            </c:numRef>
          </c:val>
          <c:extLst>
            <c:ext xmlns:c16="http://schemas.microsoft.com/office/drawing/2014/chart" uri="{C3380CC4-5D6E-409C-BE32-E72D297353CC}">
              <c16:uniqueId val="{00000001-DCF2-44A2-9B39-A4007536ABAB}"/>
            </c:ext>
          </c:extLst>
        </c:ser>
        <c:dLbls>
          <c:showLegendKey val="0"/>
          <c:showVal val="0"/>
          <c:showCatName val="0"/>
          <c:showSerName val="0"/>
          <c:showPercent val="0"/>
          <c:showBubbleSize val="0"/>
        </c:dLbls>
        <c:gapWidth val="189"/>
        <c:overlap val="-27"/>
        <c:axId val="95510336"/>
        <c:axId val="95512736"/>
      </c:barChart>
      <c:lineChart>
        <c:grouping val="standard"/>
        <c:varyColors val="0"/>
        <c:ser>
          <c:idx val="1"/>
          <c:order val="1"/>
          <c:tx>
            <c:strRef>
              <c:f>Hispanic!$B$24</c:f>
              <c:strCache>
                <c:ptCount val="1"/>
                <c:pt idx="0">
                  <c:v>Overall U.S.</c:v>
                </c:pt>
              </c:strCache>
            </c:strRef>
          </c:tx>
          <c:spPr>
            <a:ln w="28575" cap="rnd">
              <a:solidFill>
                <a:srgbClr val="4C9C2E"/>
              </a:solidFill>
              <a:round/>
            </a:ln>
            <a:effectLst/>
          </c:spPr>
          <c:marker>
            <c:symbol val="none"/>
          </c:marker>
          <c:cat>
            <c:strRef>
              <c:f>Hispanic!$C$22:$K$22</c:f>
              <c:strCache>
                <c:ptCount val="9"/>
                <c:pt idx="0">
                  <c:v>5-14</c:v>
                </c:pt>
                <c:pt idx="1">
                  <c:v>15-24</c:v>
                </c:pt>
                <c:pt idx="2">
                  <c:v>25-34</c:v>
                </c:pt>
                <c:pt idx="3">
                  <c:v>35-44</c:v>
                </c:pt>
                <c:pt idx="4">
                  <c:v>45-54</c:v>
                </c:pt>
                <c:pt idx="5">
                  <c:v>55-64</c:v>
                </c:pt>
                <c:pt idx="6">
                  <c:v>65-74</c:v>
                </c:pt>
                <c:pt idx="7">
                  <c:v>75-84</c:v>
                </c:pt>
                <c:pt idx="8">
                  <c:v>85+</c:v>
                </c:pt>
              </c:strCache>
            </c:strRef>
          </c:cat>
          <c:val>
            <c:numRef>
              <c:f>Hispanic!$C$24:$K$24</c:f>
              <c:numCache>
                <c:formatCode>General</c:formatCode>
                <c:ptCount val="9"/>
                <c:pt idx="0">
                  <c:v>1.1000000000000001</c:v>
                </c:pt>
                <c:pt idx="1">
                  <c:v>12.7</c:v>
                </c:pt>
                <c:pt idx="2">
                  <c:v>16.3</c:v>
                </c:pt>
                <c:pt idx="3">
                  <c:v>17.2</c:v>
                </c:pt>
                <c:pt idx="4">
                  <c:v>19.8</c:v>
                </c:pt>
                <c:pt idx="5">
                  <c:v>18.5</c:v>
                </c:pt>
                <c:pt idx="6">
                  <c:v>15.2</c:v>
                </c:pt>
                <c:pt idx="7">
                  <c:v>17.8</c:v>
                </c:pt>
                <c:pt idx="8">
                  <c:v>19.2</c:v>
                </c:pt>
              </c:numCache>
            </c:numRef>
          </c:val>
          <c:smooth val="0"/>
          <c:extLst>
            <c:ext xmlns:c16="http://schemas.microsoft.com/office/drawing/2014/chart" uri="{C3380CC4-5D6E-409C-BE32-E72D297353CC}">
              <c16:uniqueId val="{00000002-DCF2-44A2-9B39-A4007536ABAB}"/>
            </c:ext>
          </c:extLst>
        </c:ser>
        <c:dLbls>
          <c:showLegendKey val="0"/>
          <c:showVal val="0"/>
          <c:showCatName val="0"/>
          <c:showSerName val="0"/>
          <c:showPercent val="0"/>
          <c:showBubbleSize val="0"/>
        </c:dLbls>
        <c:marker val="1"/>
        <c:smooth val="0"/>
        <c:axId val="95510336"/>
        <c:axId val="95512736"/>
      </c:lineChart>
      <c:catAx>
        <c:axId val="95510336"/>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defRPr>
            </a:pPr>
            <a:endParaRPr lang="en-US"/>
          </a:p>
        </c:txPr>
        <c:crossAx val="95512736"/>
        <c:crosses val="autoZero"/>
        <c:auto val="1"/>
        <c:lblAlgn val="ctr"/>
        <c:lblOffset val="100"/>
        <c:noMultiLvlLbl val="0"/>
      </c:catAx>
      <c:valAx>
        <c:axId val="95512736"/>
        <c:scaling>
          <c:orientation val="minMax"/>
          <c:max val="2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pPr>
            <a:endParaRPr lang="en-US"/>
          </a:p>
        </c:txPr>
        <c:crossAx val="95510336"/>
        <c:crosses val="autoZero"/>
        <c:crossBetween val="between"/>
        <c:majorUnit val="2"/>
      </c:valAx>
      <c:spPr>
        <a:noFill/>
        <a:ln>
          <a:noFill/>
        </a:ln>
        <a:effectLst/>
      </c:spPr>
    </c:plotArea>
    <c:legend>
      <c:legendPos val="b"/>
      <c:layout>
        <c:manualLayout>
          <c:xMode val="edge"/>
          <c:yMode val="edge"/>
          <c:x val="5.1059437460949646E-2"/>
          <c:y val="2.623878419651364E-2"/>
          <c:w val="0.15073913925896879"/>
          <c:h val="0.12368582534460482"/>
        </c:manualLayout>
      </c:layout>
      <c:overlay val="0"/>
      <c:spPr>
        <a:solidFill>
          <a:schemeClr val="bg1"/>
        </a:solid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4867571690854163E-2"/>
          <c:y val="0"/>
          <c:w val="0.90513242830914586"/>
          <c:h val="1"/>
        </c:manualLayout>
      </c:layout>
      <c:barChart>
        <c:barDir val="bar"/>
        <c:grouping val="clustered"/>
        <c:varyColors val="0"/>
        <c:ser>
          <c:idx val="0"/>
          <c:order val="0"/>
          <c:tx>
            <c:strRef>
              <c:f>Hispanic!$A$54</c:f>
              <c:strCache>
                <c:ptCount val="1"/>
                <c:pt idx="0">
                  <c:v>Hispanic</c:v>
                </c:pt>
              </c:strCache>
            </c:strRef>
          </c:tx>
          <c:spPr>
            <a:solidFill>
              <a:srgbClr val="0066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Hispanic!$B$53:$C$53</c:f>
              <c:strCache>
                <c:ptCount val="2"/>
                <c:pt idx="0">
                  <c:v>Male</c:v>
                </c:pt>
                <c:pt idx="1">
                  <c:v>Female</c:v>
                </c:pt>
              </c:strCache>
            </c:strRef>
          </c:cat>
          <c:val>
            <c:numRef>
              <c:f>Hispanic!$B$54:$C$54</c:f>
              <c:numCache>
                <c:formatCode>General</c:formatCode>
                <c:ptCount val="2"/>
                <c:pt idx="0">
                  <c:v>11.5</c:v>
                </c:pt>
                <c:pt idx="1">
                  <c:v>2.8</c:v>
                </c:pt>
              </c:numCache>
            </c:numRef>
          </c:val>
          <c:extLst>
            <c:ext xmlns:c16="http://schemas.microsoft.com/office/drawing/2014/chart" uri="{C3380CC4-5D6E-409C-BE32-E72D297353CC}">
              <c16:uniqueId val="{00000000-B378-4309-AB35-2972A6B1FBE3}"/>
            </c:ext>
          </c:extLst>
        </c:ser>
        <c:ser>
          <c:idx val="1"/>
          <c:order val="1"/>
          <c:tx>
            <c:strRef>
              <c:f>Hispanic!$A$55</c:f>
              <c:strCache>
                <c:ptCount val="1"/>
                <c:pt idx="0">
                  <c:v>Overall U.S.</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Hispanic!$B$53:$C$53</c:f>
              <c:strCache>
                <c:ptCount val="2"/>
                <c:pt idx="0">
                  <c:v>Male</c:v>
                </c:pt>
                <c:pt idx="1">
                  <c:v>Female</c:v>
                </c:pt>
              </c:strCache>
            </c:strRef>
          </c:cat>
          <c:val>
            <c:numRef>
              <c:f>Hispanic!$B$55:$C$55</c:f>
              <c:numCache>
                <c:formatCode>General</c:formatCode>
                <c:ptCount val="2"/>
                <c:pt idx="0">
                  <c:v>22.9</c:v>
                </c:pt>
                <c:pt idx="1">
                  <c:v>6.2</c:v>
                </c:pt>
              </c:numCache>
            </c:numRef>
          </c:val>
          <c:extLst>
            <c:ext xmlns:c16="http://schemas.microsoft.com/office/drawing/2014/chart" uri="{C3380CC4-5D6E-409C-BE32-E72D297353CC}">
              <c16:uniqueId val="{00000001-B378-4309-AB35-2972A6B1FBE3}"/>
            </c:ext>
          </c:extLst>
        </c:ser>
        <c:dLbls>
          <c:dLblPos val="inEnd"/>
          <c:showLegendKey val="0"/>
          <c:showVal val="1"/>
          <c:showCatName val="0"/>
          <c:showSerName val="0"/>
          <c:showPercent val="0"/>
          <c:showBubbleSize val="0"/>
        </c:dLbls>
        <c:gapWidth val="400"/>
        <c:axId val="1297513312"/>
        <c:axId val="1297513792"/>
      </c:barChart>
      <c:catAx>
        <c:axId val="1297513312"/>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300" b="0" i="0" u="none" strike="noStrike" kern="1200" baseline="0">
                <a:solidFill>
                  <a:schemeClr val="tx1">
                    <a:lumMod val="75000"/>
                  </a:schemeClr>
                </a:solidFill>
                <a:latin typeface="Roboto" panose="02000000000000000000" pitchFamily="2" charset="0"/>
                <a:ea typeface="Roboto" panose="02000000000000000000" pitchFamily="2" charset="0"/>
                <a:cs typeface="Roboto" panose="02000000000000000000" pitchFamily="2" charset="0"/>
              </a:defRPr>
            </a:pPr>
            <a:endParaRPr lang="en-US"/>
          </a:p>
        </c:txPr>
        <c:crossAx val="1297513792"/>
        <c:crosses val="autoZero"/>
        <c:auto val="1"/>
        <c:lblAlgn val="ctr"/>
        <c:lblOffset val="100"/>
        <c:noMultiLvlLbl val="0"/>
      </c:catAx>
      <c:valAx>
        <c:axId val="1297513792"/>
        <c:scaling>
          <c:orientation val="minMax"/>
        </c:scaling>
        <c:delete val="1"/>
        <c:axPos val="t"/>
        <c:numFmt formatCode="General" sourceLinked="1"/>
        <c:majorTickMark val="none"/>
        <c:minorTickMark val="none"/>
        <c:tickLblPos val="nextTo"/>
        <c:crossAx val="1297513312"/>
        <c:crosses val="autoZero"/>
        <c:crossBetween val="between"/>
      </c:valAx>
      <c:spPr>
        <a:noFill/>
        <a:ln>
          <a:noFill/>
        </a:ln>
        <a:effectLst/>
      </c:spPr>
    </c:plotArea>
    <c:legend>
      <c:legendPos val="b"/>
      <c:layout>
        <c:manualLayout>
          <c:xMode val="edge"/>
          <c:yMode val="edge"/>
          <c:x val="0.77662950706680667"/>
          <c:y val="0.70734358067013159"/>
          <c:w val="0.15441169061232224"/>
          <c:h val="0.1098378856574145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75000"/>
                </a:schemeClr>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9089660667416578"/>
          <c:y val="9.2592592592592587E-3"/>
          <c:w val="0.70910339332583427"/>
          <c:h val="0.9907407407407407"/>
        </c:manualLayout>
      </c:layout>
      <c:barChart>
        <c:barDir val="bar"/>
        <c:grouping val="clustered"/>
        <c:varyColors val="0"/>
        <c:ser>
          <c:idx val="0"/>
          <c:order val="0"/>
          <c:tx>
            <c:strRef>
              <c:f>Hispanic!$B$77</c:f>
              <c:strCache>
                <c:ptCount val="1"/>
                <c:pt idx="0">
                  <c:v>Hispanic</c:v>
                </c:pt>
              </c:strCache>
            </c:strRef>
          </c:tx>
          <c:spPr>
            <a:solidFill>
              <a:srgbClr val="0066A4"/>
            </a:solidFill>
            <a:ln>
              <a:noFill/>
            </a:ln>
            <a:effectLst/>
          </c:spPr>
          <c:invertIfNegative val="0"/>
          <c:dLbls>
            <c:dLbl>
              <c:idx val="2"/>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0-2865-44F5-ACCA-F4FCCD1B84FF}"/>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Hispanic!$A$78:$A$80</c:f>
              <c:strCache>
                <c:ptCount val="3"/>
                <c:pt idx="0">
                  <c:v>Past-Year Suicidal Thoughts</c:v>
                </c:pt>
                <c:pt idx="1">
                  <c:v>Made a Past-Year Plan for Suicide</c:v>
                </c:pt>
                <c:pt idx="2">
                  <c:v>Past-Year Suicide Attempt </c:v>
                </c:pt>
              </c:strCache>
            </c:strRef>
          </c:cat>
          <c:val>
            <c:numRef>
              <c:f>Hispanic!$B$78:$B$80</c:f>
              <c:numCache>
                <c:formatCode>0.0%</c:formatCode>
                <c:ptCount val="3"/>
                <c:pt idx="0">
                  <c:v>4.2000000000000003E-2</c:v>
                </c:pt>
                <c:pt idx="1">
                  <c:v>1.2E-2</c:v>
                </c:pt>
                <c:pt idx="2">
                  <c:v>6.0000000000000001E-3</c:v>
                </c:pt>
              </c:numCache>
            </c:numRef>
          </c:val>
          <c:extLst>
            <c:ext xmlns:c16="http://schemas.microsoft.com/office/drawing/2014/chart" uri="{C3380CC4-5D6E-409C-BE32-E72D297353CC}">
              <c16:uniqueId val="{00000000-B281-4306-9D8A-2D25E5EA28CE}"/>
            </c:ext>
          </c:extLst>
        </c:ser>
        <c:ser>
          <c:idx val="1"/>
          <c:order val="1"/>
          <c:tx>
            <c:strRef>
              <c:f>Hispanic!$C$77</c:f>
              <c:strCache>
                <c:ptCount val="1"/>
                <c:pt idx="0">
                  <c:v>Overall U.S. </c:v>
                </c:pt>
              </c:strCache>
            </c:strRef>
          </c:tx>
          <c:spPr>
            <a:solidFill>
              <a:schemeClr val="bg1">
                <a:lumMod val="65000"/>
              </a:schemeClr>
            </a:solidFill>
            <a:ln>
              <a:noFill/>
            </a:ln>
            <a:effectLst/>
          </c:spPr>
          <c:invertIfNegative val="0"/>
          <c:dLbls>
            <c:dLbl>
              <c:idx val="2"/>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1-2865-44F5-ACCA-F4FCCD1B84FF}"/>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Hispanic!$A$78:$A$80</c:f>
              <c:strCache>
                <c:ptCount val="3"/>
                <c:pt idx="0">
                  <c:v>Past-Year Suicidal Thoughts</c:v>
                </c:pt>
                <c:pt idx="1">
                  <c:v>Made a Past-Year Plan for Suicide</c:v>
                </c:pt>
                <c:pt idx="2">
                  <c:v>Past-Year Suicide Attempt </c:v>
                </c:pt>
              </c:strCache>
            </c:strRef>
          </c:cat>
          <c:val>
            <c:numRef>
              <c:f>Hispanic!$C$78:$C$80</c:f>
              <c:numCache>
                <c:formatCode>0.0%</c:formatCode>
                <c:ptCount val="3"/>
                <c:pt idx="0">
                  <c:v>4.9000000000000002E-2</c:v>
                </c:pt>
                <c:pt idx="1">
                  <c:v>1.2999999999999999E-2</c:v>
                </c:pt>
                <c:pt idx="2">
                  <c:v>6.0000000000000001E-3</c:v>
                </c:pt>
              </c:numCache>
            </c:numRef>
          </c:val>
          <c:extLst>
            <c:ext xmlns:c16="http://schemas.microsoft.com/office/drawing/2014/chart" uri="{C3380CC4-5D6E-409C-BE32-E72D297353CC}">
              <c16:uniqueId val="{00000001-B281-4306-9D8A-2D25E5EA28CE}"/>
            </c:ext>
          </c:extLst>
        </c:ser>
        <c:dLbls>
          <c:dLblPos val="inEnd"/>
          <c:showLegendKey val="0"/>
          <c:showVal val="1"/>
          <c:showCatName val="0"/>
          <c:showSerName val="0"/>
          <c:showPercent val="0"/>
          <c:showBubbleSize val="0"/>
        </c:dLbls>
        <c:gapWidth val="222"/>
        <c:axId val="1297511392"/>
        <c:axId val="1297514272"/>
      </c:barChart>
      <c:catAx>
        <c:axId val="1297511392"/>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defRPr>
            </a:pPr>
            <a:endParaRPr lang="en-US"/>
          </a:p>
        </c:txPr>
        <c:crossAx val="1297514272"/>
        <c:crosses val="autoZero"/>
        <c:auto val="1"/>
        <c:lblAlgn val="ctr"/>
        <c:lblOffset val="100"/>
        <c:noMultiLvlLbl val="0"/>
      </c:catAx>
      <c:valAx>
        <c:axId val="1297514272"/>
        <c:scaling>
          <c:orientation val="minMax"/>
          <c:max val="5.000000000000001E-2"/>
        </c:scaling>
        <c:delete val="1"/>
        <c:axPos val="t"/>
        <c:numFmt formatCode="0.0%" sourceLinked="1"/>
        <c:majorTickMark val="none"/>
        <c:minorTickMark val="none"/>
        <c:tickLblPos val="nextTo"/>
        <c:crossAx val="1297511392"/>
        <c:crosses val="autoZero"/>
        <c:crossBetween val="between"/>
      </c:valAx>
      <c:spPr>
        <a:noFill/>
        <a:ln>
          <a:noFill/>
        </a:ln>
        <a:effectLst/>
      </c:spPr>
    </c:plotArea>
    <c:legend>
      <c:legendPos val="b"/>
      <c:layout>
        <c:manualLayout>
          <c:xMode val="edge"/>
          <c:yMode val="edge"/>
          <c:x val="0.80822085614953953"/>
          <c:y val="0.76248807334923241"/>
          <c:w val="0.18841102162216927"/>
          <c:h val="0.15225557230450351"/>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340094760719952"/>
          <c:y val="0"/>
          <c:w val="0.65520287131043875"/>
          <c:h val="1"/>
        </c:manualLayout>
      </c:layout>
      <c:barChart>
        <c:barDir val="bar"/>
        <c:grouping val="clustered"/>
        <c:varyColors val="0"/>
        <c:ser>
          <c:idx val="0"/>
          <c:order val="0"/>
          <c:tx>
            <c:strRef>
              <c:f>'gender by race'!$C$135</c:f>
              <c:strCache>
                <c:ptCount val="1"/>
                <c:pt idx="0">
                  <c:v>Hispanic</c:v>
                </c:pt>
              </c:strCache>
            </c:strRef>
          </c:tx>
          <c:spPr>
            <a:solidFill>
              <a:srgbClr val="0066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'gender by race'!$B$136:$B$140</c:f>
              <c:strCache>
                <c:ptCount val="5"/>
                <c:pt idx="0">
                  <c:v>Felt Sad or Hopeless</c:v>
                </c:pt>
                <c:pt idx="1">
                  <c:v>Seriously Considered Attempting Suicide</c:v>
                </c:pt>
                <c:pt idx="2">
                  <c:v>Made a Suicide Plan </c:v>
                </c:pt>
                <c:pt idx="3">
                  <c:v>Attempted Suicide </c:v>
                </c:pt>
                <c:pt idx="4">
                  <c:v>Suicide Attempt Requiring Treatment</c:v>
                </c:pt>
              </c:strCache>
            </c:strRef>
          </c:cat>
          <c:val>
            <c:numRef>
              <c:f>'gender by race'!$C$136:$C$140</c:f>
              <c:numCache>
                <c:formatCode>0%</c:formatCode>
                <c:ptCount val="5"/>
                <c:pt idx="0">
                  <c:v>0.46</c:v>
                </c:pt>
                <c:pt idx="1">
                  <c:v>0.22</c:v>
                </c:pt>
                <c:pt idx="2">
                  <c:v>0.19</c:v>
                </c:pt>
                <c:pt idx="3">
                  <c:v>0.11</c:v>
                </c:pt>
                <c:pt idx="4">
                  <c:v>0.04</c:v>
                </c:pt>
              </c:numCache>
            </c:numRef>
          </c:val>
          <c:extLst>
            <c:ext xmlns:c16="http://schemas.microsoft.com/office/drawing/2014/chart" uri="{C3380CC4-5D6E-409C-BE32-E72D297353CC}">
              <c16:uniqueId val="{00000000-1733-44AD-9A29-CEE9935EE9BF}"/>
            </c:ext>
          </c:extLst>
        </c:ser>
        <c:ser>
          <c:idx val="1"/>
          <c:order val="1"/>
          <c:tx>
            <c:strRef>
              <c:f>'gender by race'!$D$135</c:f>
              <c:strCache>
                <c:ptCount val="1"/>
                <c:pt idx="0">
                  <c:v>Overall U.S.</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'gender by race'!$B$136:$B$140</c:f>
              <c:strCache>
                <c:ptCount val="5"/>
                <c:pt idx="0">
                  <c:v>Felt Sad or Hopeless</c:v>
                </c:pt>
                <c:pt idx="1">
                  <c:v>Seriously Considered Attempting Suicide</c:v>
                </c:pt>
                <c:pt idx="2">
                  <c:v>Made a Suicide Plan </c:v>
                </c:pt>
                <c:pt idx="3">
                  <c:v>Attempted Suicide </c:v>
                </c:pt>
                <c:pt idx="4">
                  <c:v>Suicide Attempt Requiring Treatment</c:v>
                </c:pt>
              </c:strCache>
            </c:strRef>
          </c:cat>
          <c:val>
            <c:numRef>
              <c:f>'gender by race'!$D$136:$D$140</c:f>
              <c:numCache>
                <c:formatCode>0%</c:formatCode>
                <c:ptCount val="5"/>
                <c:pt idx="0">
                  <c:v>0.42</c:v>
                </c:pt>
                <c:pt idx="1">
                  <c:v>0.22</c:v>
                </c:pt>
                <c:pt idx="2">
                  <c:v>0.18</c:v>
                </c:pt>
                <c:pt idx="3">
                  <c:v>0.1</c:v>
                </c:pt>
                <c:pt idx="4">
                  <c:v>0.03</c:v>
                </c:pt>
              </c:numCache>
            </c:numRef>
          </c:val>
          <c:extLst>
            <c:ext xmlns:c16="http://schemas.microsoft.com/office/drawing/2014/chart" uri="{C3380CC4-5D6E-409C-BE32-E72D297353CC}">
              <c16:uniqueId val="{00000001-1733-44AD-9A29-CEE9935EE9BF}"/>
            </c:ext>
          </c:extLst>
        </c:ser>
        <c:dLbls>
          <c:dLblPos val="inEnd"/>
          <c:showLegendKey val="0"/>
          <c:showVal val="1"/>
          <c:showCatName val="0"/>
          <c:showSerName val="0"/>
          <c:showPercent val="0"/>
          <c:showBubbleSize val="0"/>
        </c:dLbls>
        <c:gapWidth val="182"/>
        <c:axId val="616137663"/>
        <c:axId val="616155423"/>
      </c:barChart>
      <c:catAx>
        <c:axId val="616137663"/>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rgbClr val="373737"/>
                </a:solidFill>
                <a:latin typeface="Roboto" panose="02000000000000000000" pitchFamily="2" charset="0"/>
                <a:ea typeface="Roboto" panose="02000000000000000000" pitchFamily="2" charset="0"/>
                <a:cs typeface="Roboto" panose="02000000000000000000" pitchFamily="2" charset="0"/>
              </a:defRPr>
            </a:pPr>
            <a:endParaRPr lang="en-US"/>
          </a:p>
        </c:txPr>
        <c:crossAx val="616155423"/>
        <c:crosses val="autoZero"/>
        <c:auto val="1"/>
        <c:lblAlgn val="ctr"/>
        <c:lblOffset val="100"/>
        <c:noMultiLvlLbl val="0"/>
      </c:catAx>
      <c:valAx>
        <c:axId val="616155423"/>
        <c:scaling>
          <c:orientation val="minMax"/>
        </c:scaling>
        <c:delete val="1"/>
        <c:axPos val="t"/>
        <c:numFmt formatCode="0%" sourceLinked="1"/>
        <c:majorTickMark val="none"/>
        <c:minorTickMark val="none"/>
        <c:tickLblPos val="nextTo"/>
        <c:crossAx val="616137663"/>
        <c:crosses val="autoZero"/>
        <c:crossBetween val="between"/>
      </c:valAx>
      <c:spPr>
        <a:noFill/>
        <a:ln>
          <a:noFill/>
        </a:ln>
        <a:effectLst/>
      </c:spPr>
    </c:plotArea>
    <c:legend>
      <c:legendPos val="b"/>
      <c:layout>
        <c:manualLayout>
          <c:xMode val="edge"/>
          <c:yMode val="edge"/>
          <c:x val="0.81886911471796808"/>
          <c:y val="0.79524213574376768"/>
          <c:w val="0.13605459227837718"/>
          <c:h val="0.14915386654798696"/>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373737"/>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Roboto" panose="02000000000000000000" pitchFamily="2" charset="0"/>
          <a:ea typeface="Roboto" panose="02000000000000000000" pitchFamily="2" charset="0"/>
          <a:cs typeface="Roboto" panose="02000000000000000000" pitchFamily="2" charset="0"/>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1693977442008938E-2"/>
          <c:y val="3.357648002333042E-2"/>
          <c:w val="0.92199735168239116"/>
          <c:h val="0.86606882473024205"/>
        </c:manualLayout>
      </c:layout>
      <c:lineChart>
        <c:grouping val="standard"/>
        <c:varyColors val="0"/>
        <c:ser>
          <c:idx val="0"/>
          <c:order val="0"/>
          <c:tx>
            <c:strRef>
              <c:f>White!$A$2</c:f>
              <c:strCache>
                <c:ptCount val="1"/>
                <c:pt idx="0">
                  <c:v>White*</c:v>
                </c:pt>
              </c:strCache>
            </c:strRef>
          </c:tx>
          <c:spPr>
            <a:ln w="28575" cap="rnd">
              <a:solidFill>
                <a:srgbClr val="0066A4"/>
              </a:solidFill>
              <a:round/>
            </a:ln>
            <a:effectLst/>
          </c:spPr>
          <c:marker>
            <c:symbol val="none"/>
          </c:marker>
          <c:dLbls>
            <c:dLbl>
              <c:idx val="0"/>
              <c:layout>
                <c:manualLayout>
                  <c:x val="-1.8086819898503501E-2"/>
                  <c:y val="-5.052593853690829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328F-4804-A4F8-16F59C4E69FE}"/>
                </c:ext>
              </c:extLst>
            </c:dLbl>
            <c:dLbl>
              <c:idx val="9"/>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66A4"/>
                      </a:solidFill>
                      <a:latin typeface="Roboto" panose="02000000000000000000" pitchFamily="2" charset="0"/>
                      <a:ea typeface="Roboto" panose="02000000000000000000" pitchFamily="2" charset="0"/>
                      <a:cs typeface="Roboto" panose="02000000000000000000" pitchFamily="2" charset="0"/>
                    </a:defRPr>
                  </a:pPr>
                  <a:endParaRPr lang="en-US"/>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28F-4804-A4F8-16F59C4E69FE}"/>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0066A4"/>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White!$B$1:$K$1</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White!$B$2:$K$2</c:f>
              <c:numCache>
                <c:formatCode>General</c:formatCode>
                <c:ptCount val="10"/>
                <c:pt idx="0">
                  <c:v>15.5</c:v>
                </c:pt>
                <c:pt idx="1">
                  <c:v>15.7</c:v>
                </c:pt>
                <c:pt idx="2">
                  <c:v>15.9</c:v>
                </c:pt>
                <c:pt idx="3">
                  <c:v>16.399999999999999</c:v>
                </c:pt>
                <c:pt idx="4">
                  <c:v>17</c:v>
                </c:pt>
                <c:pt idx="5">
                  <c:v>17</c:v>
                </c:pt>
                <c:pt idx="6">
                  <c:v>17.8</c:v>
                </c:pt>
                <c:pt idx="7">
                  <c:v>18</c:v>
                </c:pt>
                <c:pt idx="8">
                  <c:v>17.600000000000001</c:v>
                </c:pt>
                <c:pt idx="9">
                  <c:v>16.8</c:v>
                </c:pt>
              </c:numCache>
            </c:numRef>
          </c:val>
          <c:smooth val="0"/>
          <c:extLst>
            <c:ext xmlns:c16="http://schemas.microsoft.com/office/drawing/2014/chart" uri="{C3380CC4-5D6E-409C-BE32-E72D297353CC}">
              <c16:uniqueId val="{00000002-328F-4804-A4F8-16F59C4E69FE}"/>
            </c:ext>
          </c:extLst>
        </c:ser>
        <c:ser>
          <c:idx val="1"/>
          <c:order val="1"/>
          <c:tx>
            <c:strRef>
              <c:f>White!$A$3</c:f>
              <c:strCache>
                <c:ptCount val="1"/>
                <c:pt idx="0">
                  <c:v>Overall U.S. </c:v>
                </c:pt>
              </c:strCache>
            </c:strRef>
          </c:tx>
          <c:spPr>
            <a:ln w="28575" cap="rnd">
              <a:solidFill>
                <a:srgbClr val="373737"/>
              </a:solidFill>
              <a:round/>
            </a:ln>
            <a:effectLst/>
          </c:spPr>
          <c:marker>
            <c:symbol val="none"/>
          </c:marker>
          <c:dLbls>
            <c:dLbl>
              <c:idx val="0"/>
              <c:layout>
                <c:manualLayout>
                  <c:x val="-1.9413823592586144E-2"/>
                  <c:y val="-5.052593853690832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328F-4804-A4F8-16F59C4E69FE}"/>
                </c:ext>
              </c:extLst>
            </c:dLbl>
            <c:dLbl>
              <c:idx val="9"/>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373737"/>
                      </a:solidFill>
                      <a:latin typeface="Roboto" panose="02000000000000000000" pitchFamily="2" charset="0"/>
                      <a:ea typeface="Roboto" panose="02000000000000000000" pitchFamily="2" charset="0"/>
                      <a:cs typeface="Roboto" panose="02000000000000000000" pitchFamily="2" charset="0"/>
                    </a:defRPr>
                  </a:pPr>
                  <a:endParaRPr lang="en-US"/>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28F-4804-A4F8-16F59C4E69FE}"/>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373737"/>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White!$B$1:$K$1</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White!$B$3:$K$3</c:f>
              <c:numCache>
                <c:formatCode>General</c:formatCode>
                <c:ptCount val="10"/>
                <c:pt idx="0">
                  <c:v>12.3</c:v>
                </c:pt>
                <c:pt idx="1">
                  <c:v>12.6</c:v>
                </c:pt>
                <c:pt idx="2">
                  <c:v>12.6</c:v>
                </c:pt>
                <c:pt idx="3">
                  <c:v>13</c:v>
                </c:pt>
                <c:pt idx="4">
                  <c:v>13.3</c:v>
                </c:pt>
                <c:pt idx="5">
                  <c:v>13.5</c:v>
                </c:pt>
                <c:pt idx="6">
                  <c:v>14</c:v>
                </c:pt>
                <c:pt idx="7">
                  <c:v>14.2</c:v>
                </c:pt>
                <c:pt idx="8">
                  <c:v>13.9</c:v>
                </c:pt>
                <c:pt idx="9">
                  <c:v>13.5</c:v>
                </c:pt>
              </c:numCache>
            </c:numRef>
          </c:val>
          <c:smooth val="0"/>
          <c:extLst>
            <c:ext xmlns:c16="http://schemas.microsoft.com/office/drawing/2014/chart" uri="{C3380CC4-5D6E-409C-BE32-E72D297353CC}">
              <c16:uniqueId val="{00000005-328F-4804-A4F8-16F59C4E69FE}"/>
            </c:ext>
          </c:extLst>
        </c:ser>
        <c:dLbls>
          <c:showLegendKey val="0"/>
          <c:showVal val="0"/>
          <c:showCatName val="0"/>
          <c:showSerName val="0"/>
          <c:showPercent val="0"/>
          <c:showBubbleSize val="0"/>
        </c:dLbls>
        <c:smooth val="0"/>
        <c:axId val="215695120"/>
        <c:axId val="215693200"/>
      </c:lineChart>
      <c:catAx>
        <c:axId val="215695120"/>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crossAx val="215693200"/>
        <c:crosses val="autoZero"/>
        <c:auto val="1"/>
        <c:lblAlgn val="ctr"/>
        <c:lblOffset val="100"/>
        <c:noMultiLvlLbl val="0"/>
      </c:catAx>
      <c:valAx>
        <c:axId val="215693200"/>
        <c:scaling>
          <c:orientation val="minMax"/>
          <c:max val="18.5"/>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crossAx val="215695120"/>
        <c:crosses val="autoZero"/>
        <c:crossBetween val="midCat"/>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6614905831128893E-2"/>
          <c:y val="3.1789630754307852E-2"/>
          <c:w val="0.94871492516146094"/>
          <c:h val="0.90675004872420217"/>
        </c:manualLayout>
      </c:layout>
      <c:barChart>
        <c:barDir val="col"/>
        <c:grouping val="clustered"/>
        <c:varyColors val="0"/>
        <c:ser>
          <c:idx val="0"/>
          <c:order val="0"/>
          <c:tx>
            <c:strRef>
              <c:f>White!$A$26</c:f>
              <c:strCache>
                <c:ptCount val="1"/>
                <c:pt idx="0">
                  <c:v>White*</c:v>
                </c:pt>
              </c:strCache>
            </c:strRef>
          </c:tx>
          <c:spPr>
            <a:solidFill>
              <a:srgbClr val="0066A4"/>
            </a:solidFill>
            <a:ln>
              <a:noFill/>
            </a:ln>
            <a:effectLst/>
          </c:spPr>
          <c:invertIfNegative val="0"/>
          <c:dLbls>
            <c:dLbl>
              <c:idx val="0"/>
              <c:layout>
                <c:manualLayout>
                  <c:x val="0"/>
                  <c:y val="5.574334746096854E-2"/>
                </c:manualLayout>
              </c:layout>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4.5526302918929173E-2"/>
                      <c:h val="5.8390185045735378E-2"/>
                    </c:manualLayout>
                  </c15:layout>
                </c:ext>
                <c:ext xmlns:c16="http://schemas.microsoft.com/office/drawing/2014/chart" uri="{C3380CC4-5D6E-409C-BE32-E72D297353CC}">
                  <c16:uniqueId val="{00000000-F348-4057-B01A-A64EF427F55D}"/>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White!$B$25:$J$25</c:f>
              <c:strCache>
                <c:ptCount val="9"/>
                <c:pt idx="0">
                  <c:v>5-14</c:v>
                </c:pt>
                <c:pt idx="1">
                  <c:v>15-24</c:v>
                </c:pt>
                <c:pt idx="2">
                  <c:v>25-34</c:v>
                </c:pt>
                <c:pt idx="3">
                  <c:v>35-44</c:v>
                </c:pt>
                <c:pt idx="4">
                  <c:v>45-54</c:v>
                </c:pt>
                <c:pt idx="5">
                  <c:v>55-64</c:v>
                </c:pt>
                <c:pt idx="6">
                  <c:v>65-74</c:v>
                </c:pt>
                <c:pt idx="7">
                  <c:v>75-84</c:v>
                </c:pt>
                <c:pt idx="8">
                  <c:v>85+</c:v>
                </c:pt>
              </c:strCache>
            </c:strRef>
          </c:cat>
          <c:val>
            <c:numRef>
              <c:f>White!$B$26:$J$26</c:f>
              <c:numCache>
                <c:formatCode>General</c:formatCode>
                <c:ptCount val="9"/>
                <c:pt idx="0">
                  <c:v>1.3</c:v>
                </c:pt>
                <c:pt idx="1">
                  <c:v>15.1</c:v>
                </c:pt>
                <c:pt idx="2">
                  <c:v>20.5</c:v>
                </c:pt>
                <c:pt idx="3">
                  <c:v>23.1</c:v>
                </c:pt>
                <c:pt idx="4">
                  <c:v>25.9</c:v>
                </c:pt>
                <c:pt idx="5">
                  <c:v>22.9</c:v>
                </c:pt>
                <c:pt idx="6">
                  <c:v>17.899999999999999</c:v>
                </c:pt>
                <c:pt idx="7">
                  <c:v>20.8</c:v>
                </c:pt>
                <c:pt idx="8">
                  <c:v>22</c:v>
                </c:pt>
              </c:numCache>
            </c:numRef>
          </c:val>
          <c:extLst>
            <c:ext xmlns:c16="http://schemas.microsoft.com/office/drawing/2014/chart" uri="{C3380CC4-5D6E-409C-BE32-E72D297353CC}">
              <c16:uniqueId val="{00000001-F348-4057-B01A-A64EF427F55D}"/>
            </c:ext>
          </c:extLst>
        </c:ser>
        <c:dLbls>
          <c:showLegendKey val="0"/>
          <c:showVal val="0"/>
          <c:showCatName val="0"/>
          <c:showSerName val="0"/>
          <c:showPercent val="0"/>
          <c:showBubbleSize val="0"/>
        </c:dLbls>
        <c:gapWidth val="177"/>
        <c:axId val="308930064"/>
        <c:axId val="308930544"/>
      </c:barChart>
      <c:lineChart>
        <c:grouping val="standard"/>
        <c:varyColors val="0"/>
        <c:ser>
          <c:idx val="1"/>
          <c:order val="1"/>
          <c:tx>
            <c:strRef>
              <c:f>White!$A$27</c:f>
              <c:strCache>
                <c:ptCount val="1"/>
                <c:pt idx="0">
                  <c:v>Overall U.S.</c:v>
                </c:pt>
              </c:strCache>
            </c:strRef>
          </c:tx>
          <c:spPr>
            <a:ln w="25400" cap="rnd">
              <a:solidFill>
                <a:srgbClr val="4C9C2E"/>
              </a:solidFill>
              <a:round/>
            </a:ln>
            <a:effectLst/>
          </c:spPr>
          <c:marker>
            <c:symbol val="none"/>
          </c:marker>
          <c:cat>
            <c:strRef>
              <c:f>White!$B$25:$J$25</c:f>
              <c:strCache>
                <c:ptCount val="9"/>
                <c:pt idx="0">
                  <c:v>5-14</c:v>
                </c:pt>
                <c:pt idx="1">
                  <c:v>15-24</c:v>
                </c:pt>
                <c:pt idx="2">
                  <c:v>25-34</c:v>
                </c:pt>
                <c:pt idx="3">
                  <c:v>35-44</c:v>
                </c:pt>
                <c:pt idx="4">
                  <c:v>45-54</c:v>
                </c:pt>
                <c:pt idx="5">
                  <c:v>55-64</c:v>
                </c:pt>
                <c:pt idx="6">
                  <c:v>65-74</c:v>
                </c:pt>
                <c:pt idx="7">
                  <c:v>75-84</c:v>
                </c:pt>
                <c:pt idx="8">
                  <c:v>85+</c:v>
                </c:pt>
              </c:strCache>
            </c:strRef>
          </c:cat>
          <c:val>
            <c:numRef>
              <c:f>White!$B$27:$J$27</c:f>
              <c:numCache>
                <c:formatCode>General</c:formatCode>
                <c:ptCount val="9"/>
                <c:pt idx="0">
                  <c:v>1.1000000000000001</c:v>
                </c:pt>
                <c:pt idx="1">
                  <c:v>12.7</c:v>
                </c:pt>
                <c:pt idx="2">
                  <c:v>16.3</c:v>
                </c:pt>
                <c:pt idx="3">
                  <c:v>17.2</c:v>
                </c:pt>
                <c:pt idx="4">
                  <c:v>19.8</c:v>
                </c:pt>
                <c:pt idx="5">
                  <c:v>18.5</c:v>
                </c:pt>
                <c:pt idx="6">
                  <c:v>15.2</c:v>
                </c:pt>
                <c:pt idx="7">
                  <c:v>17.8</c:v>
                </c:pt>
                <c:pt idx="8">
                  <c:v>19.2</c:v>
                </c:pt>
              </c:numCache>
            </c:numRef>
          </c:val>
          <c:smooth val="0"/>
          <c:extLst>
            <c:ext xmlns:c16="http://schemas.microsoft.com/office/drawing/2014/chart" uri="{C3380CC4-5D6E-409C-BE32-E72D297353CC}">
              <c16:uniqueId val="{00000002-F348-4057-B01A-A64EF427F55D}"/>
            </c:ext>
          </c:extLst>
        </c:ser>
        <c:dLbls>
          <c:showLegendKey val="0"/>
          <c:showVal val="0"/>
          <c:showCatName val="0"/>
          <c:showSerName val="0"/>
          <c:showPercent val="0"/>
          <c:showBubbleSize val="0"/>
        </c:dLbls>
        <c:marker val="1"/>
        <c:smooth val="0"/>
        <c:axId val="308930064"/>
        <c:axId val="308930544"/>
      </c:lineChart>
      <c:catAx>
        <c:axId val="308930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crossAx val="308930544"/>
        <c:crosses val="autoZero"/>
        <c:auto val="1"/>
        <c:lblAlgn val="ctr"/>
        <c:lblOffset val="100"/>
        <c:noMultiLvlLbl val="0"/>
      </c:catAx>
      <c:valAx>
        <c:axId val="308930544"/>
        <c:scaling>
          <c:orientation val="minMax"/>
          <c:max val="27"/>
          <c:min val="0"/>
        </c:scaling>
        <c:delete val="0"/>
        <c:axPos val="l"/>
        <c:majorGridlines>
          <c:spPr>
            <a:ln w="9525" cap="flat" cmpd="sng" algn="ctr">
              <a:solidFill>
                <a:schemeClr val="bg1">
                  <a:lumMod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defRPr>
            </a:pPr>
            <a:endParaRPr lang="en-US"/>
          </a:p>
        </c:txPr>
        <c:crossAx val="308930064"/>
        <c:crosses val="autoZero"/>
        <c:crossBetween val="between"/>
        <c:majorUnit val="2"/>
      </c:valAx>
      <c:spPr>
        <a:noFill/>
        <a:ln>
          <a:noFill/>
        </a:ln>
        <a:effectLst/>
      </c:spPr>
    </c:plotArea>
    <c:legend>
      <c:legendPos val="b"/>
      <c:layout>
        <c:manualLayout>
          <c:xMode val="edge"/>
          <c:yMode val="edge"/>
          <c:x val="6.0370208342245685E-2"/>
          <c:y val="9.2235629833348931E-2"/>
          <c:w val="0.14604304915211916"/>
          <c:h val="0.1086465948830803"/>
        </c:manualLayout>
      </c:layout>
      <c:overlay val="0"/>
      <c:spPr>
        <a:solidFill>
          <a:schemeClr val="bg1"/>
        </a:solid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8665519615236869E-2"/>
          <c:y val="1.4199501429789168E-2"/>
          <c:w val="0.89792659988920365"/>
          <c:h val="0.98477835808146197"/>
        </c:manualLayout>
      </c:layout>
      <c:barChart>
        <c:barDir val="bar"/>
        <c:grouping val="clustered"/>
        <c:varyColors val="0"/>
        <c:ser>
          <c:idx val="0"/>
          <c:order val="0"/>
          <c:tx>
            <c:strRef>
              <c:f>White!$A$54</c:f>
              <c:strCache>
                <c:ptCount val="1"/>
                <c:pt idx="0">
                  <c:v>White*</c:v>
                </c:pt>
              </c:strCache>
            </c:strRef>
          </c:tx>
          <c:spPr>
            <a:solidFill>
              <a:srgbClr val="0066A4"/>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White!$B$53:$C$53</c:f>
              <c:strCache>
                <c:ptCount val="2"/>
                <c:pt idx="0">
                  <c:v>Male</c:v>
                </c:pt>
                <c:pt idx="1">
                  <c:v>Female</c:v>
                </c:pt>
              </c:strCache>
            </c:strRef>
          </c:cat>
          <c:val>
            <c:numRef>
              <c:f>White!$B$54:$C$54</c:f>
              <c:numCache>
                <c:formatCode>General</c:formatCode>
                <c:ptCount val="2"/>
                <c:pt idx="0">
                  <c:v>28.5</c:v>
                </c:pt>
                <c:pt idx="1">
                  <c:v>8</c:v>
                </c:pt>
              </c:numCache>
            </c:numRef>
          </c:val>
          <c:extLst>
            <c:ext xmlns:c16="http://schemas.microsoft.com/office/drawing/2014/chart" uri="{C3380CC4-5D6E-409C-BE32-E72D297353CC}">
              <c16:uniqueId val="{00000000-3003-41B7-A190-05B5E9376772}"/>
            </c:ext>
          </c:extLst>
        </c:ser>
        <c:ser>
          <c:idx val="1"/>
          <c:order val="1"/>
          <c:tx>
            <c:strRef>
              <c:f>White!$A$55</c:f>
              <c:strCache>
                <c:ptCount val="1"/>
                <c:pt idx="0">
                  <c:v>Overall U.S.</c:v>
                </c:pt>
              </c:strCache>
            </c:strRef>
          </c:tx>
          <c:spPr>
            <a:solidFill>
              <a:schemeClr val="bg1">
                <a:lumMod val="6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White!$B$53:$C$53</c:f>
              <c:strCache>
                <c:ptCount val="2"/>
                <c:pt idx="0">
                  <c:v>Male</c:v>
                </c:pt>
                <c:pt idx="1">
                  <c:v>Female</c:v>
                </c:pt>
              </c:strCache>
            </c:strRef>
          </c:cat>
          <c:val>
            <c:numRef>
              <c:f>White!$B$55:$C$55</c:f>
              <c:numCache>
                <c:formatCode>General</c:formatCode>
                <c:ptCount val="2"/>
                <c:pt idx="0">
                  <c:v>22.9</c:v>
                </c:pt>
                <c:pt idx="1">
                  <c:v>6.2</c:v>
                </c:pt>
              </c:numCache>
            </c:numRef>
          </c:val>
          <c:extLst>
            <c:ext xmlns:c16="http://schemas.microsoft.com/office/drawing/2014/chart" uri="{C3380CC4-5D6E-409C-BE32-E72D297353CC}">
              <c16:uniqueId val="{00000001-3003-41B7-A190-05B5E9376772}"/>
            </c:ext>
          </c:extLst>
        </c:ser>
        <c:dLbls>
          <c:dLblPos val="inEnd"/>
          <c:showLegendKey val="0"/>
          <c:showVal val="1"/>
          <c:showCatName val="0"/>
          <c:showSerName val="0"/>
          <c:showPercent val="0"/>
          <c:showBubbleSize val="0"/>
        </c:dLbls>
        <c:gapWidth val="400"/>
        <c:axId val="450844160"/>
        <c:axId val="450845120"/>
      </c:barChart>
      <c:catAx>
        <c:axId val="450844160"/>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defRPr>
            </a:pPr>
            <a:endParaRPr lang="en-US"/>
          </a:p>
        </c:txPr>
        <c:crossAx val="450845120"/>
        <c:crosses val="autoZero"/>
        <c:auto val="1"/>
        <c:lblAlgn val="ctr"/>
        <c:lblOffset val="100"/>
        <c:noMultiLvlLbl val="0"/>
      </c:catAx>
      <c:valAx>
        <c:axId val="450845120"/>
        <c:scaling>
          <c:orientation val="minMax"/>
        </c:scaling>
        <c:delete val="1"/>
        <c:axPos val="t"/>
        <c:numFmt formatCode="General" sourceLinked="1"/>
        <c:majorTickMark val="none"/>
        <c:minorTickMark val="none"/>
        <c:tickLblPos val="nextTo"/>
        <c:crossAx val="450844160"/>
        <c:crosses val="autoZero"/>
        <c:crossBetween val="between"/>
      </c:valAx>
      <c:spPr>
        <a:noFill/>
        <a:ln>
          <a:noFill/>
        </a:ln>
        <a:effectLst/>
      </c:spPr>
    </c:plotArea>
    <c:legend>
      <c:legendPos val="b"/>
      <c:layout>
        <c:manualLayout>
          <c:xMode val="edge"/>
          <c:yMode val="edge"/>
          <c:x val="0.80019569820830017"/>
          <c:y val="0.68374892776993135"/>
          <c:w val="0.13230277596016696"/>
          <c:h val="0.14301715478664079"/>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3387817946649151"/>
          <c:y val="2.1337519898565471E-2"/>
          <c:w val="0.66121201975930632"/>
          <c:h val="0.97866247612313373"/>
        </c:manualLayout>
      </c:layout>
      <c:barChart>
        <c:barDir val="bar"/>
        <c:grouping val="clustered"/>
        <c:varyColors val="0"/>
        <c:ser>
          <c:idx val="0"/>
          <c:order val="0"/>
          <c:tx>
            <c:strRef>
              <c:f>White!$B$79</c:f>
              <c:strCache>
                <c:ptCount val="1"/>
                <c:pt idx="0">
                  <c:v>White*</c:v>
                </c:pt>
              </c:strCache>
            </c:strRef>
          </c:tx>
          <c:spPr>
            <a:solidFill>
              <a:srgbClr val="0066A4"/>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White!$A$80:$A$82</c:f>
              <c:strCache>
                <c:ptCount val="3"/>
                <c:pt idx="0">
                  <c:v>Past-Year Suicidal Thoughts</c:v>
                </c:pt>
                <c:pt idx="1">
                  <c:v>Made a Past-Year Plan for Suicide</c:v>
                </c:pt>
                <c:pt idx="2">
                  <c:v>Past-Year Suicide Attempt </c:v>
                </c:pt>
              </c:strCache>
            </c:strRef>
          </c:cat>
          <c:val>
            <c:numRef>
              <c:f>White!$B$80:$B$82</c:f>
              <c:numCache>
                <c:formatCode>0.0%</c:formatCode>
                <c:ptCount val="3"/>
                <c:pt idx="0">
                  <c:v>4.9000000000000002E-2</c:v>
                </c:pt>
                <c:pt idx="1">
                  <c:v>1.4E-2</c:v>
                </c:pt>
                <c:pt idx="2">
                  <c:v>5.0000000000000001E-3</c:v>
                </c:pt>
              </c:numCache>
            </c:numRef>
          </c:val>
          <c:extLst>
            <c:ext xmlns:c16="http://schemas.microsoft.com/office/drawing/2014/chart" uri="{C3380CC4-5D6E-409C-BE32-E72D297353CC}">
              <c16:uniqueId val="{00000000-2FEE-4B21-83C4-C3077EEB533B}"/>
            </c:ext>
          </c:extLst>
        </c:ser>
        <c:ser>
          <c:idx val="1"/>
          <c:order val="1"/>
          <c:tx>
            <c:strRef>
              <c:f>White!$C$79</c:f>
              <c:strCache>
                <c:ptCount val="1"/>
                <c:pt idx="0">
                  <c:v>Overall U.S. </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White!$A$80:$A$82</c:f>
              <c:strCache>
                <c:ptCount val="3"/>
                <c:pt idx="0">
                  <c:v>Past-Year Suicidal Thoughts</c:v>
                </c:pt>
                <c:pt idx="1">
                  <c:v>Made a Past-Year Plan for Suicide</c:v>
                </c:pt>
                <c:pt idx="2">
                  <c:v>Past-Year Suicide Attempt </c:v>
                </c:pt>
              </c:strCache>
            </c:strRef>
          </c:cat>
          <c:val>
            <c:numRef>
              <c:f>White!$C$80:$C$82</c:f>
              <c:numCache>
                <c:formatCode>0.0%</c:formatCode>
                <c:ptCount val="3"/>
                <c:pt idx="0">
                  <c:v>4.8000000000000001E-2</c:v>
                </c:pt>
                <c:pt idx="1">
                  <c:v>1.4E-2</c:v>
                </c:pt>
                <c:pt idx="2">
                  <c:v>7.0000000000000001E-3</c:v>
                </c:pt>
              </c:numCache>
            </c:numRef>
          </c:val>
          <c:extLst>
            <c:ext xmlns:c16="http://schemas.microsoft.com/office/drawing/2014/chart" uri="{C3380CC4-5D6E-409C-BE32-E72D297353CC}">
              <c16:uniqueId val="{00000001-2FEE-4B21-83C4-C3077EEB533B}"/>
            </c:ext>
          </c:extLst>
        </c:ser>
        <c:dLbls>
          <c:dLblPos val="inEnd"/>
          <c:showLegendKey val="0"/>
          <c:showVal val="1"/>
          <c:showCatName val="0"/>
          <c:showSerName val="0"/>
          <c:showPercent val="0"/>
          <c:showBubbleSize val="0"/>
        </c:dLbls>
        <c:gapWidth val="222"/>
        <c:axId val="345820320"/>
        <c:axId val="345821280"/>
      </c:barChart>
      <c:catAx>
        <c:axId val="345820320"/>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defRPr>
            </a:pPr>
            <a:endParaRPr lang="en-US"/>
          </a:p>
        </c:txPr>
        <c:crossAx val="345821280"/>
        <c:crosses val="autoZero"/>
        <c:auto val="1"/>
        <c:lblAlgn val="ctr"/>
        <c:lblOffset val="100"/>
        <c:noMultiLvlLbl val="0"/>
      </c:catAx>
      <c:valAx>
        <c:axId val="345821280"/>
        <c:scaling>
          <c:orientation val="minMax"/>
          <c:max val="5.000000000000001E-2"/>
        </c:scaling>
        <c:delete val="1"/>
        <c:axPos val="t"/>
        <c:numFmt formatCode="0.0%" sourceLinked="1"/>
        <c:majorTickMark val="out"/>
        <c:minorTickMark val="none"/>
        <c:tickLblPos val="nextTo"/>
        <c:crossAx val="345820320"/>
        <c:crosses val="autoZero"/>
        <c:crossBetween val="between"/>
      </c:valAx>
      <c:spPr>
        <a:noFill/>
        <a:ln>
          <a:noFill/>
        </a:ln>
        <a:effectLst/>
      </c:spPr>
    </c:plotArea>
    <c:legend>
      <c:legendPos val="b"/>
      <c:layout>
        <c:manualLayout>
          <c:xMode val="edge"/>
          <c:yMode val="edge"/>
          <c:x val="0.86160776734795663"/>
          <c:y val="0.75339490263670805"/>
          <c:w val="0.13839223265204342"/>
          <c:h val="0.14180509421245596"/>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0066A4"/>
              </a:solidFill>
              <a:ln>
                <a:noFill/>
              </a:ln>
              <a:effectLst/>
            </c:spPr>
            <c:extLst>
              <c:ext xmlns:c16="http://schemas.microsoft.com/office/drawing/2014/chart" uri="{C3380CC4-5D6E-409C-BE32-E72D297353CC}">
                <c16:uniqueId val="{00000001-9D18-40B0-93B3-81A403386B1E}"/>
              </c:ext>
            </c:extLst>
          </c:dPt>
          <c:dPt>
            <c:idx val="1"/>
            <c:invertIfNegative val="0"/>
            <c:bubble3D val="0"/>
            <c:spPr>
              <a:solidFill>
                <a:srgbClr val="4C9C2E"/>
              </a:solidFill>
              <a:ln>
                <a:noFill/>
              </a:ln>
              <a:effectLst/>
            </c:spPr>
            <c:extLst>
              <c:ext xmlns:c16="http://schemas.microsoft.com/office/drawing/2014/chart" uri="{C3380CC4-5D6E-409C-BE32-E72D297353CC}">
                <c16:uniqueId val="{00000003-9D18-40B0-93B3-81A403386B1E}"/>
              </c:ext>
            </c:extLst>
          </c:dPt>
          <c:dPt>
            <c:idx val="2"/>
            <c:invertIfNegative val="0"/>
            <c:bubble3D val="0"/>
            <c:spPr>
              <a:solidFill>
                <a:srgbClr val="373737"/>
              </a:solidFill>
              <a:ln>
                <a:noFill/>
              </a:ln>
              <a:effectLst/>
            </c:spPr>
            <c:extLst>
              <c:ext xmlns:c16="http://schemas.microsoft.com/office/drawing/2014/chart" uri="{C3380CC4-5D6E-409C-BE32-E72D297353CC}">
                <c16:uniqueId val="{00000005-9D18-40B0-93B3-81A403386B1E}"/>
              </c:ext>
            </c:extLst>
          </c:dPt>
          <c:dPt>
            <c:idx val="4"/>
            <c:invertIfNegative val="0"/>
            <c:bubble3D val="0"/>
            <c:spPr>
              <a:solidFill>
                <a:srgbClr val="0066A4"/>
              </a:solidFill>
              <a:ln>
                <a:noFill/>
              </a:ln>
              <a:effectLst/>
            </c:spPr>
            <c:extLst>
              <c:ext xmlns:c16="http://schemas.microsoft.com/office/drawing/2014/chart" uri="{C3380CC4-5D6E-409C-BE32-E72D297353CC}">
                <c16:uniqueId val="{00000007-9D18-40B0-93B3-81A403386B1E}"/>
              </c:ext>
            </c:extLst>
          </c:dPt>
          <c:dPt>
            <c:idx val="5"/>
            <c:invertIfNegative val="0"/>
            <c:bubble3D val="0"/>
            <c:spPr>
              <a:solidFill>
                <a:srgbClr val="4C9C2E"/>
              </a:solidFill>
              <a:ln>
                <a:noFill/>
              </a:ln>
              <a:effectLst/>
            </c:spPr>
            <c:extLst>
              <c:ext xmlns:c16="http://schemas.microsoft.com/office/drawing/2014/chart" uri="{C3380CC4-5D6E-409C-BE32-E72D297353CC}">
                <c16:uniqueId val="{00000009-9D18-40B0-93B3-81A403386B1E}"/>
              </c:ext>
            </c:extLst>
          </c:dPt>
          <c:dPt>
            <c:idx val="6"/>
            <c:invertIfNegative val="0"/>
            <c:bubble3D val="0"/>
            <c:spPr>
              <a:solidFill>
                <a:srgbClr val="373737"/>
              </a:solidFill>
              <a:ln>
                <a:noFill/>
              </a:ln>
              <a:effectLst/>
            </c:spPr>
            <c:extLst>
              <c:ext xmlns:c16="http://schemas.microsoft.com/office/drawing/2014/chart" uri="{C3380CC4-5D6E-409C-BE32-E72D297353CC}">
                <c16:uniqueId val="{0000000B-9D18-40B0-93B3-81A403386B1E}"/>
              </c:ext>
            </c:extLst>
          </c:dPt>
          <c:dPt>
            <c:idx val="8"/>
            <c:invertIfNegative val="0"/>
            <c:bubble3D val="0"/>
            <c:spPr>
              <a:solidFill>
                <a:srgbClr val="0066A4"/>
              </a:solidFill>
              <a:ln>
                <a:noFill/>
              </a:ln>
              <a:effectLst/>
            </c:spPr>
            <c:extLst>
              <c:ext xmlns:c16="http://schemas.microsoft.com/office/drawing/2014/chart" uri="{C3380CC4-5D6E-409C-BE32-E72D297353CC}">
                <c16:uniqueId val="{0000000D-9D18-40B0-93B3-81A403386B1E}"/>
              </c:ext>
            </c:extLst>
          </c:dPt>
          <c:dPt>
            <c:idx val="9"/>
            <c:invertIfNegative val="0"/>
            <c:bubble3D val="0"/>
            <c:spPr>
              <a:solidFill>
                <a:srgbClr val="4C9C2E"/>
              </a:solidFill>
              <a:ln>
                <a:noFill/>
              </a:ln>
              <a:effectLst/>
            </c:spPr>
            <c:extLst>
              <c:ext xmlns:c16="http://schemas.microsoft.com/office/drawing/2014/chart" uri="{C3380CC4-5D6E-409C-BE32-E72D297353CC}">
                <c16:uniqueId val="{0000000F-9D18-40B0-93B3-81A403386B1E}"/>
              </c:ext>
            </c:extLst>
          </c:dPt>
          <c:dPt>
            <c:idx val="10"/>
            <c:invertIfNegative val="0"/>
            <c:bubble3D val="0"/>
            <c:spPr>
              <a:solidFill>
                <a:srgbClr val="373737"/>
              </a:solidFill>
              <a:ln>
                <a:noFill/>
              </a:ln>
              <a:effectLst/>
            </c:spPr>
            <c:extLst>
              <c:ext xmlns:c16="http://schemas.microsoft.com/office/drawing/2014/chart" uri="{C3380CC4-5D6E-409C-BE32-E72D297353CC}">
                <c16:uniqueId val="{00000011-9D18-40B0-93B3-81A403386B1E}"/>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0066A4"/>
                      </a:solidFill>
                      <a:latin typeface="Roboto" panose="02000000000000000000" pitchFamily="2" charset="0"/>
                      <a:ea typeface="Roboto" panose="02000000000000000000" pitchFamily="2" charset="0"/>
                      <a:cs typeface="Roboto" panose="02000000000000000000" pitchFamily="2"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9D18-40B0-93B3-81A403386B1E}"/>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C9C2E"/>
                      </a:solidFill>
                      <a:latin typeface="Roboto" panose="02000000000000000000" pitchFamily="2" charset="0"/>
                      <a:ea typeface="Roboto" panose="02000000000000000000" pitchFamily="2" charset="0"/>
                      <a:cs typeface="Roboto" panose="02000000000000000000" pitchFamily="2"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9D18-40B0-93B3-81A403386B1E}"/>
                </c:ext>
              </c:extLst>
            </c:dLbl>
            <c:dLbl>
              <c:idx val="2"/>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373737"/>
                      </a:solidFill>
                      <a:latin typeface="Roboto" panose="02000000000000000000" pitchFamily="2" charset="0"/>
                      <a:ea typeface="Roboto" panose="02000000000000000000" pitchFamily="2" charset="0"/>
                      <a:cs typeface="Roboto" panose="02000000000000000000" pitchFamily="2"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9D18-40B0-93B3-81A403386B1E}"/>
                </c:ext>
              </c:extLst>
            </c:dLbl>
            <c:dLbl>
              <c:idx val="4"/>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0066A4"/>
                      </a:solidFill>
                      <a:latin typeface="Roboto" panose="02000000000000000000" pitchFamily="2" charset="0"/>
                      <a:ea typeface="Roboto" panose="02000000000000000000" pitchFamily="2" charset="0"/>
                      <a:cs typeface="Roboto" panose="02000000000000000000" pitchFamily="2"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7-9D18-40B0-93B3-81A403386B1E}"/>
                </c:ext>
              </c:extLst>
            </c:dLbl>
            <c:dLbl>
              <c:idx val="5"/>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C9C2E"/>
                      </a:solidFill>
                      <a:latin typeface="Roboto" panose="02000000000000000000" pitchFamily="2" charset="0"/>
                      <a:ea typeface="Roboto" panose="02000000000000000000" pitchFamily="2" charset="0"/>
                      <a:cs typeface="Roboto" panose="02000000000000000000" pitchFamily="2"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9-9D18-40B0-93B3-81A403386B1E}"/>
                </c:ext>
              </c:extLst>
            </c:dLbl>
            <c:dLbl>
              <c:idx val="6"/>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373737"/>
                      </a:solidFill>
                      <a:latin typeface="Roboto" panose="02000000000000000000" pitchFamily="2" charset="0"/>
                      <a:ea typeface="Roboto" panose="02000000000000000000" pitchFamily="2" charset="0"/>
                      <a:cs typeface="Roboto" panose="02000000000000000000" pitchFamily="2"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B-9D18-40B0-93B3-81A403386B1E}"/>
                </c:ext>
              </c:extLst>
            </c:dLbl>
            <c:dLbl>
              <c:idx val="8"/>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0066A4"/>
                      </a:solidFill>
                      <a:latin typeface="Roboto" panose="02000000000000000000" pitchFamily="2" charset="0"/>
                      <a:ea typeface="Roboto" panose="02000000000000000000" pitchFamily="2" charset="0"/>
                      <a:cs typeface="Roboto" panose="02000000000000000000" pitchFamily="2"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D-9D18-40B0-93B3-81A403386B1E}"/>
                </c:ext>
              </c:extLst>
            </c:dLbl>
            <c:dLbl>
              <c:idx val="9"/>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C9C2E"/>
                      </a:solidFill>
                      <a:latin typeface="Roboto" panose="02000000000000000000" pitchFamily="2" charset="0"/>
                      <a:ea typeface="Roboto" panose="02000000000000000000" pitchFamily="2" charset="0"/>
                      <a:cs typeface="Roboto" panose="02000000000000000000" pitchFamily="2"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F-9D18-40B0-93B3-81A403386B1E}"/>
                </c:ext>
              </c:extLst>
            </c:dLbl>
            <c:dLbl>
              <c:idx val="10"/>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373737"/>
                      </a:solidFill>
                      <a:latin typeface="Roboto" panose="02000000000000000000" pitchFamily="2" charset="0"/>
                      <a:ea typeface="Roboto" panose="02000000000000000000" pitchFamily="2" charset="0"/>
                      <a:cs typeface="Roboto" panose="02000000000000000000" pitchFamily="2"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11-9D18-40B0-93B3-81A403386B1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'thoughts plans attempts'!$T$60:$T$70</c:f>
              <c:strCache>
                <c:ptCount val="11"/>
                <c:pt idx="0">
                  <c:v>Suicide Thoughts</c:v>
                </c:pt>
                <c:pt idx="1">
                  <c:v>Suicide Plans</c:v>
                </c:pt>
                <c:pt idx="2">
                  <c:v>Suicidal Attempts</c:v>
                </c:pt>
                <c:pt idx="4">
                  <c:v>Suicide Thoughts</c:v>
                </c:pt>
                <c:pt idx="5">
                  <c:v>Suicide Plans</c:v>
                </c:pt>
                <c:pt idx="6">
                  <c:v>Suicidal Attempts</c:v>
                </c:pt>
                <c:pt idx="8">
                  <c:v>Suicide Thoughts</c:v>
                </c:pt>
                <c:pt idx="9">
                  <c:v>Suicide Plans</c:v>
                </c:pt>
                <c:pt idx="10">
                  <c:v>Suicidal Attempts</c:v>
                </c:pt>
              </c:strCache>
            </c:strRef>
          </c:cat>
          <c:val>
            <c:numRef>
              <c:f>'thoughts plans attempts'!$U$60:$U$70</c:f>
              <c:numCache>
                <c:formatCode>0.0%</c:formatCode>
                <c:ptCount val="11"/>
                <c:pt idx="0">
                  <c:v>0.13</c:v>
                </c:pt>
                <c:pt idx="1">
                  <c:v>0.05</c:v>
                </c:pt>
                <c:pt idx="2">
                  <c:v>0.03</c:v>
                </c:pt>
                <c:pt idx="4">
                  <c:v>0.05</c:v>
                </c:pt>
                <c:pt idx="5">
                  <c:v>0.02</c:v>
                </c:pt>
                <c:pt idx="6">
                  <c:v>7.0000000000000001E-3</c:v>
                </c:pt>
                <c:pt idx="8">
                  <c:v>0.02</c:v>
                </c:pt>
                <c:pt idx="9">
                  <c:v>4.0000000000000001E-3</c:v>
                </c:pt>
                <c:pt idx="10">
                  <c:v>1E-3</c:v>
                </c:pt>
              </c:numCache>
            </c:numRef>
          </c:val>
          <c:extLst>
            <c:ext xmlns:c16="http://schemas.microsoft.com/office/drawing/2014/chart" uri="{C3380CC4-5D6E-409C-BE32-E72D297353CC}">
              <c16:uniqueId val="{00000012-9D18-40B0-93B3-81A403386B1E}"/>
            </c:ext>
          </c:extLst>
        </c:ser>
        <c:dLbls>
          <c:showLegendKey val="0"/>
          <c:showVal val="0"/>
          <c:showCatName val="0"/>
          <c:showSerName val="0"/>
          <c:showPercent val="0"/>
          <c:showBubbleSize val="0"/>
        </c:dLbls>
        <c:gapWidth val="77"/>
        <c:axId val="654095840"/>
        <c:axId val="607717968"/>
      </c:barChart>
      <c:catAx>
        <c:axId val="654095840"/>
        <c:scaling>
          <c:orientation val="minMax"/>
        </c:scaling>
        <c:delete val="1"/>
        <c:axPos val="b"/>
        <c:numFmt formatCode="General" sourceLinked="1"/>
        <c:majorTickMark val="none"/>
        <c:minorTickMark val="none"/>
        <c:tickLblPos val="nextTo"/>
        <c:crossAx val="607717968"/>
        <c:crosses val="autoZero"/>
        <c:auto val="1"/>
        <c:lblAlgn val="ctr"/>
        <c:lblOffset val="100"/>
        <c:noMultiLvlLbl val="0"/>
      </c:catAx>
      <c:valAx>
        <c:axId val="607717968"/>
        <c:scaling>
          <c:orientation val="minMax"/>
        </c:scaling>
        <c:delete val="1"/>
        <c:axPos val="l"/>
        <c:numFmt formatCode="0.0%" sourceLinked="1"/>
        <c:majorTickMark val="none"/>
        <c:minorTickMark val="none"/>
        <c:tickLblPos val="nextTo"/>
        <c:crossAx val="6540958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userShapes r:id="rId4"/>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394161122238675"/>
          <c:y val="6.7592932298493232E-3"/>
          <c:w val="0.66605838877761336"/>
          <c:h val="0.99324070677015064"/>
        </c:manualLayout>
      </c:layout>
      <c:barChart>
        <c:barDir val="bar"/>
        <c:grouping val="clustered"/>
        <c:varyColors val="0"/>
        <c:ser>
          <c:idx val="0"/>
          <c:order val="0"/>
          <c:tx>
            <c:strRef>
              <c:f>'gender by race'!$C$165</c:f>
              <c:strCache>
                <c:ptCount val="1"/>
                <c:pt idx="0">
                  <c:v>White*</c:v>
                </c:pt>
              </c:strCache>
            </c:strRef>
          </c:tx>
          <c:spPr>
            <a:solidFill>
              <a:srgbClr val="0066A4"/>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'gender by race'!$B$166:$B$170</c:f>
              <c:strCache>
                <c:ptCount val="5"/>
                <c:pt idx="0">
                  <c:v>Felt Sad or Hopeless</c:v>
                </c:pt>
                <c:pt idx="1">
                  <c:v>Seriously Considered Attempting Suicide</c:v>
                </c:pt>
                <c:pt idx="2">
                  <c:v>Made a Suicide Plan </c:v>
                </c:pt>
                <c:pt idx="3">
                  <c:v>Attempted Suicide </c:v>
                </c:pt>
                <c:pt idx="4">
                  <c:v>Suicide Attempt Requiring Treatment</c:v>
                </c:pt>
              </c:strCache>
            </c:strRef>
          </c:cat>
          <c:val>
            <c:numRef>
              <c:f>'gender by race'!$C$166:$C$170</c:f>
              <c:numCache>
                <c:formatCode>0%</c:formatCode>
                <c:ptCount val="5"/>
                <c:pt idx="0">
                  <c:v>0.41</c:v>
                </c:pt>
                <c:pt idx="1">
                  <c:v>0.23</c:v>
                </c:pt>
                <c:pt idx="2">
                  <c:v>0.17</c:v>
                </c:pt>
                <c:pt idx="3">
                  <c:v>0.09</c:v>
                </c:pt>
                <c:pt idx="4">
                  <c:v>0.02</c:v>
                </c:pt>
              </c:numCache>
            </c:numRef>
          </c:val>
          <c:extLst>
            <c:ext xmlns:c16="http://schemas.microsoft.com/office/drawing/2014/chart" uri="{C3380CC4-5D6E-409C-BE32-E72D297353CC}">
              <c16:uniqueId val="{00000000-E4FA-4412-B843-2FA50FFD2B58}"/>
            </c:ext>
          </c:extLst>
        </c:ser>
        <c:ser>
          <c:idx val="1"/>
          <c:order val="1"/>
          <c:tx>
            <c:strRef>
              <c:f>'gender by race'!$D$165</c:f>
              <c:strCache>
                <c:ptCount val="1"/>
                <c:pt idx="0">
                  <c:v>Overall U.S.</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'gender by race'!$B$166:$B$170</c:f>
              <c:strCache>
                <c:ptCount val="5"/>
                <c:pt idx="0">
                  <c:v>Felt Sad or Hopeless</c:v>
                </c:pt>
                <c:pt idx="1">
                  <c:v>Seriously Considered Attempting Suicide</c:v>
                </c:pt>
                <c:pt idx="2">
                  <c:v>Made a Suicide Plan </c:v>
                </c:pt>
                <c:pt idx="3">
                  <c:v>Attempted Suicide </c:v>
                </c:pt>
                <c:pt idx="4">
                  <c:v>Suicide Attempt Requiring Treatment</c:v>
                </c:pt>
              </c:strCache>
            </c:strRef>
          </c:cat>
          <c:val>
            <c:numRef>
              <c:f>'gender by race'!$D$166:$D$170</c:f>
              <c:numCache>
                <c:formatCode>0%</c:formatCode>
                <c:ptCount val="5"/>
                <c:pt idx="0">
                  <c:v>0.42</c:v>
                </c:pt>
                <c:pt idx="1">
                  <c:v>0.22</c:v>
                </c:pt>
                <c:pt idx="2">
                  <c:v>0.18</c:v>
                </c:pt>
                <c:pt idx="3">
                  <c:v>0.1</c:v>
                </c:pt>
                <c:pt idx="4">
                  <c:v>0.03</c:v>
                </c:pt>
              </c:numCache>
            </c:numRef>
          </c:val>
          <c:extLst>
            <c:ext xmlns:c16="http://schemas.microsoft.com/office/drawing/2014/chart" uri="{C3380CC4-5D6E-409C-BE32-E72D297353CC}">
              <c16:uniqueId val="{00000001-E4FA-4412-B843-2FA50FFD2B58}"/>
            </c:ext>
          </c:extLst>
        </c:ser>
        <c:dLbls>
          <c:dLblPos val="inEnd"/>
          <c:showLegendKey val="0"/>
          <c:showVal val="1"/>
          <c:showCatName val="0"/>
          <c:showSerName val="0"/>
          <c:showPercent val="0"/>
          <c:showBubbleSize val="0"/>
        </c:dLbls>
        <c:gapWidth val="182"/>
        <c:axId val="616151103"/>
        <c:axId val="616165023"/>
      </c:barChart>
      <c:catAx>
        <c:axId val="616151103"/>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rgbClr val="373737"/>
                </a:solidFill>
                <a:latin typeface="Roboto" panose="02000000000000000000" pitchFamily="2" charset="0"/>
                <a:ea typeface="Roboto" panose="02000000000000000000" pitchFamily="2" charset="0"/>
                <a:cs typeface="Roboto" panose="02000000000000000000" pitchFamily="2" charset="0"/>
              </a:defRPr>
            </a:pPr>
            <a:endParaRPr lang="en-US"/>
          </a:p>
        </c:txPr>
        <c:crossAx val="616165023"/>
        <c:crosses val="autoZero"/>
        <c:auto val="1"/>
        <c:lblAlgn val="ctr"/>
        <c:lblOffset val="100"/>
        <c:noMultiLvlLbl val="0"/>
      </c:catAx>
      <c:valAx>
        <c:axId val="616165023"/>
        <c:scaling>
          <c:orientation val="minMax"/>
        </c:scaling>
        <c:delete val="1"/>
        <c:axPos val="t"/>
        <c:numFmt formatCode="0%" sourceLinked="1"/>
        <c:majorTickMark val="none"/>
        <c:minorTickMark val="none"/>
        <c:tickLblPos val="nextTo"/>
        <c:crossAx val="616151103"/>
        <c:crosses val="autoZero"/>
        <c:crossBetween val="between"/>
      </c:valAx>
      <c:spPr>
        <a:noFill/>
        <a:ln>
          <a:noFill/>
        </a:ln>
        <a:effectLst/>
      </c:spPr>
    </c:plotArea>
    <c:legend>
      <c:legendPos val="b"/>
      <c:layout>
        <c:manualLayout>
          <c:xMode val="edge"/>
          <c:yMode val="edge"/>
          <c:x val="0.84090815951038422"/>
          <c:y val="0.77838548337994462"/>
          <c:w val="0.1184839213439647"/>
          <c:h val="0.14500919334842968"/>
        </c:manualLayout>
      </c:layout>
      <c:overlay val="0"/>
      <c:spPr>
        <a:noFill/>
        <a:ln>
          <a:noFill/>
        </a:ln>
        <a:effectLst/>
      </c:spPr>
      <c:txPr>
        <a:bodyPr rot="0" spcFirstLastPara="1" vertOverflow="ellipsis" vert="horz" wrap="square" anchor="ctr" anchorCtr="1"/>
        <a:lstStyle/>
        <a:p>
          <a:pPr>
            <a:defRPr sz="1100" b="0" i="0" u="none" strike="noStrike" kern="1200" baseline="0">
              <a:solidFill>
                <a:srgbClr val="373737"/>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100">
          <a:solidFill>
            <a:srgbClr val="373737"/>
          </a:solidFill>
          <a:latin typeface="Roboto" panose="02000000000000000000" pitchFamily="2" charset="0"/>
          <a:ea typeface="Roboto" panose="02000000000000000000" pitchFamily="2" charset="0"/>
          <a:cs typeface="Roboto" panose="02000000000000000000" pitchFamily="2" charset="0"/>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3.3069459753164415E-2"/>
          <c:y val="1.8251737386446913E-2"/>
          <c:w val="0.94077998859645939"/>
          <c:h val="0.91342257557475792"/>
        </c:manualLayout>
      </c:layout>
      <c:lineChart>
        <c:grouping val="standard"/>
        <c:varyColors val="0"/>
        <c:ser>
          <c:idx val="0"/>
          <c:order val="0"/>
          <c:tx>
            <c:strRef>
              <c:f>Sheet1!$B$1</c:f>
              <c:strCache>
                <c:ptCount val="1"/>
                <c:pt idx="0">
                  <c:v>Suicide</c:v>
                </c:pt>
              </c:strCache>
            </c:strRef>
          </c:tx>
          <c:spPr>
            <a:ln w="28575">
              <a:solidFill>
                <a:srgbClr val="4C9C2E"/>
              </a:solidFill>
            </a:ln>
          </c:spPr>
          <c:marker>
            <c:symbol val="none"/>
          </c:marker>
          <c:dLbls>
            <c:dLbl>
              <c:idx val="14"/>
              <c:layout>
                <c:manualLayout>
                  <c:x val="-1.0693062854068989E-16"/>
                  <c:y val="-5.5350557526117729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162-46FA-84CB-8A7937CBE2BF}"/>
                </c:ext>
              </c:extLst>
            </c:dLbl>
            <c:numFmt formatCode="#,##0.0" sourceLinked="0"/>
            <c:spPr>
              <a:noFill/>
              <a:ln>
                <a:noFill/>
              </a:ln>
              <a:effectLst/>
            </c:spPr>
            <c:txPr>
              <a:bodyPr wrap="square" lIns="38100" tIns="19050" rIns="38100" bIns="19050" anchor="ctr">
                <a:spAutoFit/>
              </a:bodyPr>
              <a:lstStyle/>
              <a:p>
                <a:pPr>
                  <a:defRPr sz="1000"/>
                </a:pPr>
                <a:endParaRPr lang="en-US"/>
              </a:p>
            </c:txPr>
            <c:dLblPos val="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Sheet1!$A$2:$A$16</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Sheet1!$B$2:$B$16</c:f>
              <c:numCache>
                <c:formatCode>0.0</c:formatCode>
                <c:ptCount val="15"/>
                <c:pt idx="0">
                  <c:v>11</c:v>
                </c:pt>
                <c:pt idx="1">
                  <c:v>11.3</c:v>
                </c:pt>
                <c:pt idx="2">
                  <c:v>11.6</c:v>
                </c:pt>
                <c:pt idx="3">
                  <c:v>11.8</c:v>
                </c:pt>
                <c:pt idx="4">
                  <c:v>12.1</c:v>
                </c:pt>
                <c:pt idx="5">
                  <c:v>12.3</c:v>
                </c:pt>
                <c:pt idx="6">
                  <c:v>12.6</c:v>
                </c:pt>
                <c:pt idx="7">
                  <c:v>12.6</c:v>
                </c:pt>
                <c:pt idx="8">
                  <c:v>13</c:v>
                </c:pt>
                <c:pt idx="9">
                  <c:v>13.3</c:v>
                </c:pt>
                <c:pt idx="10">
                  <c:v>13.5</c:v>
                </c:pt>
                <c:pt idx="11">
                  <c:v>14</c:v>
                </c:pt>
                <c:pt idx="12">
                  <c:v>14.2</c:v>
                </c:pt>
                <c:pt idx="13">
                  <c:v>13.9</c:v>
                </c:pt>
                <c:pt idx="14">
                  <c:v>13.5</c:v>
                </c:pt>
              </c:numCache>
            </c:numRef>
          </c:val>
          <c:smooth val="0"/>
          <c:extLst>
            <c:ext xmlns:c16="http://schemas.microsoft.com/office/drawing/2014/chart" uri="{C3380CC4-5D6E-409C-BE32-E72D297353CC}">
              <c16:uniqueId val="{00000000-6082-4D75-9A91-872BF23E8B0A}"/>
            </c:ext>
          </c:extLst>
        </c:ser>
        <c:ser>
          <c:idx val="1"/>
          <c:order val="1"/>
          <c:tx>
            <c:strRef>
              <c:f>Sheet1!$C$1</c:f>
              <c:strCache>
                <c:ptCount val="1"/>
                <c:pt idx="0">
                  <c:v>Homicide</c:v>
                </c:pt>
              </c:strCache>
            </c:strRef>
          </c:tx>
          <c:spPr>
            <a:ln w="28575">
              <a:solidFill>
                <a:schemeClr val="accent3"/>
              </a:solidFill>
            </a:ln>
          </c:spPr>
          <c:marker>
            <c:symbol val="none"/>
          </c:marker>
          <c:dLbls>
            <c:dLbl>
              <c:idx val="14"/>
              <c:layout>
                <c:manualLayout>
                  <c:x val="0"/>
                  <c:y val="-5.5350557526117729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162-46FA-84CB-8A7937CBE2BF}"/>
                </c:ext>
              </c:extLst>
            </c:dLbl>
            <c:numFmt formatCode="#,##0.0" sourceLinked="0"/>
            <c:spPr>
              <a:noFill/>
              <a:ln>
                <a:noFill/>
              </a:ln>
              <a:effectLst/>
            </c:spPr>
            <c:txPr>
              <a:bodyPr wrap="square" lIns="38100" tIns="19050" rIns="38100" bIns="19050" anchor="ctr">
                <a:spAutoFit/>
              </a:bodyPr>
              <a:lstStyle/>
              <a:p>
                <a:pPr>
                  <a:defRPr sz="1000"/>
                </a:pPr>
                <a:endParaRPr lang="en-US"/>
              </a:p>
            </c:txPr>
            <c:dLblPos val="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Sheet1!$A$2:$A$16</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Sheet1!$C$2:$C$16</c:f>
              <c:numCache>
                <c:formatCode>0.0</c:formatCode>
                <c:ptCount val="15"/>
                <c:pt idx="0">
                  <c:v>6.2</c:v>
                </c:pt>
                <c:pt idx="1">
                  <c:v>6.1</c:v>
                </c:pt>
                <c:pt idx="2">
                  <c:v>5.9</c:v>
                </c:pt>
                <c:pt idx="3">
                  <c:v>5.5</c:v>
                </c:pt>
                <c:pt idx="4">
                  <c:v>5.3</c:v>
                </c:pt>
                <c:pt idx="5">
                  <c:v>5.3</c:v>
                </c:pt>
                <c:pt idx="6">
                  <c:v>5.4</c:v>
                </c:pt>
                <c:pt idx="7">
                  <c:v>5.2</c:v>
                </c:pt>
                <c:pt idx="8">
                  <c:v>5.0999999999999996</c:v>
                </c:pt>
                <c:pt idx="9">
                  <c:v>5.7</c:v>
                </c:pt>
                <c:pt idx="10">
                  <c:v>6.2</c:v>
                </c:pt>
                <c:pt idx="11">
                  <c:v>6.2</c:v>
                </c:pt>
                <c:pt idx="12">
                  <c:v>5.9</c:v>
                </c:pt>
                <c:pt idx="13">
                  <c:v>6</c:v>
                </c:pt>
                <c:pt idx="14">
                  <c:v>7.8</c:v>
                </c:pt>
              </c:numCache>
            </c:numRef>
          </c:val>
          <c:smooth val="0"/>
          <c:extLst>
            <c:ext xmlns:c16="http://schemas.microsoft.com/office/drawing/2014/chart" uri="{C3380CC4-5D6E-409C-BE32-E72D297353CC}">
              <c16:uniqueId val="{00000001-6082-4D75-9A91-872BF23E8B0A}"/>
            </c:ext>
          </c:extLst>
        </c:ser>
        <c:ser>
          <c:idx val="2"/>
          <c:order val="2"/>
          <c:tx>
            <c:strRef>
              <c:f>Sheet1!$D$1</c:f>
              <c:strCache>
                <c:ptCount val="1"/>
                <c:pt idx="0">
                  <c:v>Motor vehicle</c:v>
                </c:pt>
              </c:strCache>
            </c:strRef>
          </c:tx>
          <c:spPr>
            <a:ln w="28575">
              <a:solidFill>
                <a:schemeClr val="accent1"/>
              </a:solidFill>
            </a:ln>
          </c:spPr>
          <c:marker>
            <c:symbol val="none"/>
          </c:marker>
          <c:dLbls>
            <c:dLbl>
              <c:idx val="14"/>
              <c:layout>
                <c:manualLayout>
                  <c:x val="-4.3744853377814539E-3"/>
                  <c:y val="-8.3025836289176598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162-46FA-84CB-8A7937CBE2BF}"/>
                </c:ext>
              </c:extLst>
            </c:dLbl>
            <c:numFmt formatCode="#,##0" sourceLinked="0"/>
            <c:spPr>
              <a:noFill/>
              <a:ln>
                <a:noFill/>
              </a:ln>
              <a:effectLst/>
            </c:spPr>
            <c:txPr>
              <a:bodyPr wrap="square" lIns="38100" tIns="19050" rIns="38100" bIns="19050" anchor="ctr">
                <a:spAutoFit/>
              </a:bodyPr>
              <a:lstStyle/>
              <a:p>
                <a:pPr>
                  <a:defRPr sz="1000"/>
                </a:pPr>
                <a:endParaRPr lang="en-US"/>
              </a:p>
            </c:txPr>
            <c:dLblPos val="r"/>
            <c:showLegendKey val="0"/>
            <c:showVal val="0"/>
            <c:showCatName val="0"/>
            <c:showSerName val="0"/>
            <c:showPercent val="0"/>
            <c:showBubbleSize val="0"/>
            <c:extLst>
              <c:ext xmlns:c15="http://schemas.microsoft.com/office/drawing/2012/chart" uri="{CE6537A1-D6FC-4f65-9D91-7224C49458BB}">
                <c15:showLeaderLines val="1"/>
              </c:ext>
            </c:extLst>
          </c:dLbls>
          <c:cat>
            <c:numRef>
              <c:f>Sheet1!$A$2:$A$16</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Sheet1!$D$2:$D$16</c:f>
              <c:numCache>
                <c:formatCode>0.0</c:formatCode>
                <c:ptCount val="15"/>
                <c:pt idx="0" formatCode="0.00">
                  <c:v>14.5</c:v>
                </c:pt>
                <c:pt idx="1">
                  <c:v>13.8</c:v>
                </c:pt>
                <c:pt idx="2">
                  <c:v>12.3</c:v>
                </c:pt>
                <c:pt idx="3">
                  <c:v>11.1</c:v>
                </c:pt>
                <c:pt idx="4">
                  <c:v>10.7</c:v>
                </c:pt>
                <c:pt idx="5">
                  <c:v>10.6</c:v>
                </c:pt>
                <c:pt idx="6">
                  <c:v>10.9</c:v>
                </c:pt>
                <c:pt idx="7">
                  <c:v>10.5</c:v>
                </c:pt>
                <c:pt idx="8">
                  <c:v>10.3</c:v>
                </c:pt>
                <c:pt idx="9">
                  <c:v>10.9</c:v>
                </c:pt>
                <c:pt idx="10">
                  <c:v>11.7</c:v>
                </c:pt>
                <c:pt idx="11">
                  <c:v>11.5</c:v>
                </c:pt>
                <c:pt idx="12">
                  <c:v>11.2</c:v>
                </c:pt>
                <c:pt idx="13" formatCode="0.00">
                  <c:v>11.1</c:v>
                </c:pt>
                <c:pt idx="14">
                  <c:v>12</c:v>
                </c:pt>
              </c:numCache>
            </c:numRef>
          </c:val>
          <c:smooth val="0"/>
          <c:extLst>
            <c:ext xmlns:c16="http://schemas.microsoft.com/office/drawing/2014/chart" uri="{C3380CC4-5D6E-409C-BE32-E72D297353CC}">
              <c16:uniqueId val="{00000002-6082-4D75-9A91-872BF23E8B0A}"/>
            </c:ext>
          </c:extLst>
        </c:ser>
        <c:ser>
          <c:idx val="3"/>
          <c:order val="3"/>
          <c:tx>
            <c:strRef>
              <c:f>Sheet1!$E$1</c:f>
              <c:strCache>
                <c:ptCount val="1"/>
                <c:pt idx="0">
                  <c:v>Poisoning</c:v>
                </c:pt>
              </c:strCache>
            </c:strRef>
          </c:tx>
          <c:spPr>
            <a:ln w="28575">
              <a:solidFill>
                <a:srgbClr val="0279CA"/>
              </a:solidFill>
            </a:ln>
          </c:spPr>
          <c:marker>
            <c:symbol val="none"/>
          </c:marker>
          <c:dLbls>
            <c:dLbl>
              <c:idx val="14"/>
              <c:layout>
                <c:manualLayout>
                  <c:x val="-1.0693062854068989E-16"/>
                  <c:y val="-2.214022301044709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162-46FA-84CB-8A7937CBE2BF}"/>
                </c:ext>
              </c:extLst>
            </c:dLbl>
            <c:numFmt formatCode="#,##0.0" sourceLinked="0"/>
            <c:spPr>
              <a:noFill/>
              <a:ln>
                <a:noFill/>
              </a:ln>
              <a:effectLst/>
            </c:spPr>
            <c:txPr>
              <a:bodyPr wrap="square" lIns="38100" tIns="19050" rIns="38100" bIns="19050" anchor="ctr">
                <a:spAutoFit/>
              </a:bodyPr>
              <a:lstStyle/>
              <a:p>
                <a:pPr>
                  <a:defRPr sz="1000"/>
                </a:pPr>
                <a:endParaRPr lang="en-US"/>
              </a:p>
            </c:txPr>
            <c:dLblPos val="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Sheet1!$A$2:$A$16</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Sheet1!$E$2:$E$16</c:f>
              <c:numCache>
                <c:formatCode>0.0</c:formatCode>
                <c:ptCount val="15"/>
                <c:pt idx="0">
                  <c:v>9.1999999999999993</c:v>
                </c:pt>
                <c:pt idx="1">
                  <c:v>9.9</c:v>
                </c:pt>
                <c:pt idx="2">
                  <c:v>10.199999999999999</c:v>
                </c:pt>
                <c:pt idx="3">
                  <c:v>10.3</c:v>
                </c:pt>
                <c:pt idx="4">
                  <c:v>10.6</c:v>
                </c:pt>
                <c:pt idx="5">
                  <c:v>11.6</c:v>
                </c:pt>
                <c:pt idx="6">
                  <c:v>11.5</c:v>
                </c:pt>
                <c:pt idx="7">
                  <c:v>12.2</c:v>
                </c:pt>
                <c:pt idx="8">
                  <c:v>13.1</c:v>
                </c:pt>
                <c:pt idx="9">
                  <c:v>14.8</c:v>
                </c:pt>
                <c:pt idx="10">
                  <c:v>18.2</c:v>
                </c:pt>
                <c:pt idx="11">
                  <c:v>20.100000000000001</c:v>
                </c:pt>
                <c:pt idx="12">
                  <c:v>19.3</c:v>
                </c:pt>
                <c:pt idx="13">
                  <c:v>20.2</c:v>
                </c:pt>
                <c:pt idx="14">
                  <c:v>26.9</c:v>
                </c:pt>
              </c:numCache>
            </c:numRef>
          </c:val>
          <c:smooth val="0"/>
          <c:extLst>
            <c:ext xmlns:c16="http://schemas.microsoft.com/office/drawing/2014/chart" uri="{C3380CC4-5D6E-409C-BE32-E72D297353CC}">
              <c16:uniqueId val="{00000003-6082-4D75-9A91-872BF23E8B0A}"/>
            </c:ext>
          </c:extLst>
        </c:ser>
        <c:dLbls>
          <c:showLegendKey val="0"/>
          <c:showVal val="0"/>
          <c:showCatName val="0"/>
          <c:showSerName val="0"/>
          <c:showPercent val="0"/>
          <c:showBubbleSize val="0"/>
        </c:dLbls>
        <c:smooth val="0"/>
        <c:axId val="-2121242792"/>
        <c:axId val="-2112987864"/>
      </c:lineChart>
      <c:catAx>
        <c:axId val="-2121242792"/>
        <c:scaling>
          <c:orientation val="minMax"/>
        </c:scaling>
        <c:delete val="0"/>
        <c:axPos val="b"/>
        <c:numFmt formatCode="General" sourceLinked="1"/>
        <c:majorTickMark val="none"/>
        <c:minorTickMark val="none"/>
        <c:tickLblPos val="nextTo"/>
        <c:spPr>
          <a:ln>
            <a:noFill/>
          </a:ln>
        </c:spPr>
        <c:txPr>
          <a:bodyPr/>
          <a:lstStyle/>
          <a:p>
            <a:pPr>
              <a:defRPr sz="1100">
                <a:solidFill>
                  <a:schemeClr val="bg1">
                    <a:lumMod val="50000"/>
                  </a:schemeClr>
                </a:solidFill>
              </a:defRPr>
            </a:pPr>
            <a:endParaRPr lang="en-US"/>
          </a:p>
        </c:txPr>
        <c:crossAx val="-2112987864"/>
        <c:crosses val="autoZero"/>
        <c:auto val="1"/>
        <c:lblAlgn val="ctr"/>
        <c:lblOffset val="100"/>
        <c:noMultiLvlLbl val="0"/>
      </c:catAx>
      <c:valAx>
        <c:axId val="-2112987864"/>
        <c:scaling>
          <c:orientation val="minMax"/>
        </c:scaling>
        <c:delete val="0"/>
        <c:axPos val="l"/>
        <c:majorGridlines>
          <c:spPr>
            <a:ln>
              <a:solidFill>
                <a:schemeClr val="accent2"/>
              </a:solidFill>
            </a:ln>
          </c:spPr>
        </c:majorGridlines>
        <c:numFmt formatCode="0" sourceLinked="0"/>
        <c:majorTickMark val="out"/>
        <c:minorTickMark val="none"/>
        <c:tickLblPos val="nextTo"/>
        <c:spPr>
          <a:ln>
            <a:noFill/>
          </a:ln>
        </c:spPr>
        <c:txPr>
          <a:bodyPr/>
          <a:lstStyle/>
          <a:p>
            <a:pPr>
              <a:defRPr sz="1000">
                <a:solidFill>
                  <a:schemeClr val="tx1">
                    <a:lumMod val="60000"/>
                    <a:lumOff val="40000"/>
                  </a:schemeClr>
                </a:solidFill>
              </a:defRPr>
            </a:pPr>
            <a:endParaRPr lang="en-US"/>
          </a:p>
        </c:txPr>
        <c:crossAx val="-2121242792"/>
        <c:crosses val="autoZero"/>
        <c:crossBetween val="between"/>
        <c:majorUnit val="5"/>
      </c:valAx>
      <c:spPr>
        <a:solidFill>
          <a:schemeClr val="bg1"/>
        </a:solidFill>
        <a:ln w="6350" cmpd="sng">
          <a:noFill/>
        </a:ln>
        <a:effectLst/>
      </c:spPr>
    </c:plotArea>
    <c:plotVisOnly val="1"/>
    <c:dispBlanksAs val="gap"/>
    <c:showDLblsOverMax val="0"/>
  </c:chart>
  <c:txPr>
    <a:bodyPr/>
    <a:lstStyle/>
    <a:p>
      <a:pPr>
        <a:defRPr sz="1800">
          <a:latin typeface="Roboto" panose="02000000000000000000" pitchFamily="2" charset="0"/>
          <a:ea typeface="Roboto" panose="02000000000000000000" pitchFamily="2" charset="0"/>
        </a:defRPr>
      </a:pPr>
      <a:endParaRPr lang="en-US"/>
    </a:p>
  </c:txPr>
  <c:externalData r:id="rId1">
    <c:autoUpdate val="0"/>
  </c:externalData>
  <c:userShapes r:id="rId2"/>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Column1</c:v>
                </c:pt>
              </c:strCache>
            </c:strRef>
          </c:tx>
          <c:spPr>
            <a:effectLst>
              <a:outerShdw blurRad="412750" dist="38100" dir="5400000" rotWithShape="0">
                <a:schemeClr val="bg1">
                  <a:lumMod val="50000"/>
                  <a:alpha val="43000"/>
                </a:schemeClr>
              </a:outerShdw>
            </a:effectLst>
          </c:spPr>
          <c:dPt>
            <c:idx val="0"/>
            <c:bubble3D val="0"/>
            <c:spPr>
              <a:solidFill>
                <a:schemeClr val="tx2"/>
              </a:solidFill>
              <a:effectLst>
                <a:outerShdw blurRad="412750" dist="38100" dir="5400000" rotWithShape="0">
                  <a:schemeClr val="bg1">
                    <a:lumMod val="50000"/>
                    <a:alpha val="43000"/>
                  </a:schemeClr>
                </a:outerShdw>
              </a:effectLst>
            </c:spPr>
            <c:extLst>
              <c:ext xmlns:c16="http://schemas.microsoft.com/office/drawing/2014/chart" uri="{C3380CC4-5D6E-409C-BE32-E72D297353CC}">
                <c16:uniqueId val="{00000001-D36A-491E-8D74-743AD6F624A5}"/>
              </c:ext>
            </c:extLst>
          </c:dPt>
          <c:dPt>
            <c:idx val="1"/>
            <c:bubble3D val="0"/>
            <c:spPr>
              <a:solidFill>
                <a:srgbClr val="6FAED9"/>
              </a:solidFill>
              <a:effectLst>
                <a:outerShdw blurRad="412750" dist="38100" dir="5400000" rotWithShape="0">
                  <a:schemeClr val="bg1">
                    <a:lumMod val="50000"/>
                    <a:alpha val="43000"/>
                  </a:schemeClr>
                </a:outerShdw>
              </a:effectLst>
            </c:spPr>
            <c:extLst>
              <c:ext xmlns:c16="http://schemas.microsoft.com/office/drawing/2014/chart" uri="{C3380CC4-5D6E-409C-BE32-E72D297353CC}">
                <c16:uniqueId val="{00000003-D36A-491E-8D74-743AD6F624A5}"/>
              </c:ext>
            </c:extLst>
          </c:dPt>
          <c:dPt>
            <c:idx val="2"/>
            <c:bubble3D val="0"/>
            <c:spPr>
              <a:solidFill>
                <a:schemeClr val="bg2"/>
              </a:solidFill>
              <a:effectLst>
                <a:outerShdw blurRad="412750" dist="38100" dir="5400000" rotWithShape="0">
                  <a:schemeClr val="bg1">
                    <a:lumMod val="50000"/>
                    <a:alpha val="43000"/>
                  </a:schemeClr>
                </a:outerShdw>
              </a:effectLst>
            </c:spPr>
            <c:extLst>
              <c:ext xmlns:c16="http://schemas.microsoft.com/office/drawing/2014/chart" uri="{C3380CC4-5D6E-409C-BE32-E72D297353CC}">
                <c16:uniqueId val="{00000005-D36A-491E-8D74-743AD6F624A5}"/>
              </c:ext>
            </c:extLst>
          </c:dPt>
          <c:dPt>
            <c:idx val="3"/>
            <c:bubble3D val="0"/>
            <c:spPr>
              <a:solidFill>
                <a:srgbClr val="0066A4">
                  <a:alpha val="25000"/>
                </a:srgbClr>
              </a:solidFill>
              <a:effectLst>
                <a:outerShdw blurRad="412750" dist="38100" dir="5400000" rotWithShape="0">
                  <a:schemeClr val="bg1">
                    <a:lumMod val="50000"/>
                    <a:alpha val="43000"/>
                  </a:schemeClr>
                </a:outerShdw>
              </a:effectLst>
            </c:spPr>
            <c:extLst>
              <c:ext xmlns:c16="http://schemas.microsoft.com/office/drawing/2014/chart" uri="{C3380CC4-5D6E-409C-BE32-E72D297353CC}">
                <c16:uniqueId val="{00000007-D36A-491E-8D74-743AD6F624A5}"/>
              </c:ext>
            </c:extLst>
          </c:dPt>
          <c:dLbls>
            <c:delete val="1"/>
          </c:dLbls>
          <c:cat>
            <c:strRef>
              <c:f>Sheet1!$A$2:$A$5</c:f>
              <c:strCache>
                <c:ptCount val="4"/>
                <c:pt idx="0">
                  <c:v>Firearms</c:v>
                </c:pt>
                <c:pt idx="1">
                  <c:v>Suffocation</c:v>
                </c:pt>
                <c:pt idx="2">
                  <c:v>Poisoning</c:v>
                </c:pt>
                <c:pt idx="3">
                  <c:v>Other</c:v>
                </c:pt>
              </c:strCache>
            </c:strRef>
          </c:cat>
          <c:val>
            <c:numRef>
              <c:f>Sheet1!$B$2:$B$5</c:f>
              <c:numCache>
                <c:formatCode>0%</c:formatCode>
                <c:ptCount val="4"/>
                <c:pt idx="0">
                  <c:v>0.53</c:v>
                </c:pt>
                <c:pt idx="1">
                  <c:v>0.27</c:v>
                </c:pt>
                <c:pt idx="2">
                  <c:v>0.12</c:v>
                </c:pt>
                <c:pt idx="3">
                  <c:v>0.08</c:v>
                </c:pt>
              </c:numCache>
            </c:numRef>
          </c:val>
          <c:extLst>
            <c:ext xmlns:c16="http://schemas.microsoft.com/office/drawing/2014/chart" uri="{C3380CC4-5D6E-409C-BE32-E72D297353CC}">
              <c16:uniqueId val="{00000008-D36A-491E-8D74-743AD6F624A5}"/>
            </c:ext>
          </c:extLst>
        </c:ser>
        <c:dLbls>
          <c:dLblPos val="bestFit"/>
          <c:showLegendKey val="0"/>
          <c:showVal val="0"/>
          <c:showCatName val="1"/>
          <c:showSerName val="0"/>
          <c:showPercent val="1"/>
          <c:showBubbleSize val="0"/>
          <c:showLeaderLines val="1"/>
        </c:dLbls>
        <c:firstSliceAng val="147"/>
      </c:pieChart>
    </c:plotArea>
    <c:plotVisOnly val="1"/>
    <c:dispBlanksAs val="gap"/>
    <c:showDLblsOverMax val="0"/>
  </c:chart>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77919962627901"/>
          <c:y val="4.9906611506506403E-2"/>
          <c:w val="0.81382789185969795"/>
          <c:h val="0.60615129434487103"/>
        </c:manualLayout>
      </c:layout>
      <c:barChart>
        <c:barDir val="col"/>
        <c:grouping val="clustered"/>
        <c:varyColors val="0"/>
        <c:ser>
          <c:idx val="0"/>
          <c:order val="0"/>
          <c:tx>
            <c:strRef>
              <c:f>Sheet1!$B$1</c:f>
              <c:strCache>
                <c:ptCount val="1"/>
                <c:pt idx="0">
                  <c:v>Column2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Sheet1!$A$2:$A$4</c:f>
              <c:strCache>
                <c:ptCount val="3"/>
                <c:pt idx="0">
                  <c:v>Other and unspecified drugs, medicaments and biological substances (ICD X64)</c:v>
                </c:pt>
                <c:pt idx="1">
                  <c:v>Antiepileptic, sedative-hypnotic, and anti-parkinsonism drugs (ICD X61)</c:v>
                </c:pt>
                <c:pt idx="2">
                  <c:v>Other gases and vapors (ICD X67)</c:v>
                </c:pt>
              </c:strCache>
            </c:strRef>
          </c:cat>
          <c:val>
            <c:numRef>
              <c:f>Sheet1!$B$2:$B$4</c:f>
              <c:numCache>
                <c:formatCode>0%</c:formatCode>
                <c:ptCount val="3"/>
                <c:pt idx="0">
                  <c:v>0.49</c:v>
                </c:pt>
                <c:pt idx="1">
                  <c:v>0.17</c:v>
                </c:pt>
                <c:pt idx="2">
                  <c:v>0.17</c:v>
                </c:pt>
              </c:numCache>
            </c:numRef>
          </c:val>
          <c:extLst>
            <c:ext xmlns:c16="http://schemas.microsoft.com/office/drawing/2014/chart" uri="{C3380CC4-5D6E-409C-BE32-E72D297353CC}">
              <c16:uniqueId val="{00000000-740B-453E-90A1-F44D52A942C7}"/>
            </c:ext>
          </c:extLst>
        </c:ser>
        <c:dLbls>
          <c:showLegendKey val="0"/>
          <c:showVal val="0"/>
          <c:showCatName val="0"/>
          <c:showSerName val="0"/>
          <c:showPercent val="0"/>
          <c:showBubbleSize val="0"/>
        </c:dLbls>
        <c:gapWidth val="267"/>
        <c:overlap val="-43"/>
        <c:axId val="-2120981736"/>
        <c:axId val="-2117619528"/>
      </c:barChart>
      <c:catAx>
        <c:axId val="-2120981736"/>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crossAx val="-2117619528"/>
        <c:crosses val="autoZero"/>
        <c:auto val="1"/>
        <c:lblAlgn val="l"/>
        <c:lblOffset val="0"/>
        <c:noMultiLvlLbl val="0"/>
      </c:catAx>
      <c:valAx>
        <c:axId val="-2117619528"/>
        <c:scaling>
          <c:orientation val="minMax"/>
        </c:scaling>
        <c:delete val="0"/>
        <c:axPos val="l"/>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crossAx val="-2120981736"/>
        <c:crosses val="autoZero"/>
        <c:crossBetween val="between"/>
        <c:majorUnit val="0.1"/>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557928546042571E-3"/>
          <c:y val="5.0925925925925923E-2"/>
          <c:w val="0.99063902365739631"/>
          <c:h val="0.86904257950516284"/>
        </c:manualLayout>
      </c:layout>
      <c:barChart>
        <c:barDir val="col"/>
        <c:grouping val="clustered"/>
        <c:varyColors val="0"/>
        <c:ser>
          <c:idx val="0"/>
          <c:order val="0"/>
          <c:tx>
            <c:strRef>
              <c:f>'depressed mood'!$B$1</c:f>
              <c:strCache>
                <c:ptCount val="1"/>
                <c:pt idx="0">
                  <c:v>Males</c:v>
                </c:pt>
              </c:strCache>
            </c:strRef>
          </c:tx>
          <c:spPr>
            <a:solidFill>
              <a:srgbClr val="0066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0066A4"/>
                    </a:solidFill>
                    <a:latin typeface="Roboto" panose="02000000000000000000" pitchFamily="2" charset="0"/>
                    <a:ea typeface="Roboto" panose="02000000000000000000" pitchFamily="2" charset="0"/>
                    <a:cs typeface="Roboto" panose="020000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'depressed mood'!$A$2:$A$4</c:f>
              <c:strCache>
                <c:ptCount val="3"/>
                <c:pt idx="0">
                  <c:v>Current Depressed Mood</c:v>
                </c:pt>
                <c:pt idx="1">
                  <c:v>Current Mental Health Problem</c:v>
                </c:pt>
                <c:pt idx="2">
                  <c:v>Current Treatment for Mental Illness</c:v>
                </c:pt>
              </c:strCache>
            </c:strRef>
          </c:cat>
          <c:val>
            <c:numRef>
              <c:f>'depressed mood'!$B$2:$B$4</c:f>
              <c:numCache>
                <c:formatCode>0%</c:formatCode>
                <c:ptCount val="3"/>
                <c:pt idx="0">
                  <c:v>0.32</c:v>
                </c:pt>
                <c:pt idx="1">
                  <c:v>0.44</c:v>
                </c:pt>
                <c:pt idx="2">
                  <c:v>0.21</c:v>
                </c:pt>
              </c:numCache>
            </c:numRef>
          </c:val>
          <c:extLst>
            <c:ext xmlns:c16="http://schemas.microsoft.com/office/drawing/2014/chart" uri="{C3380CC4-5D6E-409C-BE32-E72D297353CC}">
              <c16:uniqueId val="{00000000-BC2D-44FE-85DE-8A82924EF7F7}"/>
            </c:ext>
          </c:extLst>
        </c:ser>
        <c:ser>
          <c:idx val="1"/>
          <c:order val="1"/>
          <c:tx>
            <c:strRef>
              <c:f>'depressed mood'!$C$1</c:f>
              <c:strCache>
                <c:ptCount val="1"/>
                <c:pt idx="0">
                  <c:v>Females</c:v>
                </c:pt>
              </c:strCache>
            </c:strRef>
          </c:tx>
          <c:spPr>
            <a:solidFill>
              <a:srgbClr val="00335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003352"/>
                    </a:solidFill>
                    <a:latin typeface="Roboto" panose="02000000000000000000" pitchFamily="2" charset="0"/>
                    <a:ea typeface="Roboto" panose="02000000000000000000" pitchFamily="2" charset="0"/>
                    <a:cs typeface="Roboto" panose="020000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'depressed mood'!$A$2:$A$4</c:f>
              <c:strCache>
                <c:ptCount val="3"/>
                <c:pt idx="0">
                  <c:v>Current Depressed Mood</c:v>
                </c:pt>
                <c:pt idx="1">
                  <c:v>Current Mental Health Problem</c:v>
                </c:pt>
                <c:pt idx="2">
                  <c:v>Current Treatment for Mental Illness</c:v>
                </c:pt>
              </c:strCache>
            </c:strRef>
          </c:cat>
          <c:val>
            <c:numRef>
              <c:f>'depressed mood'!$C$2:$C$4</c:f>
              <c:numCache>
                <c:formatCode>0%</c:formatCode>
                <c:ptCount val="3"/>
                <c:pt idx="0">
                  <c:v>0.32</c:v>
                </c:pt>
                <c:pt idx="1">
                  <c:v>0.63</c:v>
                </c:pt>
                <c:pt idx="2">
                  <c:v>0.36</c:v>
                </c:pt>
              </c:numCache>
            </c:numRef>
          </c:val>
          <c:extLst>
            <c:ext xmlns:c16="http://schemas.microsoft.com/office/drawing/2014/chart" uri="{C3380CC4-5D6E-409C-BE32-E72D297353CC}">
              <c16:uniqueId val="{00000001-BC2D-44FE-85DE-8A82924EF7F7}"/>
            </c:ext>
          </c:extLst>
        </c:ser>
        <c:ser>
          <c:idx val="2"/>
          <c:order val="2"/>
          <c:tx>
            <c:strRef>
              <c:f>'depressed mood'!$D$1</c:f>
              <c:strCache>
                <c:ptCount val="1"/>
                <c:pt idx="0">
                  <c:v>Both</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'depressed mood'!$A$2:$A$4</c:f>
              <c:strCache>
                <c:ptCount val="3"/>
                <c:pt idx="0">
                  <c:v>Current Depressed Mood</c:v>
                </c:pt>
                <c:pt idx="1">
                  <c:v>Current Mental Health Problem</c:v>
                </c:pt>
                <c:pt idx="2">
                  <c:v>Current Treatment for Mental Illness</c:v>
                </c:pt>
              </c:strCache>
            </c:strRef>
          </c:cat>
          <c:val>
            <c:numRef>
              <c:f>'depressed mood'!$D$2:$D$4</c:f>
              <c:numCache>
                <c:formatCode>0%</c:formatCode>
                <c:ptCount val="3"/>
                <c:pt idx="0">
                  <c:v>0.32</c:v>
                </c:pt>
                <c:pt idx="1">
                  <c:v>0.48</c:v>
                </c:pt>
                <c:pt idx="2">
                  <c:v>0.24</c:v>
                </c:pt>
              </c:numCache>
            </c:numRef>
          </c:val>
          <c:extLst>
            <c:ext xmlns:c16="http://schemas.microsoft.com/office/drawing/2014/chart" uri="{C3380CC4-5D6E-409C-BE32-E72D297353CC}">
              <c16:uniqueId val="{00000002-BC2D-44FE-85DE-8A82924EF7F7}"/>
            </c:ext>
          </c:extLst>
        </c:ser>
        <c:dLbls>
          <c:dLblPos val="outEnd"/>
          <c:showLegendKey val="0"/>
          <c:showVal val="1"/>
          <c:showCatName val="0"/>
          <c:showSerName val="0"/>
          <c:showPercent val="0"/>
          <c:showBubbleSize val="0"/>
        </c:dLbls>
        <c:gapWidth val="219"/>
        <c:overlap val="-27"/>
        <c:axId val="381213087"/>
        <c:axId val="381227967"/>
      </c:barChart>
      <c:catAx>
        <c:axId val="381213087"/>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rgbClr val="373737"/>
                </a:solidFill>
                <a:latin typeface="Roboto" panose="02000000000000000000" pitchFamily="2" charset="0"/>
                <a:ea typeface="Roboto" panose="02000000000000000000" pitchFamily="2" charset="0"/>
                <a:cs typeface="Roboto" panose="02000000000000000000" pitchFamily="2" charset="0"/>
              </a:defRPr>
            </a:pPr>
            <a:endParaRPr lang="en-US"/>
          </a:p>
        </c:txPr>
        <c:crossAx val="381227967"/>
        <c:crosses val="autoZero"/>
        <c:auto val="1"/>
        <c:lblAlgn val="ctr"/>
        <c:lblOffset val="100"/>
        <c:noMultiLvlLbl val="0"/>
      </c:catAx>
      <c:valAx>
        <c:axId val="381227967"/>
        <c:scaling>
          <c:orientation val="minMax"/>
          <c:max val="0.65000000000000013"/>
          <c:min val="0"/>
        </c:scaling>
        <c:delete val="1"/>
        <c:axPos val="l"/>
        <c:numFmt formatCode="0%" sourceLinked="1"/>
        <c:majorTickMark val="none"/>
        <c:minorTickMark val="none"/>
        <c:tickLblPos val="nextTo"/>
        <c:crossAx val="381213087"/>
        <c:crosses val="autoZero"/>
        <c:crossBetween val="between"/>
      </c:valAx>
      <c:spPr>
        <a:noFill/>
        <a:ln>
          <a:noFill/>
        </a:ln>
        <a:effectLst/>
      </c:spPr>
    </c:plotArea>
    <c:legend>
      <c:legendPos val="b"/>
      <c:layout>
        <c:manualLayout>
          <c:xMode val="edge"/>
          <c:yMode val="edge"/>
          <c:x val="0.72457777168147608"/>
          <c:y val="3.8948698669015742E-2"/>
          <c:w val="0.25585356123993747"/>
          <c:h val="6.7111392229622494E-2"/>
        </c:manualLayout>
      </c:layout>
      <c:overlay val="0"/>
      <c:spPr>
        <a:noFill/>
        <a:ln>
          <a:noFill/>
        </a:ln>
        <a:effectLst/>
      </c:spPr>
      <c:txPr>
        <a:bodyPr rot="0" spcFirstLastPara="1" vertOverflow="ellipsis" vert="horz" wrap="square" anchor="ctr" anchorCtr="1"/>
        <a:lstStyle/>
        <a:p>
          <a:pPr>
            <a:defRPr sz="1100" b="0" i="0" u="none" strike="noStrike" kern="1200" baseline="0">
              <a:solidFill>
                <a:srgbClr val="41444D"/>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1.8190707125857344E-3"/>
          <c:y val="7.9325338348780403E-2"/>
          <c:w val="0.98975145306849699"/>
          <c:h val="0.80785705574150979"/>
        </c:manualLayout>
      </c:layout>
      <c:barChart>
        <c:barDir val="col"/>
        <c:grouping val="clustered"/>
        <c:varyColors val="0"/>
        <c:ser>
          <c:idx val="0"/>
          <c:order val="0"/>
          <c:tx>
            <c:strRef>
              <c:f>Sheet1!$B$1</c:f>
              <c:strCache>
                <c:ptCount val="1"/>
                <c:pt idx="0">
                  <c:v>Males</c:v>
                </c:pt>
              </c:strCache>
            </c:strRef>
          </c:tx>
          <c:spPr>
            <a:solidFill>
              <a:srgbClr val="0066A4"/>
            </a:solidFill>
            <a:ln>
              <a:noFill/>
            </a:ln>
            <a:effectLst/>
          </c:spPr>
          <c:invertIfNegative val="0"/>
          <c:dLbls>
            <c:numFmt formatCode="0%" sourceLinked="0"/>
            <c:spPr>
              <a:noFill/>
              <a:ln>
                <a:noFill/>
              </a:ln>
              <a:effectLst/>
            </c:spPr>
            <c:txPr>
              <a:bodyPr wrap="square" lIns="38100" tIns="19050" rIns="38100" bIns="19050" anchor="ctr">
                <a:spAutoFit/>
              </a:bodyPr>
              <a:lstStyle/>
              <a:p>
                <a:pPr>
                  <a:defRPr sz="1200">
                    <a:solidFill>
                      <a:srgbClr val="0066A4"/>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Ever Treated for Mental Health Problem</c:v>
                </c:pt>
                <c:pt idx="1">
                  <c:v>History of Suicidal Thoughts or Plans</c:v>
                </c:pt>
                <c:pt idx="2">
                  <c:v>History of Suicide Attempts</c:v>
                </c:pt>
              </c:strCache>
            </c:strRef>
          </c:cat>
          <c:val>
            <c:numRef>
              <c:f>Sheet1!$B$2:$B$4</c:f>
              <c:numCache>
                <c:formatCode>0.00%</c:formatCode>
                <c:ptCount val="3"/>
                <c:pt idx="0">
                  <c:v>0.28599999999999998</c:v>
                </c:pt>
                <c:pt idx="1">
                  <c:v>0.34399999999999997</c:v>
                </c:pt>
                <c:pt idx="2">
                  <c:v>0.151</c:v>
                </c:pt>
              </c:numCache>
            </c:numRef>
          </c:val>
          <c:extLst>
            <c:ext xmlns:c16="http://schemas.microsoft.com/office/drawing/2014/chart" uri="{C3380CC4-5D6E-409C-BE32-E72D297353CC}">
              <c16:uniqueId val="{00000000-FA85-4E46-AE19-F976E7AEB695}"/>
            </c:ext>
          </c:extLst>
        </c:ser>
        <c:ser>
          <c:idx val="1"/>
          <c:order val="1"/>
          <c:tx>
            <c:strRef>
              <c:f>Sheet1!$C$1</c:f>
              <c:strCache>
                <c:ptCount val="1"/>
                <c:pt idx="0">
                  <c:v>Females</c:v>
                </c:pt>
              </c:strCache>
            </c:strRef>
          </c:tx>
          <c:spPr>
            <a:solidFill>
              <a:srgbClr val="003658"/>
            </a:solidFill>
            <a:ln>
              <a:noFill/>
            </a:ln>
            <a:effectLst/>
          </c:spPr>
          <c:invertIfNegative val="0"/>
          <c:dLbls>
            <c:numFmt formatCode="0%" sourceLinked="0"/>
            <c:spPr>
              <a:noFill/>
              <a:ln>
                <a:noFill/>
              </a:ln>
              <a:effectLst/>
            </c:spPr>
            <c:txPr>
              <a:bodyPr wrap="square" lIns="38100" tIns="19050" rIns="38100" bIns="19050" anchor="ctr">
                <a:spAutoFit/>
              </a:bodyPr>
              <a:lstStyle/>
              <a:p>
                <a:pPr>
                  <a:defRPr sz="1200">
                    <a:solidFill>
                      <a:schemeClr val="accent6">
                        <a:lumMod val="50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Ever Treated for Mental Health Problem</c:v>
                </c:pt>
                <c:pt idx="1">
                  <c:v>History of Suicidal Thoughts or Plans</c:v>
                </c:pt>
                <c:pt idx="2">
                  <c:v>History of Suicide Attempts</c:v>
                </c:pt>
              </c:strCache>
            </c:strRef>
          </c:cat>
          <c:val>
            <c:numRef>
              <c:f>Sheet1!$C$2:$C$4</c:f>
              <c:numCache>
                <c:formatCode>0.00%</c:formatCode>
                <c:ptCount val="3"/>
                <c:pt idx="0">
                  <c:v>0.45700000000000002</c:v>
                </c:pt>
                <c:pt idx="1">
                  <c:v>0.39800000000000002</c:v>
                </c:pt>
                <c:pt idx="2">
                  <c:v>0.308</c:v>
                </c:pt>
              </c:numCache>
            </c:numRef>
          </c:val>
          <c:extLst>
            <c:ext xmlns:c16="http://schemas.microsoft.com/office/drawing/2014/chart" uri="{C3380CC4-5D6E-409C-BE32-E72D297353CC}">
              <c16:uniqueId val="{00000001-FA85-4E46-AE19-F976E7AEB695}"/>
            </c:ext>
          </c:extLst>
        </c:ser>
        <c:dLbls>
          <c:showLegendKey val="0"/>
          <c:showVal val="0"/>
          <c:showCatName val="0"/>
          <c:showSerName val="0"/>
          <c:showPercent val="0"/>
          <c:showBubbleSize val="0"/>
        </c:dLbls>
        <c:gapWidth val="382"/>
        <c:overlap val="-11"/>
        <c:axId val="-2121968968"/>
        <c:axId val="-2114964776"/>
      </c:barChart>
      <c:catAx>
        <c:axId val="-2121968968"/>
        <c:scaling>
          <c:orientation val="minMax"/>
        </c:scaling>
        <c:delete val="0"/>
        <c:axPos val="b"/>
        <c:numFmt formatCode="0%" sourceLinked="0"/>
        <c:majorTickMark val="none"/>
        <c:minorTickMark val="none"/>
        <c:tickLblPos val="nextTo"/>
        <c:spPr>
          <a:ln>
            <a:noFill/>
          </a:ln>
        </c:spPr>
        <c:txPr>
          <a:bodyPr/>
          <a:lstStyle/>
          <a:p>
            <a:pPr>
              <a:defRPr sz="1200"/>
            </a:pPr>
            <a:endParaRPr lang="en-US"/>
          </a:p>
        </c:txPr>
        <c:crossAx val="-2114964776"/>
        <c:crossesAt val="0"/>
        <c:auto val="1"/>
        <c:lblAlgn val="ctr"/>
        <c:lblOffset val="100"/>
        <c:noMultiLvlLbl val="0"/>
      </c:catAx>
      <c:valAx>
        <c:axId val="-2114964776"/>
        <c:scaling>
          <c:orientation val="minMax"/>
        </c:scaling>
        <c:delete val="1"/>
        <c:axPos val="l"/>
        <c:numFmt formatCode="0%" sourceLinked="0"/>
        <c:majorTickMark val="out"/>
        <c:minorTickMark val="none"/>
        <c:tickLblPos val="nextTo"/>
        <c:crossAx val="-2121968968"/>
        <c:crosses val="autoZero"/>
        <c:crossBetween val="between"/>
        <c:majorUnit val="5.000000000000001E-2"/>
      </c:valAx>
      <c:spPr>
        <a:solidFill>
          <a:schemeClr val="bg1"/>
        </a:solidFill>
        <a:ln w="6350" cmpd="sng">
          <a:noFill/>
        </a:ln>
        <a:effectLst/>
      </c:spPr>
    </c:plotArea>
    <c:legend>
      <c:legendPos val="b"/>
      <c:legendEntry>
        <c:idx val="0"/>
        <c:txPr>
          <a:bodyPr/>
          <a:lstStyle/>
          <a:p>
            <a:pPr>
              <a:defRPr sz="1200"/>
            </a:pPr>
            <a:endParaRPr lang="en-US"/>
          </a:p>
        </c:txPr>
      </c:legendEntry>
      <c:legendEntry>
        <c:idx val="1"/>
        <c:txPr>
          <a:bodyPr/>
          <a:lstStyle/>
          <a:p>
            <a:pPr>
              <a:defRPr sz="1200"/>
            </a:pPr>
            <a:endParaRPr lang="en-US"/>
          </a:p>
        </c:txPr>
      </c:legendEntry>
      <c:layout>
        <c:manualLayout>
          <c:xMode val="edge"/>
          <c:yMode val="edge"/>
          <c:x val="0.77629963971344362"/>
          <c:y val="2.6653805231384692E-2"/>
          <c:w val="0.14145559841862315"/>
          <c:h val="0.10921727982286371"/>
        </c:manualLayout>
      </c:layout>
      <c:overlay val="0"/>
      <c:txPr>
        <a:bodyPr/>
        <a:lstStyle/>
        <a:p>
          <a:pPr>
            <a:defRPr sz="1400"/>
          </a:pPr>
          <a:endParaRPr lang="en-US"/>
        </a:p>
      </c:txPr>
    </c:legend>
    <c:plotVisOnly val="1"/>
    <c:dispBlanksAs val="gap"/>
    <c:showDLblsOverMax val="0"/>
  </c:chart>
  <c:spPr>
    <a:ln>
      <a:noFill/>
    </a:ln>
  </c:spPr>
  <c:txPr>
    <a:bodyPr/>
    <a:lstStyle/>
    <a:p>
      <a:pPr>
        <a:defRPr sz="1400">
          <a:latin typeface="Roboto" panose="02000000000000000000" pitchFamily="2" charset="0"/>
          <a:ea typeface="Roboto" panose="02000000000000000000" pitchFamily="2" charset="0"/>
          <a:cs typeface="Calibri" panose="020F0502020204030204" pitchFamily="34" charset="0"/>
        </a:defRPr>
      </a:pPr>
      <a:endParaRPr lang="en-US"/>
    </a:p>
  </c:txPr>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
          <c:y val="0"/>
          <c:w val="0.99135256186560261"/>
          <c:h val="0.92143514761875034"/>
        </c:manualLayout>
      </c:layout>
      <c:barChart>
        <c:barDir val="col"/>
        <c:grouping val="clustered"/>
        <c:varyColors val="0"/>
        <c:ser>
          <c:idx val="0"/>
          <c:order val="0"/>
          <c:tx>
            <c:strRef>
              <c:f>Sheet1!$B$1</c:f>
              <c:strCache>
                <c:ptCount val="1"/>
                <c:pt idx="0">
                  <c:v>Males</c:v>
                </c:pt>
              </c:strCache>
            </c:strRef>
          </c:tx>
          <c:spPr>
            <a:solidFill>
              <a:srgbClr val="0066A4"/>
            </a:solidFill>
            <a:ln>
              <a:noFill/>
            </a:ln>
            <a:effectLst/>
          </c:spPr>
          <c:invertIfNegative val="0"/>
          <c:dLbls>
            <c:numFmt formatCode="0%" sourceLinked="0"/>
            <c:spPr>
              <a:noFill/>
              <a:ln>
                <a:noFill/>
              </a:ln>
              <a:effectLst/>
            </c:spPr>
            <c:txPr>
              <a:bodyPr wrap="square" lIns="38100" tIns="19050" rIns="38100" bIns="19050" anchor="ctr">
                <a:spAutoFit/>
              </a:bodyPr>
              <a:lstStyle/>
              <a:p>
                <a:pPr>
                  <a:defRPr sz="1200">
                    <a:solidFill>
                      <a:srgbClr val="0066A4"/>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Alcohol Dependence</c:v>
                </c:pt>
                <c:pt idx="1">
                  <c:v>Other Substance Abuse Problem</c:v>
                </c:pt>
                <c:pt idx="2">
                  <c:v>Recent Criminal Legal Problem</c:v>
                </c:pt>
              </c:strCache>
            </c:strRef>
          </c:cat>
          <c:val>
            <c:numRef>
              <c:f>Sheet1!$B$2:$B$4</c:f>
              <c:numCache>
                <c:formatCode>0.00%</c:formatCode>
                <c:ptCount val="3"/>
                <c:pt idx="0">
                  <c:v>0.191</c:v>
                </c:pt>
                <c:pt idx="1">
                  <c:v>0.17299999999999999</c:v>
                </c:pt>
                <c:pt idx="2">
                  <c:v>7.6999999999999999E-2</c:v>
                </c:pt>
              </c:numCache>
            </c:numRef>
          </c:val>
          <c:extLst>
            <c:ext xmlns:c16="http://schemas.microsoft.com/office/drawing/2014/chart" uri="{C3380CC4-5D6E-409C-BE32-E72D297353CC}">
              <c16:uniqueId val="{00000000-FA85-4E46-AE19-F976E7AEB695}"/>
            </c:ext>
          </c:extLst>
        </c:ser>
        <c:ser>
          <c:idx val="1"/>
          <c:order val="1"/>
          <c:tx>
            <c:strRef>
              <c:f>Sheet1!$C$1</c:f>
              <c:strCache>
                <c:ptCount val="1"/>
                <c:pt idx="0">
                  <c:v>Females</c:v>
                </c:pt>
              </c:strCache>
            </c:strRef>
          </c:tx>
          <c:spPr>
            <a:solidFill>
              <a:srgbClr val="003658"/>
            </a:solidFill>
            <a:ln>
              <a:noFill/>
            </a:ln>
            <a:effectLst/>
          </c:spPr>
          <c:invertIfNegative val="0"/>
          <c:dLbls>
            <c:dLbl>
              <c:idx val="0"/>
              <c:numFmt formatCode="0%" sourceLinked="0"/>
              <c:spPr>
                <a:noFill/>
                <a:ln>
                  <a:noFill/>
                </a:ln>
                <a:effectLst/>
              </c:spPr>
              <c:txPr>
                <a:bodyPr wrap="square" lIns="38100" tIns="19050" rIns="38100" bIns="19050" anchor="ctr">
                  <a:spAutoFit/>
                </a:bodyPr>
                <a:lstStyle/>
                <a:p>
                  <a:pPr>
                    <a:defRPr sz="1200">
                      <a:solidFill>
                        <a:srgbClr val="003658"/>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0-FE7A-4A6A-BE8D-252DBB437A23}"/>
                </c:ext>
              </c:extLst>
            </c:dLbl>
            <c:dLbl>
              <c:idx val="1"/>
              <c:numFmt formatCode="0%" sourceLinked="0"/>
              <c:spPr>
                <a:noFill/>
                <a:ln>
                  <a:noFill/>
                </a:ln>
                <a:effectLst/>
              </c:spPr>
              <c:txPr>
                <a:bodyPr wrap="square" lIns="38100" tIns="19050" rIns="38100" bIns="19050" anchor="ctr">
                  <a:spAutoFit/>
                </a:bodyPr>
                <a:lstStyle/>
                <a:p>
                  <a:pPr>
                    <a:defRPr sz="1200">
                      <a:solidFill>
                        <a:srgbClr val="003658"/>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FE7A-4A6A-BE8D-252DBB437A23}"/>
                </c:ext>
              </c:extLst>
            </c:dLbl>
            <c:numFmt formatCode="0.0%" sourceLinked="0"/>
            <c:spPr>
              <a:noFill/>
              <a:ln>
                <a:noFill/>
              </a:ln>
              <a:effectLst/>
            </c:spPr>
            <c:txPr>
              <a:bodyPr wrap="square" lIns="38100" tIns="19050" rIns="38100" bIns="19050" anchor="ctr">
                <a:spAutoFit/>
              </a:bodyPr>
              <a:lstStyle/>
              <a:p>
                <a:pPr>
                  <a:defRPr sz="1200">
                    <a:solidFill>
                      <a:srgbClr val="003658"/>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Alcohol Dependence</c:v>
                </c:pt>
                <c:pt idx="1">
                  <c:v>Other Substance Abuse Problem</c:v>
                </c:pt>
                <c:pt idx="2">
                  <c:v>Recent Criminal Legal Problem</c:v>
                </c:pt>
              </c:strCache>
            </c:strRef>
          </c:cat>
          <c:val>
            <c:numRef>
              <c:f>Sheet1!$C$2:$C$4</c:f>
              <c:numCache>
                <c:formatCode>0.00%</c:formatCode>
                <c:ptCount val="3"/>
                <c:pt idx="0">
                  <c:v>0.156</c:v>
                </c:pt>
                <c:pt idx="1">
                  <c:v>0.184</c:v>
                </c:pt>
                <c:pt idx="2">
                  <c:v>2.5000000000000001E-2</c:v>
                </c:pt>
              </c:numCache>
            </c:numRef>
          </c:val>
          <c:extLst>
            <c:ext xmlns:c16="http://schemas.microsoft.com/office/drawing/2014/chart" uri="{C3380CC4-5D6E-409C-BE32-E72D297353CC}">
              <c16:uniqueId val="{00000001-FA85-4E46-AE19-F976E7AEB695}"/>
            </c:ext>
          </c:extLst>
        </c:ser>
        <c:dLbls>
          <c:showLegendKey val="0"/>
          <c:showVal val="0"/>
          <c:showCatName val="0"/>
          <c:showSerName val="0"/>
          <c:showPercent val="0"/>
          <c:showBubbleSize val="0"/>
        </c:dLbls>
        <c:gapWidth val="366"/>
        <c:overlap val="-10"/>
        <c:axId val="-2121968968"/>
        <c:axId val="-2114964776"/>
      </c:barChart>
      <c:catAx>
        <c:axId val="-2121968968"/>
        <c:scaling>
          <c:orientation val="minMax"/>
        </c:scaling>
        <c:delete val="0"/>
        <c:axPos val="b"/>
        <c:numFmt formatCode="0%" sourceLinked="0"/>
        <c:majorTickMark val="none"/>
        <c:minorTickMark val="none"/>
        <c:tickLblPos val="nextTo"/>
        <c:spPr>
          <a:ln>
            <a:noFill/>
          </a:ln>
        </c:spPr>
        <c:txPr>
          <a:bodyPr/>
          <a:lstStyle/>
          <a:p>
            <a:pPr>
              <a:defRPr sz="1200" baseline="0">
                <a:solidFill>
                  <a:srgbClr val="373737"/>
                </a:solidFill>
                <a:latin typeface="Roboto" panose="02000000000000000000" pitchFamily="2" charset="0"/>
                <a:ea typeface="Roboto" panose="02000000000000000000" pitchFamily="2" charset="0"/>
                <a:cs typeface="Roboto" panose="02000000000000000000" pitchFamily="2" charset="0"/>
              </a:defRPr>
            </a:pPr>
            <a:endParaRPr lang="en-US"/>
          </a:p>
        </c:txPr>
        <c:crossAx val="-2114964776"/>
        <c:crossesAt val="0"/>
        <c:auto val="1"/>
        <c:lblAlgn val="ctr"/>
        <c:lblOffset val="100"/>
        <c:noMultiLvlLbl val="0"/>
      </c:catAx>
      <c:valAx>
        <c:axId val="-2114964776"/>
        <c:scaling>
          <c:orientation val="minMax"/>
        </c:scaling>
        <c:delete val="1"/>
        <c:axPos val="l"/>
        <c:numFmt formatCode="0%" sourceLinked="0"/>
        <c:majorTickMark val="out"/>
        <c:minorTickMark val="none"/>
        <c:tickLblPos val="nextTo"/>
        <c:crossAx val="-2121968968"/>
        <c:crosses val="autoZero"/>
        <c:crossBetween val="between"/>
        <c:majorUnit val="5.000000000000001E-2"/>
      </c:valAx>
      <c:spPr>
        <a:solidFill>
          <a:schemeClr val="bg1"/>
        </a:solidFill>
        <a:ln w="6350" cmpd="sng">
          <a:noFill/>
        </a:ln>
        <a:effectLst/>
      </c:spPr>
    </c:plotArea>
    <c:legend>
      <c:legendPos val="b"/>
      <c:layout>
        <c:manualLayout>
          <c:xMode val="edge"/>
          <c:yMode val="edge"/>
          <c:x val="0.79510910068490837"/>
          <c:y val="9.289506325505352E-2"/>
          <c:w val="0.12870471204802031"/>
          <c:h val="0.14203312937409499"/>
        </c:manualLayout>
      </c:layout>
      <c:overlay val="0"/>
      <c:txPr>
        <a:bodyPr/>
        <a:lstStyle/>
        <a:p>
          <a:pPr>
            <a:defRPr sz="1200"/>
          </a:pPr>
          <a:endParaRPr lang="en-US"/>
        </a:p>
      </c:txPr>
    </c:legend>
    <c:plotVisOnly val="1"/>
    <c:dispBlanksAs val="gap"/>
    <c:showDLblsOverMax val="0"/>
  </c:chart>
  <c:spPr>
    <a:ln>
      <a:noFill/>
    </a:ln>
  </c:spPr>
  <c:txPr>
    <a:bodyPr/>
    <a:lstStyle/>
    <a:p>
      <a:pPr>
        <a:defRPr sz="1400">
          <a:latin typeface="Roboto" panose="02000000000000000000" pitchFamily="2" charset="0"/>
          <a:ea typeface="Roboto" panose="02000000000000000000" pitchFamily="2" charset="0"/>
          <a:cs typeface="Calibri" panose="020F0502020204030204" pitchFamily="34" charset="0"/>
        </a:defRPr>
      </a:pPr>
      <a:endParaRPr lang="en-US"/>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887004234209405E-2"/>
          <c:y val="3.3145005484229072E-2"/>
          <c:w val="0.96022599153158117"/>
          <c:h val="0.89852123925782712"/>
        </c:manualLayout>
      </c:layout>
      <c:barChart>
        <c:barDir val="col"/>
        <c:grouping val="clustered"/>
        <c:varyColors val="0"/>
        <c:ser>
          <c:idx val="0"/>
          <c:order val="0"/>
          <c:tx>
            <c:strRef>
              <c:f>'past year depression'!$B$1</c:f>
              <c:strCache>
                <c:ptCount val="1"/>
                <c:pt idx="0">
                  <c:v>Past-Year Major Depressive Episode</c:v>
                </c:pt>
              </c:strCache>
            </c:strRef>
          </c:tx>
          <c:spPr>
            <a:solidFill>
              <a:srgbClr val="0066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0066A4"/>
                    </a:solidFill>
                    <a:latin typeface="Roboto" panose="02000000000000000000" pitchFamily="2" charset="0"/>
                    <a:ea typeface="Roboto" panose="02000000000000000000" pitchFamily="2" charset="0"/>
                    <a:cs typeface="Roboto" panose="020000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'past year depression'!$A$2:$A$4</c:f>
              <c:strCache>
                <c:ptCount val="3"/>
                <c:pt idx="0">
                  <c:v>Serious Thoughts of Suicide</c:v>
                </c:pt>
                <c:pt idx="1">
                  <c:v>Made a Suicide Plan</c:v>
                </c:pt>
                <c:pt idx="2">
                  <c:v>Attempted Suicide</c:v>
                </c:pt>
              </c:strCache>
            </c:strRef>
          </c:cat>
          <c:val>
            <c:numRef>
              <c:f>'past year depression'!$B$2:$B$4</c:f>
              <c:numCache>
                <c:formatCode>0%</c:formatCode>
                <c:ptCount val="3"/>
                <c:pt idx="0">
                  <c:v>0.32</c:v>
                </c:pt>
                <c:pt idx="1">
                  <c:v>0.11</c:v>
                </c:pt>
                <c:pt idx="2">
                  <c:v>0.05</c:v>
                </c:pt>
              </c:numCache>
            </c:numRef>
          </c:val>
          <c:extLst>
            <c:ext xmlns:c16="http://schemas.microsoft.com/office/drawing/2014/chart" uri="{C3380CC4-5D6E-409C-BE32-E72D297353CC}">
              <c16:uniqueId val="{00000000-72E4-4B66-BB3A-263ABDC14AF5}"/>
            </c:ext>
          </c:extLst>
        </c:ser>
        <c:ser>
          <c:idx val="1"/>
          <c:order val="1"/>
          <c:tx>
            <c:strRef>
              <c:f>'past year depression'!$C$1</c:f>
              <c:strCache>
                <c:ptCount val="1"/>
                <c:pt idx="0">
                  <c:v>No Past-Year Major Depressive Episode</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'past year depression'!$A$2:$A$4</c:f>
              <c:strCache>
                <c:ptCount val="3"/>
                <c:pt idx="0">
                  <c:v>Serious Thoughts of Suicide</c:v>
                </c:pt>
                <c:pt idx="1">
                  <c:v>Made a Suicide Plan</c:v>
                </c:pt>
                <c:pt idx="2">
                  <c:v>Attempted Suicide</c:v>
                </c:pt>
              </c:strCache>
            </c:strRef>
          </c:cat>
          <c:val>
            <c:numRef>
              <c:f>'past year depression'!$C$2:$C$4</c:f>
              <c:numCache>
                <c:formatCode>0.0%</c:formatCode>
                <c:ptCount val="3"/>
                <c:pt idx="0" formatCode="0%">
                  <c:v>0.02</c:v>
                </c:pt>
                <c:pt idx="1">
                  <c:v>5.0000000000000001E-3</c:v>
                </c:pt>
                <c:pt idx="2">
                  <c:v>3.0000000000000001E-3</c:v>
                </c:pt>
              </c:numCache>
            </c:numRef>
          </c:val>
          <c:extLst>
            <c:ext xmlns:c16="http://schemas.microsoft.com/office/drawing/2014/chart" uri="{C3380CC4-5D6E-409C-BE32-E72D297353CC}">
              <c16:uniqueId val="{00000001-72E4-4B66-BB3A-263ABDC14AF5}"/>
            </c:ext>
          </c:extLst>
        </c:ser>
        <c:dLbls>
          <c:dLblPos val="outEnd"/>
          <c:showLegendKey val="0"/>
          <c:showVal val="1"/>
          <c:showCatName val="0"/>
          <c:showSerName val="0"/>
          <c:showPercent val="0"/>
          <c:showBubbleSize val="0"/>
        </c:dLbls>
        <c:gapWidth val="400"/>
        <c:overlap val="-10"/>
        <c:axId val="381201087"/>
        <c:axId val="381182847"/>
      </c:barChart>
      <c:catAx>
        <c:axId val="381201087"/>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rgbClr val="41444D"/>
                </a:solidFill>
                <a:latin typeface="Roboto" panose="02000000000000000000" pitchFamily="2" charset="0"/>
                <a:ea typeface="Roboto" panose="02000000000000000000" pitchFamily="2" charset="0"/>
                <a:cs typeface="Roboto" panose="02000000000000000000" pitchFamily="2" charset="0"/>
              </a:defRPr>
            </a:pPr>
            <a:endParaRPr lang="en-US"/>
          </a:p>
        </c:txPr>
        <c:crossAx val="381182847"/>
        <c:crosses val="autoZero"/>
        <c:auto val="1"/>
        <c:lblAlgn val="ctr"/>
        <c:lblOffset val="100"/>
        <c:noMultiLvlLbl val="0"/>
      </c:catAx>
      <c:valAx>
        <c:axId val="381182847"/>
        <c:scaling>
          <c:orientation val="minMax"/>
        </c:scaling>
        <c:delete val="1"/>
        <c:axPos val="l"/>
        <c:numFmt formatCode="0%" sourceLinked="1"/>
        <c:majorTickMark val="none"/>
        <c:minorTickMark val="none"/>
        <c:tickLblPos val="nextTo"/>
        <c:crossAx val="381201087"/>
        <c:crosses val="autoZero"/>
        <c:crossBetween val="between"/>
      </c:valAx>
      <c:spPr>
        <a:noFill/>
        <a:ln>
          <a:noFill/>
        </a:ln>
        <a:effectLst/>
      </c:spPr>
    </c:plotArea>
    <c:legend>
      <c:legendPos val="b"/>
      <c:layout>
        <c:manualLayout>
          <c:xMode val="edge"/>
          <c:yMode val="edge"/>
          <c:x val="0.58924140118393864"/>
          <c:y val="6.3649798935326435E-2"/>
          <c:w val="0.37112167828663706"/>
          <c:h val="0.11375142859244289"/>
        </c:manualLayout>
      </c:layout>
      <c:overlay val="0"/>
      <c:spPr>
        <a:noFill/>
        <a:ln>
          <a:noFill/>
        </a:ln>
        <a:effectLst/>
      </c:spPr>
      <c:txPr>
        <a:bodyPr rot="0" spcFirstLastPara="1" vertOverflow="ellipsis" vert="horz" wrap="square" anchor="ctr" anchorCtr="1"/>
        <a:lstStyle/>
        <a:p>
          <a:pPr>
            <a:defRPr sz="1000" b="0" i="0" u="none" strike="noStrike" kern="1200" baseline="0">
              <a:solidFill>
                <a:srgbClr val="41444D"/>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1.3573582673593616E-3"/>
          <c:y val="4.3590853582251001E-3"/>
          <c:w val="0.99864268689715363"/>
          <c:h val="0.92658011686698438"/>
        </c:manualLayout>
      </c:layout>
      <c:barChart>
        <c:barDir val="col"/>
        <c:grouping val="clustered"/>
        <c:varyColors val="0"/>
        <c:ser>
          <c:idx val="0"/>
          <c:order val="0"/>
          <c:tx>
            <c:strRef>
              <c:f>Sheet1!$B$1</c:f>
              <c:strCache>
                <c:ptCount val="1"/>
                <c:pt idx="0">
                  <c:v>Past Year Substance Use Disorder</c:v>
                </c:pt>
              </c:strCache>
            </c:strRef>
          </c:tx>
          <c:spPr>
            <a:solidFill>
              <a:srgbClr val="0066A4"/>
            </a:solidFill>
            <a:ln>
              <a:noFill/>
            </a:ln>
            <a:effectLst/>
          </c:spPr>
          <c:invertIfNegative val="0"/>
          <c:dLbls>
            <c:spPr>
              <a:noFill/>
              <a:ln>
                <a:noFill/>
              </a:ln>
              <a:effectLst/>
            </c:spPr>
            <c:txPr>
              <a:bodyPr wrap="square" lIns="38100" tIns="19050" rIns="38100" bIns="19050" anchor="ctr">
                <a:spAutoFit/>
              </a:bodyPr>
              <a:lstStyle/>
              <a:p>
                <a:pPr>
                  <a:defRPr>
                    <a:solidFill>
                      <a:srgbClr val="0066A4"/>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Serious Thoughts of Suicide</c:v>
                </c:pt>
                <c:pt idx="1">
                  <c:v>Made a Suicide Plan</c:v>
                </c:pt>
                <c:pt idx="2">
                  <c:v>Attempted Suicide</c:v>
                </c:pt>
              </c:strCache>
            </c:strRef>
          </c:cat>
          <c:val>
            <c:numRef>
              <c:f>Sheet1!$B$2:$B$4</c:f>
              <c:numCache>
                <c:formatCode>0%</c:formatCode>
                <c:ptCount val="3"/>
                <c:pt idx="0">
                  <c:v>0.13</c:v>
                </c:pt>
                <c:pt idx="1">
                  <c:v>0.04</c:v>
                </c:pt>
                <c:pt idx="2">
                  <c:v>0.02</c:v>
                </c:pt>
              </c:numCache>
            </c:numRef>
          </c:val>
          <c:extLst>
            <c:ext xmlns:c16="http://schemas.microsoft.com/office/drawing/2014/chart" uri="{C3380CC4-5D6E-409C-BE32-E72D297353CC}">
              <c16:uniqueId val="{00000000-FA85-4E46-AE19-F976E7AEB695}"/>
            </c:ext>
          </c:extLst>
        </c:ser>
        <c:ser>
          <c:idx val="1"/>
          <c:order val="1"/>
          <c:tx>
            <c:strRef>
              <c:f>Sheet1!$C$1</c:f>
              <c:strCache>
                <c:ptCount val="1"/>
                <c:pt idx="0">
                  <c:v>No Past Year Substance Use Disorder</c:v>
                </c:pt>
              </c:strCache>
            </c:strRef>
          </c:tx>
          <c:spPr>
            <a:solidFill>
              <a:schemeClr val="bg1">
                <a:lumMod val="50000"/>
              </a:schemeClr>
            </a:solidFill>
            <a:ln>
              <a:noFill/>
            </a:ln>
            <a:effectLst/>
          </c:spPr>
          <c:invertIfNegative val="0"/>
          <c:dLbls>
            <c:spPr>
              <a:noFill/>
              <a:ln>
                <a:noFill/>
              </a:ln>
              <a:effectLst/>
            </c:spPr>
            <c:txPr>
              <a:bodyPr wrap="square" lIns="38100" tIns="19050" rIns="38100" bIns="19050" anchor="ctr">
                <a:spAutoFit/>
              </a:bodyPr>
              <a:lstStyle/>
              <a:p>
                <a:pPr>
                  <a:defRPr>
                    <a:solidFill>
                      <a:schemeClr val="tx1">
                        <a:lumMod val="75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Serious Thoughts of Suicide</c:v>
                </c:pt>
                <c:pt idx="1">
                  <c:v>Made a Suicide Plan</c:v>
                </c:pt>
                <c:pt idx="2">
                  <c:v>Attempted Suicide</c:v>
                </c:pt>
              </c:strCache>
            </c:strRef>
          </c:cat>
          <c:val>
            <c:numRef>
              <c:f>Sheet1!$C$2:$C$4</c:f>
              <c:numCache>
                <c:formatCode>0%</c:formatCode>
                <c:ptCount val="3"/>
                <c:pt idx="0">
                  <c:v>0.03</c:v>
                </c:pt>
                <c:pt idx="1">
                  <c:v>0.01</c:v>
                </c:pt>
                <c:pt idx="2" formatCode="0.0%">
                  <c:v>4.0000000000000001E-3</c:v>
                </c:pt>
              </c:numCache>
            </c:numRef>
          </c:val>
          <c:extLst>
            <c:ext xmlns:c16="http://schemas.microsoft.com/office/drawing/2014/chart" uri="{C3380CC4-5D6E-409C-BE32-E72D297353CC}">
              <c16:uniqueId val="{00000001-FA85-4E46-AE19-F976E7AEB695}"/>
            </c:ext>
          </c:extLst>
        </c:ser>
        <c:dLbls>
          <c:showLegendKey val="0"/>
          <c:showVal val="0"/>
          <c:showCatName val="0"/>
          <c:showSerName val="0"/>
          <c:showPercent val="0"/>
          <c:showBubbleSize val="0"/>
        </c:dLbls>
        <c:gapWidth val="400"/>
        <c:overlap val="-10"/>
        <c:axId val="-2121968968"/>
        <c:axId val="-2114964776"/>
      </c:barChart>
      <c:catAx>
        <c:axId val="-2121968968"/>
        <c:scaling>
          <c:orientation val="minMax"/>
        </c:scaling>
        <c:delete val="0"/>
        <c:axPos val="b"/>
        <c:numFmt formatCode="0%" sourceLinked="0"/>
        <c:majorTickMark val="none"/>
        <c:minorTickMark val="none"/>
        <c:tickLblPos val="nextTo"/>
        <c:spPr>
          <a:ln>
            <a:noFill/>
          </a:ln>
        </c:spPr>
        <c:txPr>
          <a:bodyPr/>
          <a:lstStyle/>
          <a:p>
            <a:pPr>
              <a:defRPr sz="1100">
                <a:solidFill>
                  <a:schemeClr val="tx1">
                    <a:lumMod val="75000"/>
                  </a:schemeClr>
                </a:solidFill>
              </a:defRPr>
            </a:pPr>
            <a:endParaRPr lang="en-US"/>
          </a:p>
        </c:txPr>
        <c:crossAx val="-2114964776"/>
        <c:crossesAt val="0"/>
        <c:auto val="1"/>
        <c:lblAlgn val="ctr"/>
        <c:lblOffset val="100"/>
        <c:noMultiLvlLbl val="0"/>
      </c:catAx>
      <c:valAx>
        <c:axId val="-2114964776"/>
        <c:scaling>
          <c:orientation val="minMax"/>
        </c:scaling>
        <c:delete val="1"/>
        <c:axPos val="l"/>
        <c:numFmt formatCode="0%" sourceLinked="0"/>
        <c:majorTickMark val="out"/>
        <c:minorTickMark val="none"/>
        <c:tickLblPos val="nextTo"/>
        <c:crossAx val="-2121968968"/>
        <c:crosses val="autoZero"/>
        <c:crossBetween val="between"/>
        <c:majorUnit val="5.000000000000001E-2"/>
      </c:valAx>
      <c:spPr>
        <a:solidFill>
          <a:schemeClr val="bg1"/>
        </a:solidFill>
        <a:ln w="6350" cmpd="sng">
          <a:noFill/>
        </a:ln>
        <a:effectLst/>
      </c:spPr>
    </c:plotArea>
    <c:legend>
      <c:legendPos val="b"/>
      <c:layout>
        <c:manualLayout>
          <c:xMode val="edge"/>
          <c:yMode val="edge"/>
          <c:x val="0.61525499451675381"/>
          <c:y val="7.0336896535911297E-2"/>
          <c:w val="0.38279069989533043"/>
          <c:h val="0.13710342107217485"/>
        </c:manualLayout>
      </c:layout>
      <c:overlay val="0"/>
      <c:txPr>
        <a:bodyPr/>
        <a:lstStyle/>
        <a:p>
          <a:pPr>
            <a:defRPr sz="1100"/>
          </a:pPr>
          <a:endParaRPr lang="en-US"/>
        </a:p>
      </c:txPr>
    </c:legend>
    <c:plotVisOnly val="1"/>
    <c:dispBlanksAs val="gap"/>
    <c:showDLblsOverMax val="0"/>
  </c:chart>
  <c:spPr>
    <a:ln>
      <a:noFill/>
    </a:ln>
  </c:spPr>
  <c:txPr>
    <a:bodyPr/>
    <a:lstStyle/>
    <a:p>
      <a:pPr>
        <a:defRPr sz="1200">
          <a:solidFill>
            <a:schemeClr val="tx1">
              <a:lumMod val="50000"/>
            </a:schemeClr>
          </a:solidFill>
          <a:latin typeface="Roboto" panose="02000000000000000000" pitchFamily="2" charset="0"/>
          <a:ea typeface="Roboto" panose="02000000000000000000" pitchFamily="2" charset="0"/>
          <a:cs typeface="Calibri" panose="020F0502020204030204" pitchFamily="34" charset="0"/>
        </a:defRPr>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2.3484084028988182E-3"/>
          <c:y val="0"/>
          <c:w val="0.99765159159710115"/>
          <c:h val="0.93649846705709006"/>
        </c:manualLayout>
      </c:layout>
      <c:barChart>
        <c:barDir val="col"/>
        <c:grouping val="clustered"/>
        <c:varyColors val="0"/>
        <c:ser>
          <c:idx val="0"/>
          <c:order val="0"/>
          <c:tx>
            <c:strRef>
              <c:f>Sheet1!$B$1</c:f>
              <c:strCache>
                <c:ptCount val="1"/>
                <c:pt idx="0">
                  <c:v>Serious Psychological Distress</c:v>
                </c:pt>
              </c:strCache>
            </c:strRef>
          </c:tx>
          <c:spPr>
            <a:solidFill>
              <a:srgbClr val="0066A4"/>
            </a:solidFill>
            <a:ln>
              <a:noFill/>
            </a:ln>
            <a:effectLst/>
          </c:spPr>
          <c:invertIfNegative val="0"/>
          <c:dLbls>
            <c:spPr>
              <a:noFill/>
              <a:ln>
                <a:noFill/>
              </a:ln>
              <a:effectLst/>
            </c:spPr>
            <c:txPr>
              <a:bodyPr/>
              <a:lstStyle/>
              <a:p>
                <a:pPr>
                  <a:defRPr sz="1200">
                    <a:solidFill>
                      <a:srgbClr val="0066A4"/>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Serious Thoughts of Suicide</c:v>
                </c:pt>
                <c:pt idx="1">
                  <c:v>Made a Suicide Plan</c:v>
                </c:pt>
                <c:pt idx="2">
                  <c:v>Attempted Suicide</c:v>
                </c:pt>
              </c:strCache>
            </c:strRef>
          </c:cat>
          <c:val>
            <c:numRef>
              <c:f>Sheet1!$B$2:$B$4</c:f>
              <c:numCache>
                <c:formatCode>0%</c:formatCode>
                <c:ptCount val="3"/>
                <c:pt idx="0">
                  <c:v>0.25</c:v>
                </c:pt>
                <c:pt idx="1">
                  <c:v>0.08</c:v>
                </c:pt>
                <c:pt idx="2">
                  <c:v>0.04</c:v>
                </c:pt>
              </c:numCache>
            </c:numRef>
          </c:val>
          <c:extLst>
            <c:ext xmlns:c16="http://schemas.microsoft.com/office/drawing/2014/chart" uri="{C3380CC4-5D6E-409C-BE32-E72D297353CC}">
              <c16:uniqueId val="{00000000-FA85-4E46-AE19-F976E7AEB695}"/>
            </c:ext>
          </c:extLst>
        </c:ser>
        <c:ser>
          <c:idx val="1"/>
          <c:order val="1"/>
          <c:tx>
            <c:strRef>
              <c:f>Sheet1!$C$1</c:f>
              <c:strCache>
                <c:ptCount val="1"/>
                <c:pt idx="0">
                  <c:v>No Serious Psychological Distress</c:v>
                </c:pt>
              </c:strCache>
            </c:strRef>
          </c:tx>
          <c:spPr>
            <a:solidFill>
              <a:schemeClr val="bg1">
                <a:lumMod val="50000"/>
              </a:schemeClr>
            </a:solidFill>
            <a:ln>
              <a:noFill/>
            </a:ln>
            <a:effectLst/>
          </c:spPr>
          <c:invertIfNegative val="0"/>
          <c:dLbls>
            <c:dLbl>
              <c:idx val="0"/>
              <c:tx>
                <c:rich>
                  <a:bodyPr/>
                  <a:lstStyle/>
                  <a:p>
                    <a:fld id="{19EBDBEC-6568-439A-9912-DE0EA0A9ECCE}" type="VALUE">
                      <a:rPr lang="en-US">
                        <a:solidFill>
                          <a:schemeClr val="tx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97A-4546-9B1A-E748A90A78DA}"/>
                </c:ext>
              </c:extLst>
            </c:dLbl>
            <c:spPr>
              <a:noFill/>
              <a:ln>
                <a:noFill/>
              </a:ln>
              <a:effectLst/>
            </c:spPr>
            <c:txPr>
              <a:bodyPr/>
              <a:lstStyle/>
              <a:p>
                <a:pPr>
                  <a:defRPr sz="1200">
                    <a:solidFill>
                      <a:schemeClr val="tx1">
                        <a:lumMod val="75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Serious Thoughts of Suicide</c:v>
                </c:pt>
                <c:pt idx="1">
                  <c:v>Made a Suicide Plan</c:v>
                </c:pt>
                <c:pt idx="2">
                  <c:v>Attempted Suicide</c:v>
                </c:pt>
              </c:strCache>
            </c:strRef>
          </c:cat>
          <c:val>
            <c:numRef>
              <c:f>Sheet1!$C$2:$C$4</c:f>
              <c:numCache>
                <c:formatCode>0.0%</c:formatCode>
                <c:ptCount val="3"/>
                <c:pt idx="0" formatCode="0%">
                  <c:v>0.02</c:v>
                </c:pt>
                <c:pt idx="1">
                  <c:v>3.0000000000000001E-3</c:v>
                </c:pt>
                <c:pt idx="2">
                  <c:v>2E-3</c:v>
                </c:pt>
              </c:numCache>
            </c:numRef>
          </c:val>
          <c:extLst>
            <c:ext xmlns:c16="http://schemas.microsoft.com/office/drawing/2014/chart" uri="{C3380CC4-5D6E-409C-BE32-E72D297353CC}">
              <c16:uniqueId val="{00000001-FA85-4E46-AE19-F976E7AEB695}"/>
            </c:ext>
          </c:extLst>
        </c:ser>
        <c:dLbls>
          <c:showLegendKey val="0"/>
          <c:showVal val="0"/>
          <c:showCatName val="0"/>
          <c:showSerName val="0"/>
          <c:showPercent val="0"/>
          <c:showBubbleSize val="0"/>
        </c:dLbls>
        <c:gapWidth val="400"/>
        <c:overlap val="-10"/>
        <c:axId val="-2121968968"/>
        <c:axId val="-2114964776"/>
      </c:barChart>
      <c:catAx>
        <c:axId val="-2121968968"/>
        <c:scaling>
          <c:orientation val="minMax"/>
        </c:scaling>
        <c:delete val="0"/>
        <c:axPos val="b"/>
        <c:numFmt formatCode="0%" sourceLinked="0"/>
        <c:majorTickMark val="none"/>
        <c:minorTickMark val="none"/>
        <c:tickLblPos val="nextTo"/>
        <c:spPr>
          <a:ln>
            <a:noFill/>
          </a:ln>
        </c:spPr>
        <c:txPr>
          <a:bodyPr/>
          <a:lstStyle/>
          <a:p>
            <a:pPr>
              <a:defRPr sz="1100">
                <a:solidFill>
                  <a:schemeClr val="tx1">
                    <a:lumMod val="50000"/>
                  </a:schemeClr>
                </a:solidFill>
              </a:defRPr>
            </a:pPr>
            <a:endParaRPr lang="en-US"/>
          </a:p>
        </c:txPr>
        <c:crossAx val="-2114964776"/>
        <c:crossesAt val="0"/>
        <c:auto val="1"/>
        <c:lblAlgn val="ctr"/>
        <c:lblOffset val="100"/>
        <c:noMultiLvlLbl val="0"/>
      </c:catAx>
      <c:valAx>
        <c:axId val="-2114964776"/>
        <c:scaling>
          <c:orientation val="minMax"/>
        </c:scaling>
        <c:delete val="1"/>
        <c:axPos val="l"/>
        <c:numFmt formatCode="0%" sourceLinked="0"/>
        <c:majorTickMark val="out"/>
        <c:minorTickMark val="none"/>
        <c:tickLblPos val="nextTo"/>
        <c:crossAx val="-2121968968"/>
        <c:crosses val="autoZero"/>
        <c:crossBetween val="between"/>
        <c:majorUnit val="5.000000000000001E-2"/>
      </c:valAx>
      <c:spPr>
        <a:solidFill>
          <a:schemeClr val="bg1"/>
        </a:solidFill>
        <a:ln w="6350" cmpd="sng">
          <a:noFill/>
        </a:ln>
        <a:effectLst/>
      </c:spPr>
    </c:plotArea>
    <c:legend>
      <c:legendPos val="b"/>
      <c:legendEntry>
        <c:idx val="0"/>
        <c:txPr>
          <a:bodyPr/>
          <a:lstStyle/>
          <a:p>
            <a:pPr>
              <a:defRPr sz="1100">
                <a:solidFill>
                  <a:schemeClr val="tx1">
                    <a:lumMod val="50000"/>
                  </a:schemeClr>
                </a:solidFill>
              </a:defRPr>
            </a:pPr>
            <a:endParaRPr lang="en-US"/>
          </a:p>
        </c:txPr>
      </c:legendEntry>
      <c:legendEntry>
        <c:idx val="1"/>
        <c:txPr>
          <a:bodyPr/>
          <a:lstStyle/>
          <a:p>
            <a:pPr>
              <a:defRPr sz="1100">
                <a:solidFill>
                  <a:schemeClr val="tx1">
                    <a:lumMod val="50000"/>
                  </a:schemeClr>
                </a:solidFill>
              </a:defRPr>
            </a:pPr>
            <a:endParaRPr lang="en-US"/>
          </a:p>
        </c:txPr>
      </c:legendEntry>
      <c:layout>
        <c:manualLayout>
          <c:xMode val="edge"/>
          <c:yMode val="edge"/>
          <c:x val="0.65004883497519506"/>
          <c:y val="0.10015094400261976"/>
          <c:w val="0.33614942343499354"/>
          <c:h val="0.12127848063265603"/>
        </c:manualLayout>
      </c:layout>
      <c:overlay val="0"/>
      <c:txPr>
        <a:bodyPr/>
        <a:lstStyle/>
        <a:p>
          <a:pPr>
            <a:defRPr sz="1100">
              <a:solidFill>
                <a:schemeClr val="tx1">
                  <a:lumMod val="50000"/>
                </a:schemeClr>
              </a:solidFill>
            </a:defRPr>
          </a:pPr>
          <a:endParaRPr lang="en-US"/>
        </a:p>
      </c:txPr>
    </c:legend>
    <c:plotVisOnly val="1"/>
    <c:dispBlanksAs val="gap"/>
    <c:showDLblsOverMax val="0"/>
  </c:chart>
  <c:spPr>
    <a:ln>
      <a:noFill/>
    </a:ln>
  </c:spPr>
  <c:txPr>
    <a:bodyPr/>
    <a:lstStyle/>
    <a:p>
      <a:pPr>
        <a:defRPr sz="1400">
          <a:latin typeface="Roboto" panose="02000000000000000000" pitchFamily="2" charset="0"/>
          <a:ea typeface="Roboto" panose="02000000000000000000" pitchFamily="2" charset="0"/>
          <a:cs typeface="Calibri" panose="020F0502020204030204"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4.9685999615901671E-2"/>
          <c:w val="1"/>
          <c:h val="0.78150179944677145"/>
        </c:manualLayout>
      </c:layout>
      <c:barChart>
        <c:barDir val="col"/>
        <c:grouping val="clustered"/>
        <c:varyColors val="0"/>
        <c:ser>
          <c:idx val="0"/>
          <c:order val="0"/>
          <c:tx>
            <c:strRef>
              <c:f>'Male Female Thoughts plans att'!$B$1</c:f>
              <c:strCache>
                <c:ptCount val="1"/>
                <c:pt idx="0">
                  <c:v>Females</c:v>
                </c:pt>
              </c:strCache>
            </c:strRef>
          </c:tx>
          <c:spPr>
            <a:solidFill>
              <a:srgbClr val="00335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'Male Female Thoughts plans att'!$A$2:$A$4</c:f>
              <c:strCache>
                <c:ptCount val="3"/>
                <c:pt idx="0">
                  <c:v>Suicidal Thoughts</c:v>
                </c:pt>
                <c:pt idx="1">
                  <c:v>Suicide Plans</c:v>
                </c:pt>
                <c:pt idx="2">
                  <c:v>Suicide Attempts</c:v>
                </c:pt>
              </c:strCache>
            </c:strRef>
          </c:cat>
          <c:val>
            <c:numRef>
              <c:f>'Male Female Thoughts plans att'!$B$2:$B$4</c:f>
              <c:numCache>
                <c:formatCode>0.0%</c:formatCode>
                <c:ptCount val="3"/>
                <c:pt idx="0">
                  <c:v>5.1999999999999998E-2</c:v>
                </c:pt>
                <c:pt idx="1">
                  <c:v>1.4999999999999999E-2</c:v>
                </c:pt>
                <c:pt idx="2">
                  <c:v>8.0000000000000002E-3</c:v>
                </c:pt>
              </c:numCache>
            </c:numRef>
          </c:val>
          <c:extLst>
            <c:ext xmlns:c16="http://schemas.microsoft.com/office/drawing/2014/chart" uri="{C3380CC4-5D6E-409C-BE32-E72D297353CC}">
              <c16:uniqueId val="{00000000-C2A4-424D-9E34-5B8680F82FD1}"/>
            </c:ext>
          </c:extLst>
        </c:ser>
        <c:ser>
          <c:idx val="1"/>
          <c:order val="1"/>
          <c:tx>
            <c:strRef>
              <c:f>'Male Female Thoughts plans att'!$C$1</c:f>
              <c:strCache>
                <c:ptCount val="1"/>
                <c:pt idx="0">
                  <c:v>Males</c:v>
                </c:pt>
              </c:strCache>
            </c:strRef>
          </c:tx>
          <c:spPr>
            <a:solidFill>
              <a:srgbClr val="0066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'Male Female Thoughts plans att'!$A$2:$A$4</c:f>
              <c:strCache>
                <c:ptCount val="3"/>
                <c:pt idx="0">
                  <c:v>Suicidal Thoughts</c:v>
                </c:pt>
                <c:pt idx="1">
                  <c:v>Suicide Plans</c:v>
                </c:pt>
                <c:pt idx="2">
                  <c:v>Suicide Attempts</c:v>
                </c:pt>
              </c:strCache>
            </c:strRef>
          </c:cat>
          <c:val>
            <c:numRef>
              <c:f>'Male Female Thoughts plans att'!$C$2:$C$4</c:f>
              <c:numCache>
                <c:formatCode>0.0%</c:formatCode>
                <c:ptCount val="3"/>
                <c:pt idx="0">
                  <c:v>4.4999999999999998E-2</c:v>
                </c:pt>
                <c:pt idx="1">
                  <c:v>1.2999999999999999E-2</c:v>
                </c:pt>
                <c:pt idx="2">
                  <c:v>6.0000000000000001E-3</c:v>
                </c:pt>
              </c:numCache>
            </c:numRef>
          </c:val>
          <c:extLst>
            <c:ext xmlns:c16="http://schemas.microsoft.com/office/drawing/2014/chart" uri="{C3380CC4-5D6E-409C-BE32-E72D297353CC}">
              <c16:uniqueId val="{00000001-C2A4-424D-9E34-5B8680F82FD1}"/>
            </c:ext>
          </c:extLst>
        </c:ser>
        <c:dLbls>
          <c:showLegendKey val="0"/>
          <c:showVal val="0"/>
          <c:showCatName val="0"/>
          <c:showSerName val="0"/>
          <c:showPercent val="0"/>
          <c:showBubbleSize val="0"/>
        </c:dLbls>
        <c:gapWidth val="500"/>
        <c:overlap val="-10"/>
        <c:axId val="482009472"/>
        <c:axId val="868153920"/>
      </c:barChart>
      <c:catAx>
        <c:axId val="482009472"/>
        <c:scaling>
          <c:orientation val="minMax"/>
        </c:scaling>
        <c:delete val="0"/>
        <c:axPos val="b"/>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accent5">
                    <a:lumMod val="25000"/>
                  </a:schemeClr>
                </a:solidFill>
                <a:latin typeface="Roboto" panose="02000000000000000000" pitchFamily="2" charset="0"/>
                <a:ea typeface="Roboto" panose="02000000000000000000" pitchFamily="2" charset="0"/>
                <a:cs typeface="Roboto" panose="02000000000000000000" pitchFamily="2" charset="0"/>
              </a:defRPr>
            </a:pPr>
            <a:endParaRPr lang="en-US"/>
          </a:p>
        </c:txPr>
        <c:crossAx val="868153920"/>
        <c:crosses val="autoZero"/>
        <c:auto val="1"/>
        <c:lblAlgn val="ctr"/>
        <c:lblOffset val="100"/>
        <c:noMultiLvlLbl val="0"/>
      </c:catAx>
      <c:valAx>
        <c:axId val="868153920"/>
        <c:scaling>
          <c:orientation val="minMax"/>
        </c:scaling>
        <c:delete val="1"/>
        <c:axPos val="l"/>
        <c:numFmt formatCode="0.0%" sourceLinked="1"/>
        <c:majorTickMark val="none"/>
        <c:minorTickMark val="none"/>
        <c:tickLblPos val="nextTo"/>
        <c:crossAx val="482009472"/>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1200" b="0" i="0" u="none" strike="noStrike" kern="1200" spc="40" baseline="0">
                <a:solidFill>
                  <a:schemeClr val="accent3">
                    <a:lumMod val="75000"/>
                  </a:schemeClr>
                </a:solidFill>
                <a:latin typeface="Roboto" panose="02000000000000000000" pitchFamily="2" charset="0"/>
                <a:ea typeface="Roboto" panose="02000000000000000000" pitchFamily="2" charset="0"/>
                <a:cs typeface="Roboto" panose="02000000000000000000" pitchFamily="2" charset="0"/>
              </a:defRPr>
            </a:pPr>
            <a:endParaRPr lang="en-US"/>
          </a:p>
        </c:txPr>
      </c:legendEntry>
      <c:legendEntry>
        <c:idx val="1"/>
        <c:txPr>
          <a:bodyPr rot="0" spcFirstLastPara="1" vertOverflow="ellipsis" vert="horz" wrap="square" anchor="ctr" anchorCtr="1"/>
          <a:lstStyle/>
          <a:p>
            <a:pPr>
              <a:defRPr sz="1200" b="0" i="0" u="none" strike="noStrike" kern="1200" spc="40" baseline="0">
                <a:solidFill>
                  <a:schemeClr val="accent3">
                    <a:lumMod val="75000"/>
                  </a:schemeClr>
                </a:solidFill>
                <a:latin typeface="Roboto" panose="02000000000000000000" pitchFamily="2" charset="0"/>
                <a:ea typeface="Roboto" panose="02000000000000000000" pitchFamily="2" charset="0"/>
                <a:cs typeface="Roboto" panose="02000000000000000000" pitchFamily="2" charset="0"/>
              </a:defRPr>
            </a:pPr>
            <a:endParaRPr lang="en-US"/>
          </a:p>
        </c:txPr>
      </c:legendEntry>
      <c:layout>
        <c:manualLayout>
          <c:xMode val="edge"/>
          <c:yMode val="edge"/>
          <c:x val="0.74361904621877539"/>
          <c:y val="7.3271368374872456E-2"/>
          <c:w val="0.14062231799804159"/>
          <c:h val="9.4763252967216605E-2"/>
        </c:manualLayout>
      </c:layout>
      <c:overlay val="1"/>
      <c:spPr>
        <a:noFill/>
        <a:ln>
          <a:noFill/>
        </a:ln>
        <a:effectLst/>
      </c:spPr>
      <c:txPr>
        <a:bodyPr rot="0" spcFirstLastPara="1" vertOverflow="ellipsis" vert="horz" wrap="square" anchor="ctr" anchorCtr="1"/>
        <a:lstStyle/>
        <a:p>
          <a:pPr>
            <a:defRPr sz="1200" b="0" i="0" u="none" strike="noStrike" kern="1200" spc="4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0.99972470906890065"/>
          <c:h val="0.88552530285766118"/>
        </c:manualLayout>
      </c:layout>
      <c:barChart>
        <c:barDir val="col"/>
        <c:grouping val="clustered"/>
        <c:varyColors val="0"/>
        <c:ser>
          <c:idx val="1"/>
          <c:order val="1"/>
          <c:tx>
            <c:strRef>
              <c:f>'gender '!$C$2</c:f>
              <c:strCache>
                <c:ptCount val="1"/>
                <c:pt idx="0">
                  <c:v>Female </c:v>
                </c:pt>
              </c:strCache>
            </c:strRef>
          </c:tx>
          <c:spPr>
            <a:solidFill>
              <a:srgbClr val="003352"/>
            </a:solidFill>
            <a:ln>
              <a:noFill/>
            </a:ln>
            <a:effectLst/>
          </c:spPr>
          <c:invertIfNegative val="0"/>
          <c:dLbls>
            <c:dLbl>
              <c:idx val="1"/>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0-4A48-43DB-8656-90B06697491D}"/>
                </c:ext>
              </c:extLst>
            </c:dLbl>
            <c:dLbl>
              <c:idx val="4"/>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inEnd"/>
              <c:showLegendKey val="0"/>
              <c:showVal val="1"/>
              <c:showCatName val="0"/>
              <c:showSerName val="0"/>
              <c:showPercent val="0"/>
              <c:showBubbleSize val="0"/>
              <c:extLst>
                <c:ext xmlns:c15="http://schemas.microsoft.com/office/drawing/2012/chart" uri="{CE6537A1-D6FC-4f65-9D91-7224C49458BB}">
                  <c15:layout>
                    <c:manualLayout>
                      <c:w val="3.3334704325619059E-2"/>
                      <c:h val="4.2581634586025222E-2"/>
                    </c:manualLayout>
                  </c15:layout>
                </c:ext>
                <c:ext xmlns:c16="http://schemas.microsoft.com/office/drawing/2014/chart" uri="{C3380CC4-5D6E-409C-BE32-E72D297353CC}">
                  <c16:uniqueId val="{00000001-4A48-43DB-8656-90B06697491D}"/>
                </c:ext>
              </c:extLst>
            </c:dLbl>
            <c:spPr>
              <a:solidFill>
                <a:srgbClr val="003352"/>
              </a:solid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'gender '!$A$3:$A$7</c:f>
              <c:strCache>
                <c:ptCount val="5"/>
                <c:pt idx="0">
                  <c:v>Felt Sad or Hopeless</c:v>
                </c:pt>
                <c:pt idx="1">
                  <c:v>Seriously Considered Attempting Suicide </c:v>
                </c:pt>
                <c:pt idx="2">
                  <c:v>Made a Suicide Plan</c:v>
                </c:pt>
                <c:pt idx="3">
                  <c:v>Attempted Suicide </c:v>
                </c:pt>
                <c:pt idx="4">
                  <c:v>Attempted Suicide (Medically Treated)</c:v>
                </c:pt>
              </c:strCache>
            </c:strRef>
          </c:cat>
          <c:val>
            <c:numRef>
              <c:f>'gender '!$C$3:$C$7</c:f>
              <c:numCache>
                <c:formatCode>0%</c:formatCode>
                <c:ptCount val="5"/>
                <c:pt idx="0">
                  <c:v>0.56999999999999995</c:v>
                </c:pt>
                <c:pt idx="1">
                  <c:v>0.3</c:v>
                </c:pt>
                <c:pt idx="2">
                  <c:v>0.24</c:v>
                </c:pt>
                <c:pt idx="3">
                  <c:v>0.13</c:v>
                </c:pt>
                <c:pt idx="4">
                  <c:v>0.04</c:v>
                </c:pt>
              </c:numCache>
            </c:numRef>
          </c:val>
          <c:extLst>
            <c:ext xmlns:c16="http://schemas.microsoft.com/office/drawing/2014/chart" uri="{C3380CC4-5D6E-409C-BE32-E72D297353CC}">
              <c16:uniqueId val="{00000002-4A48-43DB-8656-90B06697491D}"/>
            </c:ext>
          </c:extLst>
        </c:ser>
        <c:ser>
          <c:idx val="2"/>
          <c:order val="2"/>
          <c:tx>
            <c:strRef>
              <c:f>'gender '!$D$2</c:f>
              <c:strCache>
                <c:ptCount val="1"/>
                <c:pt idx="0">
                  <c:v>Male </c:v>
                </c:pt>
              </c:strCache>
            </c:strRef>
          </c:tx>
          <c:spPr>
            <a:solidFill>
              <a:srgbClr val="0066A4"/>
            </a:solidFill>
            <a:ln>
              <a:noFill/>
            </a:ln>
            <a:effectLst/>
          </c:spPr>
          <c:invertIfNegative val="0"/>
          <c:dLbls>
            <c:dLbl>
              <c:idx val="4"/>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rgbClr val="373737"/>
                      </a:solidFill>
                      <a:latin typeface="Roboto" panose="02000000000000000000" pitchFamily="2" charset="0"/>
                      <a:ea typeface="Roboto" panose="02000000000000000000" pitchFamily="2" charset="0"/>
                      <a:cs typeface="Roboto" panose="02000000000000000000" pitchFamily="2" charset="0"/>
                    </a:defRPr>
                  </a:pPr>
                  <a:endParaRPr lang="en-US"/>
                </a:p>
              </c:txPr>
              <c:dLblPos val="inEnd"/>
              <c:showLegendKey val="0"/>
              <c:showVal val="1"/>
              <c:showCatName val="0"/>
              <c:showSerName val="0"/>
              <c:showPercent val="0"/>
              <c:showBubbleSize val="0"/>
              <c:extLst>
                <c:ext xmlns:c15="http://schemas.microsoft.com/office/drawing/2012/chart" uri="{CE6537A1-D6FC-4f65-9D91-7224C49458BB}">
                  <c15:layout>
                    <c:manualLayout>
                      <c:w val="3.3334651661692971E-2"/>
                      <c:h val="7.0445060458155476E-2"/>
                    </c:manualLayout>
                  </c15:layout>
                </c:ext>
                <c:ext xmlns:c16="http://schemas.microsoft.com/office/drawing/2014/chart" uri="{C3380CC4-5D6E-409C-BE32-E72D297353CC}">
                  <c16:uniqueId val="{00000003-4A48-43DB-8656-90B06697491D}"/>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'gender '!$A$3:$A$7</c:f>
              <c:strCache>
                <c:ptCount val="5"/>
                <c:pt idx="0">
                  <c:v>Felt Sad or Hopeless</c:v>
                </c:pt>
                <c:pt idx="1">
                  <c:v>Seriously Considered Attempting Suicide </c:v>
                </c:pt>
                <c:pt idx="2">
                  <c:v>Made a Suicide Plan</c:v>
                </c:pt>
                <c:pt idx="3">
                  <c:v>Attempted Suicide </c:v>
                </c:pt>
                <c:pt idx="4">
                  <c:v>Attempted Suicide (Medically Treated)</c:v>
                </c:pt>
              </c:strCache>
            </c:strRef>
          </c:cat>
          <c:val>
            <c:numRef>
              <c:f>'gender '!$D$3:$D$7</c:f>
              <c:numCache>
                <c:formatCode>0%</c:formatCode>
                <c:ptCount val="5"/>
                <c:pt idx="0">
                  <c:v>0.28999999999999998</c:v>
                </c:pt>
                <c:pt idx="1">
                  <c:v>0.14000000000000001</c:v>
                </c:pt>
                <c:pt idx="2">
                  <c:v>0.12</c:v>
                </c:pt>
                <c:pt idx="3">
                  <c:v>7.0000000000000007E-2</c:v>
                </c:pt>
                <c:pt idx="4">
                  <c:v>0.02</c:v>
                </c:pt>
              </c:numCache>
            </c:numRef>
          </c:val>
          <c:extLst>
            <c:ext xmlns:c16="http://schemas.microsoft.com/office/drawing/2014/chart" uri="{C3380CC4-5D6E-409C-BE32-E72D297353CC}">
              <c16:uniqueId val="{00000004-4A48-43DB-8656-90B06697491D}"/>
            </c:ext>
          </c:extLst>
        </c:ser>
        <c:dLbls>
          <c:showLegendKey val="0"/>
          <c:showVal val="0"/>
          <c:showCatName val="0"/>
          <c:showSerName val="0"/>
          <c:showPercent val="0"/>
          <c:showBubbleSize val="0"/>
        </c:dLbls>
        <c:gapWidth val="219"/>
        <c:axId val="616143423"/>
        <c:axId val="616154943"/>
      </c:barChart>
      <c:lineChart>
        <c:grouping val="standard"/>
        <c:varyColors val="0"/>
        <c:ser>
          <c:idx val="0"/>
          <c:order val="0"/>
          <c:tx>
            <c:strRef>
              <c:f>'gender '!$B$2</c:f>
              <c:strCache>
                <c:ptCount val="1"/>
                <c:pt idx="0">
                  <c:v>Combined Female and Male</c:v>
                </c:pt>
              </c:strCache>
            </c:strRef>
          </c:tx>
          <c:spPr>
            <a:ln w="25400" cap="rnd">
              <a:solidFill>
                <a:srgbClr val="4C9C2E"/>
              </a:solidFill>
              <a:round/>
            </a:ln>
            <a:effectLst/>
          </c:spPr>
          <c:marker>
            <c:symbol val="none"/>
          </c:marker>
          <c:cat>
            <c:strRef>
              <c:f>'gender '!$A$3:$A$7</c:f>
              <c:strCache>
                <c:ptCount val="5"/>
                <c:pt idx="0">
                  <c:v>Felt Sad or Hopeless</c:v>
                </c:pt>
                <c:pt idx="1">
                  <c:v>Seriously Considered Attempting Suicide </c:v>
                </c:pt>
                <c:pt idx="2">
                  <c:v>Made a Suicide Plan</c:v>
                </c:pt>
                <c:pt idx="3">
                  <c:v>Attempted Suicide </c:v>
                </c:pt>
                <c:pt idx="4">
                  <c:v>Attempted Suicide (Medically Treated)</c:v>
                </c:pt>
              </c:strCache>
            </c:strRef>
          </c:cat>
          <c:val>
            <c:numRef>
              <c:f>'gender '!$B$3:$B$7</c:f>
              <c:numCache>
                <c:formatCode>0%</c:formatCode>
                <c:ptCount val="5"/>
                <c:pt idx="0">
                  <c:v>0.42</c:v>
                </c:pt>
                <c:pt idx="1">
                  <c:v>0.22</c:v>
                </c:pt>
                <c:pt idx="2">
                  <c:v>0.18</c:v>
                </c:pt>
                <c:pt idx="3">
                  <c:v>0.1</c:v>
                </c:pt>
                <c:pt idx="4">
                  <c:v>0.03</c:v>
                </c:pt>
              </c:numCache>
            </c:numRef>
          </c:val>
          <c:smooth val="0"/>
          <c:extLst>
            <c:ext xmlns:c16="http://schemas.microsoft.com/office/drawing/2014/chart" uri="{C3380CC4-5D6E-409C-BE32-E72D297353CC}">
              <c16:uniqueId val="{00000005-4A48-43DB-8656-90B06697491D}"/>
            </c:ext>
          </c:extLst>
        </c:ser>
        <c:dLbls>
          <c:showLegendKey val="0"/>
          <c:showVal val="0"/>
          <c:showCatName val="0"/>
          <c:showSerName val="0"/>
          <c:showPercent val="0"/>
          <c:showBubbleSize val="0"/>
        </c:dLbls>
        <c:marker val="1"/>
        <c:smooth val="0"/>
        <c:axId val="616143423"/>
        <c:axId val="616154943"/>
      </c:lineChart>
      <c:catAx>
        <c:axId val="616143423"/>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rgbClr val="373737"/>
                </a:solidFill>
                <a:latin typeface="Roboto" panose="02000000000000000000" pitchFamily="2" charset="0"/>
                <a:ea typeface="Roboto" panose="02000000000000000000" pitchFamily="2" charset="0"/>
                <a:cs typeface="Roboto" panose="02000000000000000000" pitchFamily="2" charset="0"/>
              </a:defRPr>
            </a:pPr>
            <a:endParaRPr lang="en-US"/>
          </a:p>
        </c:txPr>
        <c:crossAx val="616154943"/>
        <c:crosses val="autoZero"/>
        <c:auto val="1"/>
        <c:lblAlgn val="ctr"/>
        <c:lblOffset val="100"/>
        <c:noMultiLvlLbl val="0"/>
      </c:catAx>
      <c:valAx>
        <c:axId val="616154943"/>
        <c:scaling>
          <c:orientation val="minMax"/>
        </c:scaling>
        <c:delete val="1"/>
        <c:axPos val="l"/>
        <c:numFmt formatCode="0%" sourceLinked="1"/>
        <c:majorTickMark val="none"/>
        <c:minorTickMark val="none"/>
        <c:tickLblPos val="nextTo"/>
        <c:crossAx val="616143423"/>
        <c:crosses val="autoZero"/>
        <c:crossBetween val="between"/>
      </c:valAx>
      <c:spPr>
        <a:noFill/>
        <a:ln>
          <a:noFill/>
        </a:ln>
        <a:effectLst/>
      </c:spPr>
    </c:plotArea>
    <c:legend>
      <c:legendPos val="b"/>
      <c:layout>
        <c:manualLayout>
          <c:xMode val="edge"/>
          <c:yMode val="edge"/>
          <c:x val="0.72688359160584382"/>
          <c:y val="2.7885240046937973E-2"/>
          <c:w val="0.25610913361857163"/>
          <c:h val="0.20157548341014608"/>
        </c:manualLayout>
      </c:layout>
      <c:overlay val="0"/>
      <c:spPr>
        <a:noFill/>
        <a:ln>
          <a:noFill/>
        </a:ln>
        <a:effectLst/>
      </c:spPr>
      <c:txPr>
        <a:bodyPr rot="0" spcFirstLastPara="1" vertOverflow="ellipsis" vert="horz" wrap="square" anchor="ctr" anchorCtr="1"/>
        <a:lstStyle/>
        <a:p>
          <a:pPr>
            <a:defRPr sz="1100" b="0" i="0" u="none" strike="noStrike" kern="1200" baseline="0">
              <a:solidFill>
                <a:srgbClr val="373737"/>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100">
          <a:latin typeface="Roboto" panose="02000000000000000000" pitchFamily="2" charset="0"/>
          <a:ea typeface="Roboto" panose="02000000000000000000" pitchFamily="2" charset="0"/>
          <a:cs typeface="Roboto" panose="02000000000000000000" pitchFamily="2"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705067340835502"/>
          <c:y val="9.5296825120575884E-3"/>
          <c:w val="0.74210605737584356"/>
          <c:h val="0.98844608220122776"/>
        </c:manualLayout>
      </c:layout>
      <c:scatterChart>
        <c:scatterStyle val="lineMarker"/>
        <c:varyColors val="0"/>
        <c:ser>
          <c:idx val="0"/>
          <c:order val="0"/>
          <c:tx>
            <c:strRef>
              <c:f>'Means 2'!$C$1</c:f>
              <c:strCache>
                <c:ptCount val="1"/>
                <c:pt idx="0">
                  <c:v>Dot Spacing</c:v>
                </c:pt>
              </c:strCache>
            </c:strRef>
          </c:tx>
          <c:spPr>
            <a:ln w="19050" cap="rnd">
              <a:noFill/>
              <a:round/>
            </a:ln>
            <a:effectLst/>
          </c:spPr>
          <c:marker>
            <c:symbol val="circle"/>
            <c:size val="30"/>
            <c:spPr>
              <a:solidFill>
                <a:srgbClr val="373737"/>
              </a:solidFill>
              <a:ln w="9525">
                <a:noFill/>
              </a:ln>
              <a:effectLst/>
            </c:spPr>
          </c:marker>
          <c:dPt>
            <c:idx val="7"/>
            <c:marker>
              <c:symbol val="circle"/>
              <c:size val="30"/>
              <c:spPr>
                <a:solidFill>
                  <a:srgbClr val="0066A4"/>
                </a:solidFill>
                <a:ln w="9525">
                  <a:noFill/>
                </a:ln>
                <a:effectLst/>
              </c:spPr>
            </c:marker>
            <c:bubble3D val="0"/>
            <c:extLst>
              <c:ext xmlns:c16="http://schemas.microsoft.com/office/drawing/2014/chart" uri="{C3380CC4-5D6E-409C-BE32-E72D297353CC}">
                <c16:uniqueId val="{00000000-0D98-4DB6-9E80-5335042B4370}"/>
              </c:ext>
            </c:extLst>
          </c:dPt>
          <c:dLbls>
            <c:dLbl>
              <c:idx val="0"/>
              <c:tx>
                <c:rich>
                  <a:bodyPr/>
                  <a:lstStyle/>
                  <a:p>
                    <a:fld id="{1CCF0BBD-F6E3-4681-9080-4DA02E60C3D0}" type="XVALUE">
                      <a:rPr lang="en-US"/>
                      <a:pPr/>
                      <a:t>[X VALUE]</a:t>
                    </a:fld>
                    <a:endParaRPr lang="en-US"/>
                  </a:p>
                </c:rich>
              </c:tx>
              <c:dLblPos val="ctr"/>
              <c:showLegendKey val="0"/>
              <c:showVal val="1"/>
              <c:showCatName val="0"/>
              <c:showSerName val="0"/>
              <c:showPercent val="0"/>
              <c:showBubbleSize val="0"/>
              <c:extLst>
                <c:ext xmlns:c15="http://schemas.microsoft.com/office/drawing/2012/chart" uri="{CE6537A1-D6FC-4f65-9D91-7224C49458BB}">
                  <c15:layout>
                    <c:manualLayout>
                      <c:w val="4.2493990582501896E-2"/>
                      <c:h val="3.806736804959792E-2"/>
                    </c:manualLayout>
                  </c15:layout>
                  <c15:dlblFieldTable/>
                  <c15:showDataLabelsRange val="0"/>
                </c:ext>
                <c:ext xmlns:c16="http://schemas.microsoft.com/office/drawing/2014/chart" uri="{C3380CC4-5D6E-409C-BE32-E72D297353CC}">
                  <c16:uniqueId val="{00000001-0D98-4DB6-9E80-5335042B4370}"/>
                </c:ext>
              </c:extLst>
            </c:dLbl>
            <c:dLbl>
              <c:idx val="1"/>
              <c:tx>
                <c:rich>
                  <a:bodyPr/>
                  <a:lstStyle/>
                  <a:p>
                    <a:fld id="{9F2C50B1-B913-47CA-8E9F-05D78159EB1D}" type="XVALUE">
                      <a:rPr lang="en-US"/>
                      <a:pPr/>
                      <a:t>[X VALUE]</a:t>
                    </a:fld>
                    <a:endParaRPr lang="en-US"/>
                  </a:p>
                </c:rich>
              </c:tx>
              <c:dLblPos val="ctr"/>
              <c:showLegendKey val="0"/>
              <c:showVal val="1"/>
              <c:showCatName val="0"/>
              <c:showSerName val="0"/>
              <c:showPercent val="0"/>
              <c:showBubbleSize val="0"/>
              <c:extLst>
                <c:ext xmlns:c15="http://schemas.microsoft.com/office/drawing/2012/chart" uri="{CE6537A1-D6FC-4f65-9D91-7224C49458BB}">
                  <c15:layout>
                    <c:manualLayout>
                      <c:w val="4.2493990582501896E-2"/>
                      <c:h val="3.806736804959792E-2"/>
                    </c:manualLayout>
                  </c15:layout>
                  <c15:dlblFieldTable/>
                  <c15:showDataLabelsRange val="0"/>
                </c:ext>
                <c:ext xmlns:c16="http://schemas.microsoft.com/office/drawing/2014/chart" uri="{C3380CC4-5D6E-409C-BE32-E72D297353CC}">
                  <c16:uniqueId val="{00000002-0D98-4DB6-9E80-5335042B4370}"/>
                </c:ext>
              </c:extLst>
            </c:dLbl>
            <c:dLbl>
              <c:idx val="2"/>
              <c:tx>
                <c:rich>
                  <a:bodyPr/>
                  <a:lstStyle/>
                  <a:p>
                    <a:fld id="{E9B77094-75BE-4C9D-A90E-2448A55A9B35}" type="XVALUE">
                      <a:rPr lang="en-US"/>
                      <a:pPr/>
                      <a:t>[X VALUE]</a:t>
                    </a:fld>
                    <a:endParaRPr lang="en-US"/>
                  </a:p>
                </c:rich>
              </c:tx>
              <c:dLblPos val="ctr"/>
              <c:showLegendKey val="0"/>
              <c:showVal val="1"/>
              <c:showCatName val="0"/>
              <c:showSerName val="0"/>
              <c:showPercent val="0"/>
              <c:showBubbleSize val="0"/>
              <c:extLst>
                <c:ext xmlns:c15="http://schemas.microsoft.com/office/drawing/2012/chart" uri="{CE6537A1-D6FC-4f65-9D91-7224C49458BB}">
                  <c15:layout>
                    <c:manualLayout>
                      <c:w val="4.2493990582501896E-2"/>
                      <c:h val="3.806736804959792E-2"/>
                    </c:manualLayout>
                  </c15:layout>
                  <c15:dlblFieldTable/>
                  <c15:showDataLabelsRange val="0"/>
                </c:ext>
                <c:ext xmlns:c16="http://schemas.microsoft.com/office/drawing/2014/chart" uri="{C3380CC4-5D6E-409C-BE32-E72D297353CC}">
                  <c16:uniqueId val="{00000003-0D98-4DB6-9E80-5335042B4370}"/>
                </c:ext>
              </c:extLst>
            </c:dLbl>
            <c:dLbl>
              <c:idx val="3"/>
              <c:tx>
                <c:rich>
                  <a:bodyPr/>
                  <a:lstStyle/>
                  <a:p>
                    <a:fld id="{71607932-ABDF-4DFD-AE19-705030E16F44}" type="XVALUE">
                      <a:rPr lang="en-US"/>
                      <a:pPr/>
                      <a:t>[X VALUE]</a:t>
                    </a:fld>
                    <a:endParaRPr lang="en-US"/>
                  </a:p>
                </c:rich>
              </c:tx>
              <c:dLblPos val="ctr"/>
              <c:showLegendKey val="0"/>
              <c:showVal val="1"/>
              <c:showCatName val="0"/>
              <c:showSerName val="0"/>
              <c:showPercent val="0"/>
              <c:showBubbleSize val="0"/>
              <c:extLst>
                <c:ext xmlns:c15="http://schemas.microsoft.com/office/drawing/2012/chart" uri="{CE6537A1-D6FC-4f65-9D91-7224C49458BB}">
                  <c15:layout>
                    <c:manualLayout>
                      <c:w val="4.2493990582501896E-2"/>
                      <c:h val="3.806736804959792E-2"/>
                    </c:manualLayout>
                  </c15:layout>
                  <c15:dlblFieldTable/>
                  <c15:showDataLabelsRange val="0"/>
                </c:ext>
                <c:ext xmlns:c16="http://schemas.microsoft.com/office/drawing/2014/chart" uri="{C3380CC4-5D6E-409C-BE32-E72D297353CC}">
                  <c16:uniqueId val="{00000004-0D98-4DB6-9E80-5335042B4370}"/>
                </c:ext>
              </c:extLst>
            </c:dLbl>
            <c:dLbl>
              <c:idx val="4"/>
              <c:tx>
                <c:rich>
                  <a:bodyPr/>
                  <a:lstStyle/>
                  <a:p>
                    <a:fld id="{009BF53F-C96A-420D-A56B-0D272254BD11}" type="XVALUE">
                      <a:rPr lang="en-US"/>
                      <a:pPr/>
                      <a:t>[X VALUE]</a:t>
                    </a:fld>
                    <a:endParaRPr lang="en-US"/>
                  </a:p>
                </c:rich>
              </c:tx>
              <c:dLblPos val="ctr"/>
              <c:showLegendKey val="0"/>
              <c:showVal val="1"/>
              <c:showCatName val="0"/>
              <c:showSerName val="0"/>
              <c:showPercent val="0"/>
              <c:showBubbleSize val="0"/>
              <c:extLst>
                <c:ext xmlns:c15="http://schemas.microsoft.com/office/drawing/2012/chart" uri="{CE6537A1-D6FC-4f65-9D91-7224C49458BB}">
                  <c15:layout>
                    <c:manualLayout>
                      <c:w val="4.2493990582501896E-2"/>
                      <c:h val="3.806736804959792E-2"/>
                    </c:manualLayout>
                  </c15:layout>
                  <c15:dlblFieldTable/>
                  <c15:showDataLabelsRange val="0"/>
                </c:ext>
                <c:ext xmlns:c16="http://schemas.microsoft.com/office/drawing/2014/chart" uri="{C3380CC4-5D6E-409C-BE32-E72D297353CC}">
                  <c16:uniqueId val="{00000005-0D98-4DB6-9E80-5335042B4370}"/>
                </c:ext>
              </c:extLst>
            </c:dLbl>
            <c:dLbl>
              <c:idx val="5"/>
              <c:tx>
                <c:rich>
                  <a:bodyPr/>
                  <a:lstStyle/>
                  <a:p>
                    <a:fld id="{3DE2C01E-B778-4466-96A8-F617CC6FDA1B}" type="XVALUE">
                      <a:rPr lang="en-US"/>
                      <a:pPr/>
                      <a:t>[X VALUE]</a:t>
                    </a:fld>
                    <a:endParaRPr lang="en-US"/>
                  </a:p>
                </c:rich>
              </c:tx>
              <c:dLblPos val="ctr"/>
              <c:showLegendKey val="0"/>
              <c:showVal val="1"/>
              <c:showCatName val="0"/>
              <c:showSerName val="0"/>
              <c:showPercent val="0"/>
              <c:showBubbleSize val="0"/>
              <c:extLst>
                <c:ext xmlns:c15="http://schemas.microsoft.com/office/drawing/2012/chart" uri="{CE6537A1-D6FC-4f65-9D91-7224C49458BB}">
                  <c15:layout>
                    <c:manualLayout>
                      <c:w val="4.2493990582501896E-2"/>
                      <c:h val="3.806736804959792E-2"/>
                    </c:manualLayout>
                  </c15:layout>
                  <c15:dlblFieldTable/>
                  <c15:showDataLabelsRange val="0"/>
                </c:ext>
                <c:ext xmlns:c16="http://schemas.microsoft.com/office/drawing/2014/chart" uri="{C3380CC4-5D6E-409C-BE32-E72D297353CC}">
                  <c16:uniqueId val="{00000006-0D98-4DB6-9E80-5335042B4370}"/>
                </c:ext>
              </c:extLst>
            </c:dLbl>
            <c:dLbl>
              <c:idx val="6"/>
              <c:tx>
                <c:rich>
                  <a:bodyPr/>
                  <a:lstStyle/>
                  <a:p>
                    <a:fld id="{B24A16D6-5894-4A79-ACD3-455F4A9D0C66}" type="XVALUE">
                      <a:rPr lang="en-US"/>
                      <a:pPr/>
                      <a:t>[X VALUE]</a:t>
                    </a:fld>
                    <a:endParaRPr lang="en-US"/>
                  </a:p>
                </c:rich>
              </c:tx>
              <c:dLblPos val="ctr"/>
              <c:showLegendKey val="0"/>
              <c:showVal val="1"/>
              <c:showCatName val="0"/>
              <c:showSerName val="0"/>
              <c:showPercent val="0"/>
              <c:showBubbleSize val="0"/>
              <c:extLst>
                <c:ext xmlns:c15="http://schemas.microsoft.com/office/drawing/2012/chart" uri="{CE6537A1-D6FC-4f65-9D91-7224C49458BB}">
                  <c15:layout>
                    <c:manualLayout>
                      <c:w val="5.5240021420735481E-2"/>
                      <c:h val="3.806736804959792E-2"/>
                    </c:manualLayout>
                  </c15:layout>
                  <c15:dlblFieldTable/>
                  <c15:showDataLabelsRange val="0"/>
                </c:ext>
                <c:ext xmlns:c16="http://schemas.microsoft.com/office/drawing/2014/chart" uri="{C3380CC4-5D6E-409C-BE32-E72D297353CC}">
                  <c16:uniqueId val="{00000007-0D98-4DB6-9E80-5335042B4370}"/>
                </c:ext>
              </c:extLst>
            </c:dLbl>
            <c:dLbl>
              <c:idx val="7"/>
              <c:tx>
                <c:rich>
                  <a:bodyPr/>
                  <a:lstStyle/>
                  <a:p>
                    <a:fld id="{D2558866-E716-4F2A-A34B-24EB4CD97BE2}" type="XVALUE">
                      <a:rPr lang="en-US"/>
                      <a:pPr/>
                      <a:t>[X VALUE]</a:t>
                    </a:fld>
                    <a:endParaRPr lang="en-US"/>
                  </a:p>
                </c:rich>
              </c:tx>
              <c:dLblPos val="ctr"/>
              <c:showLegendKey val="0"/>
              <c:showVal val="1"/>
              <c:showCatName val="0"/>
              <c:showSerName val="0"/>
              <c:showPercent val="0"/>
              <c:showBubbleSize val="0"/>
              <c:extLst>
                <c:ext xmlns:c15="http://schemas.microsoft.com/office/drawing/2012/chart" uri="{CE6537A1-D6FC-4f65-9D91-7224C49458BB}">
                  <c15:layout>
                    <c:manualLayout>
                      <c:w val="5.5240021420735481E-2"/>
                      <c:h val="3.806736804959792E-2"/>
                    </c:manualLayout>
                  </c15:layout>
                  <c15:dlblFieldTable/>
                  <c15:showDataLabelsRange val="0"/>
                </c:ext>
                <c:ext xmlns:c16="http://schemas.microsoft.com/office/drawing/2014/chart" uri="{C3380CC4-5D6E-409C-BE32-E72D297353CC}">
                  <c16:uniqueId val="{00000000-0D98-4DB6-9E80-5335042B4370}"/>
                </c:ext>
              </c:extLst>
            </c:dLbl>
            <c:spPr>
              <a:noFill/>
              <a:ln>
                <a:noFill/>
              </a:ln>
              <a:effectLst/>
            </c:spPr>
            <c:txPr>
              <a:bodyPr rot="0" spcFirstLastPara="1" vertOverflow="clip" horzOverflow="clip" vert="horz" wrap="none" lIns="38100" tIns="0" rIns="38100" bIns="0" anchor="ctr" anchorCtr="1">
                <a:noAutofit/>
              </a:bodyPr>
              <a:lstStyle/>
              <a:p>
                <a:pPr>
                  <a:defRPr sz="1400" b="1"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errBars>
            <c:errDir val="x"/>
            <c:errBarType val="minus"/>
            <c:errValType val="percentage"/>
            <c:noEndCap val="1"/>
            <c:val val="100"/>
            <c:spPr>
              <a:noFill/>
              <a:ln w="9525" cap="flat" cmpd="sng" algn="ctr">
                <a:solidFill>
                  <a:schemeClr val="bg2">
                    <a:lumMod val="50000"/>
                  </a:schemeClr>
                </a:solidFill>
                <a:round/>
              </a:ln>
              <a:effectLst/>
            </c:spPr>
          </c:errBars>
          <c:xVal>
            <c:numRef>
              <c:f>'Means 2'!$B$2:$B$9</c:f>
              <c:numCache>
                <c:formatCode>0%</c:formatCode>
                <c:ptCount val="8"/>
                <c:pt idx="0">
                  <c:v>0.01</c:v>
                </c:pt>
                <c:pt idx="1">
                  <c:v>0.01</c:v>
                </c:pt>
                <c:pt idx="2">
                  <c:v>0.02</c:v>
                </c:pt>
                <c:pt idx="3">
                  <c:v>0.02</c:v>
                </c:pt>
                <c:pt idx="4">
                  <c:v>0.03</c:v>
                </c:pt>
                <c:pt idx="5">
                  <c:v>0.09</c:v>
                </c:pt>
                <c:pt idx="6">
                  <c:v>0.27</c:v>
                </c:pt>
                <c:pt idx="7">
                  <c:v>0.53</c:v>
                </c:pt>
              </c:numCache>
            </c:numRef>
          </c:xVal>
          <c:yVal>
            <c:numRef>
              <c:f>'Means 2'!$C$2:$C$9</c:f>
              <c:numCache>
                <c:formatCode>General</c:formatCode>
                <c:ptCount val="8"/>
                <c:pt idx="0">
                  <c:v>1</c:v>
                </c:pt>
                <c:pt idx="1">
                  <c:v>2</c:v>
                </c:pt>
                <c:pt idx="2">
                  <c:v>3</c:v>
                </c:pt>
                <c:pt idx="3">
                  <c:v>4</c:v>
                </c:pt>
                <c:pt idx="4">
                  <c:v>5</c:v>
                </c:pt>
                <c:pt idx="5">
                  <c:v>6</c:v>
                </c:pt>
                <c:pt idx="6">
                  <c:v>7</c:v>
                </c:pt>
                <c:pt idx="7">
                  <c:v>8</c:v>
                </c:pt>
              </c:numCache>
            </c:numRef>
          </c:yVal>
          <c:smooth val="0"/>
          <c:extLst>
            <c:ext xmlns:c16="http://schemas.microsoft.com/office/drawing/2014/chart" uri="{C3380CC4-5D6E-409C-BE32-E72D297353CC}">
              <c16:uniqueId val="{00000008-0D98-4DB6-9E80-5335042B4370}"/>
            </c:ext>
          </c:extLst>
        </c:ser>
        <c:ser>
          <c:idx val="1"/>
          <c:order val="1"/>
          <c:tx>
            <c:strRef>
              <c:f>'Means 2'!$D$1</c:f>
              <c:strCache>
                <c:ptCount val="1"/>
                <c:pt idx="0">
                  <c:v>labels</c:v>
                </c:pt>
              </c:strCache>
            </c:strRef>
          </c:tx>
          <c:spPr>
            <a:ln w="25400" cap="rnd">
              <a:noFill/>
              <a:round/>
            </a:ln>
            <a:effectLst/>
          </c:spPr>
          <c:marker>
            <c:symbol val="none"/>
          </c:marker>
          <c:dLbls>
            <c:dLbl>
              <c:idx val="0"/>
              <c:layout>
                <c:manualLayout>
                  <c:x val="-0.10837937606144268"/>
                  <c:y val="1.2107217633880128E-7"/>
                </c:manualLayout>
              </c:layout>
              <c:tx>
                <c:strRef>
                  <c:f>'Means 2'!$A$2</c:f>
                  <c:strCache>
                    <c:ptCount val="1"/>
                    <c:pt idx="0">
                      <c:v>Other</c:v>
                    </c:pt>
                  </c:strCache>
                </c:strRef>
              </c:tx>
              <c:dLblPos val="r"/>
              <c:showLegendKey val="0"/>
              <c:showVal val="1"/>
              <c:showCatName val="0"/>
              <c:showSerName val="0"/>
              <c:showPercent val="0"/>
              <c:showBubbleSize val="0"/>
              <c:extLst>
                <c:ext xmlns:c15="http://schemas.microsoft.com/office/drawing/2012/chart" uri="{CE6537A1-D6FC-4f65-9D91-7224C49458BB}">
                  <c15:layout>
                    <c:manualLayout>
                      <c:w val="7.2420273879488212E-2"/>
                      <c:h val="4.6273674374557212E-2"/>
                    </c:manualLayout>
                  </c15:layout>
                  <c15:dlblFieldTable>
                    <c15:dlblFTEntry>
                      <c15:txfldGUID>{E3263A64-8FC4-934D-8890-5C3F60972FBD}</c15:txfldGUID>
                      <c15:f>'Means 2'!$A$2</c15:f>
                      <c15:dlblFieldTableCache>
                        <c:ptCount val="1"/>
                        <c:pt idx="0">
                          <c:v>Other</c:v>
                        </c:pt>
                      </c15:dlblFieldTableCache>
                    </c15:dlblFTEntry>
                  </c15:dlblFieldTable>
                  <c15:showDataLabelsRange val="0"/>
                </c:ext>
                <c:ext xmlns:c16="http://schemas.microsoft.com/office/drawing/2014/chart" uri="{C3380CC4-5D6E-409C-BE32-E72D297353CC}">
                  <c16:uniqueId val="{00000009-0D98-4DB6-9E80-5335042B4370}"/>
                </c:ext>
              </c:extLst>
            </c:dLbl>
            <c:dLbl>
              <c:idx val="1"/>
              <c:layout>
                <c:manualLayout>
                  <c:x val="-0.1527624429145813"/>
                  <c:y val="1.2107217645155855E-7"/>
                </c:manualLayout>
              </c:layout>
              <c:tx>
                <c:strRef>
                  <c:f>'Means 2'!$A$3</c:f>
                  <c:strCache>
                    <c:ptCount val="1"/>
                    <c:pt idx="0">
                      <c:v>Drowning</c:v>
                    </c:pt>
                  </c:strCache>
                </c:strRef>
              </c:tx>
              <c:dLblPos val="r"/>
              <c:showLegendKey val="0"/>
              <c:showVal val="1"/>
              <c:showCatName val="0"/>
              <c:showSerName val="0"/>
              <c:showPercent val="0"/>
              <c:showBubbleSize val="0"/>
              <c:extLst>
                <c:ext xmlns:c15="http://schemas.microsoft.com/office/drawing/2012/chart" uri="{CE6537A1-D6FC-4f65-9D91-7224C49458BB}">
                  <c15:layout>
                    <c:manualLayout>
                      <c:w val="0.11516563302675031"/>
                      <c:h val="4.6273674374557212E-2"/>
                    </c:manualLayout>
                  </c15:layout>
                  <c15:dlblFieldTable>
                    <c15:dlblFTEntry>
                      <c15:txfldGUID>{B1B87A21-B360-7242-939F-7C186DEEC3E3}</c15:txfldGUID>
                      <c15:f>'Means 2'!$A$3</c15:f>
                      <c15:dlblFieldTableCache>
                        <c:ptCount val="1"/>
                        <c:pt idx="0">
                          <c:v>Drowning</c:v>
                        </c:pt>
                      </c15:dlblFieldTableCache>
                    </c15:dlblFTEntry>
                  </c15:dlblFieldTable>
                  <c15:showDataLabelsRange val="0"/>
                </c:ext>
                <c:ext xmlns:c16="http://schemas.microsoft.com/office/drawing/2014/chart" uri="{C3380CC4-5D6E-409C-BE32-E72D297353CC}">
                  <c16:uniqueId val="{0000000A-0D98-4DB6-9E80-5335042B4370}"/>
                </c:ext>
              </c:extLst>
            </c:dLbl>
            <c:dLbl>
              <c:idx val="2"/>
              <c:layout>
                <c:manualLayout>
                  <c:x val="-0.15851635435383238"/>
                  <c:y val="1.2107217645155855E-7"/>
                </c:manualLayout>
              </c:layout>
              <c:tx>
                <c:strRef>
                  <c:f>'Means 2'!$A$4</c:f>
                  <c:strCache>
                    <c:ptCount val="1"/>
                    <c:pt idx="0">
                      <c:v>Cut/Pierce</c:v>
                    </c:pt>
                  </c:strCache>
                </c:strRef>
              </c:tx>
              <c:dLblPos val="r"/>
              <c:showLegendKey val="0"/>
              <c:showVal val="1"/>
              <c:showCatName val="0"/>
              <c:showSerName val="0"/>
              <c:showPercent val="0"/>
              <c:showBubbleSize val="0"/>
              <c:extLst>
                <c:ext xmlns:c15="http://schemas.microsoft.com/office/drawing/2012/chart" uri="{CE6537A1-D6FC-4f65-9D91-7224C49458BB}">
                  <c15:layout>
                    <c:manualLayout>
                      <c:w val="0.12740088185225065"/>
                      <c:h val="4.6273674374557212E-2"/>
                    </c:manualLayout>
                  </c15:layout>
                  <c15:dlblFieldTable>
                    <c15:dlblFTEntry>
                      <c15:txfldGUID>{DD33F57D-2F0B-D643-9875-6EB316323BB7}</c15:txfldGUID>
                      <c15:f>'Means 2'!$A$4</c15:f>
                      <c15:dlblFieldTableCache>
                        <c:ptCount val="1"/>
                        <c:pt idx="0">
                          <c:v>Cut/Pierce</c:v>
                        </c:pt>
                      </c15:dlblFieldTableCache>
                    </c15:dlblFTEntry>
                  </c15:dlblFieldTable>
                  <c15:showDataLabelsRange val="0"/>
                </c:ext>
                <c:ext xmlns:c16="http://schemas.microsoft.com/office/drawing/2014/chart" uri="{C3380CC4-5D6E-409C-BE32-E72D297353CC}">
                  <c16:uniqueId val="{0000000B-0D98-4DB6-9E80-5335042B4370}"/>
                </c:ext>
              </c:extLst>
            </c:dLbl>
            <c:dLbl>
              <c:idx val="3"/>
              <c:layout>
                <c:manualLayout>
                  <c:x val="-8.8108570307074016E-2"/>
                  <c:y val="1.2107217645155855E-7"/>
                </c:manualLayout>
              </c:layout>
              <c:tx>
                <c:strRef>
                  <c:f>'Means 2'!$A$5</c:f>
                  <c:strCache>
                    <c:ptCount val="1"/>
                    <c:pt idx="0">
                      <c:v>Fall</c:v>
                    </c:pt>
                  </c:strCache>
                </c:strRef>
              </c:tx>
              <c:dLblPos val="r"/>
              <c:showLegendKey val="0"/>
              <c:showVal val="1"/>
              <c:showCatName val="0"/>
              <c:showSerName val="0"/>
              <c:showPercent val="0"/>
              <c:showBubbleSize val="0"/>
              <c:extLst>
                <c:ext xmlns:c15="http://schemas.microsoft.com/office/drawing/2012/chart" uri="{CE6537A1-D6FC-4f65-9D91-7224C49458BB}">
                  <c15:layout>
                    <c:manualLayout>
                      <c:w val="5.2080075011579574E-2"/>
                      <c:h val="4.6273674374557212E-2"/>
                    </c:manualLayout>
                  </c15:layout>
                  <c15:dlblFieldTable>
                    <c15:dlblFTEntry>
                      <c15:txfldGUID>{1F06E258-81E1-8741-8ADB-2C9A627F2F97}</c15:txfldGUID>
                      <c15:f>'Means 2'!$A$5</c15:f>
                      <c15:dlblFieldTableCache>
                        <c:ptCount val="1"/>
                        <c:pt idx="0">
                          <c:v>Fall</c:v>
                        </c:pt>
                      </c15:dlblFieldTableCache>
                    </c15:dlblFTEntry>
                  </c15:dlblFieldTable>
                  <c15:showDataLabelsRange val="0"/>
                </c:ext>
                <c:ext xmlns:c16="http://schemas.microsoft.com/office/drawing/2014/chart" uri="{C3380CC4-5D6E-409C-BE32-E72D297353CC}">
                  <c16:uniqueId val="{0000000C-0D98-4DB6-9E80-5335042B4370}"/>
                </c:ext>
              </c:extLst>
            </c:dLbl>
            <c:dLbl>
              <c:idx val="4"/>
              <c:layout>
                <c:manualLayout>
                  <c:x val="-0.25360704586271432"/>
                  <c:y val="-6.150345491562779E-3"/>
                </c:manualLayout>
              </c:layout>
              <c:tx>
                <c:strRef>
                  <c:f>'Means 2'!$A$6</c:f>
                  <c:strCache>
                    <c:ptCount val="1"/>
                    <c:pt idx="0">
                      <c:v>Non-drug poisoning</c:v>
                    </c:pt>
                  </c:strCache>
                </c:strRef>
              </c:tx>
              <c:spPr>
                <a:noFill/>
                <a:ln>
                  <a:noFill/>
                </a:ln>
                <a:effectLst/>
              </c:spPr>
              <c:txPr>
                <a:bodyPr rot="0" spcFirstLastPara="1" vertOverflow="clip" horzOverflow="clip" vert="horz" wrap="none" lIns="0" tIns="0" rIns="54864" bIns="0" anchor="ctr" anchorCtr="0">
                  <a:noAutofit/>
                </a:bodyPr>
                <a:lstStyle/>
                <a:p>
                  <a:pPr algn="r">
                    <a:defRPr sz="1300" b="0" i="0" u="none" strike="noStrike" kern="1200" spc="40" baseline="0">
                      <a:solidFill>
                        <a:srgbClr val="373737"/>
                      </a:solidFill>
                      <a:latin typeface="Roboto" panose="02000000000000000000" pitchFamily="2" charset="0"/>
                      <a:ea typeface="Roboto" panose="02000000000000000000" pitchFamily="2" charset="0"/>
                      <a:cs typeface="Roboto" panose="02000000000000000000" pitchFamily="2"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0.22519207806738409"/>
                      <c:h val="4.6725579352083491E-2"/>
                    </c:manualLayout>
                  </c15:layout>
                  <c15:dlblFieldTable>
                    <c15:dlblFTEntry>
                      <c15:txfldGUID>{16F45BC0-51E8-4042-8F76-66F78E517D4B}</c15:txfldGUID>
                      <c15:f>'Means 2'!$A$6</c15:f>
                      <c15:dlblFieldTableCache>
                        <c:ptCount val="1"/>
                        <c:pt idx="0">
                          <c:v>Non-drug poisoning</c:v>
                        </c:pt>
                      </c15:dlblFieldTableCache>
                    </c15:dlblFTEntry>
                  </c15:dlblFieldTable>
                  <c15:showDataLabelsRange val="0"/>
                </c:ext>
                <c:ext xmlns:c16="http://schemas.microsoft.com/office/drawing/2014/chart" uri="{C3380CC4-5D6E-409C-BE32-E72D297353CC}">
                  <c16:uniqueId val="{0000000D-0D98-4DB6-9E80-5335042B4370}"/>
                </c:ext>
              </c:extLst>
            </c:dLbl>
            <c:dLbl>
              <c:idx val="5"/>
              <c:layout>
                <c:manualLayout>
                  <c:x val="-0.20427951841781328"/>
                  <c:y val="1.2107217645155855E-7"/>
                </c:manualLayout>
              </c:layout>
              <c:tx>
                <c:strRef>
                  <c:f>'Means 2'!$A$7</c:f>
                  <c:strCache>
                    <c:ptCount val="1"/>
                    <c:pt idx="0">
                      <c:v>Drug poisoning</c:v>
                    </c:pt>
                  </c:strCache>
                </c:strRef>
              </c:tx>
              <c:dLblPos val="r"/>
              <c:showLegendKey val="0"/>
              <c:showVal val="1"/>
              <c:showCatName val="0"/>
              <c:showSerName val="0"/>
              <c:showPercent val="0"/>
              <c:showBubbleSize val="0"/>
              <c:extLst>
                <c:ext xmlns:c15="http://schemas.microsoft.com/office/drawing/2012/chart" uri="{CE6537A1-D6FC-4f65-9D91-7224C49458BB}">
                  <c15:layout>
                    <c:manualLayout>
                      <c:w val="0.17480156820519607"/>
                      <c:h val="4.6273674374557212E-2"/>
                    </c:manualLayout>
                  </c15:layout>
                  <c15:dlblFieldTable>
                    <c15:dlblFTEntry>
                      <c15:txfldGUID>{DFA721AB-3665-0344-9378-1882374EF88A}</c15:txfldGUID>
                      <c15:f>'Means 2'!$A$7</c15:f>
                      <c15:dlblFieldTableCache>
                        <c:ptCount val="1"/>
                        <c:pt idx="0">
                          <c:v>Drug poisoning</c:v>
                        </c:pt>
                      </c15:dlblFieldTableCache>
                    </c15:dlblFTEntry>
                  </c15:dlblFieldTable>
                  <c15:showDataLabelsRange val="0"/>
                </c:ext>
                <c:ext xmlns:c16="http://schemas.microsoft.com/office/drawing/2014/chart" uri="{C3380CC4-5D6E-409C-BE32-E72D297353CC}">
                  <c16:uniqueId val="{0000000E-0D98-4DB6-9E80-5335042B4370}"/>
                </c:ext>
              </c:extLst>
            </c:dLbl>
            <c:dLbl>
              <c:idx val="6"/>
              <c:layout>
                <c:manualLayout>
                  <c:x val="-0.16555451507155827"/>
                  <c:y val="1.2107217645155855E-7"/>
                </c:manualLayout>
              </c:layout>
              <c:tx>
                <c:strRef>
                  <c:f>'Means 2'!$A$8</c:f>
                  <c:strCache>
                    <c:ptCount val="1"/>
                    <c:pt idx="0">
                      <c:v>Suffocation</c:v>
                    </c:pt>
                  </c:strCache>
                </c:strRef>
              </c:tx>
              <c:dLblPos val="r"/>
              <c:showLegendKey val="0"/>
              <c:showVal val="1"/>
              <c:showCatName val="0"/>
              <c:showSerName val="0"/>
              <c:showPercent val="0"/>
              <c:showBubbleSize val="0"/>
              <c:extLst>
                <c:ext xmlns:c15="http://schemas.microsoft.com/office/drawing/2012/chart" uri="{CE6537A1-D6FC-4f65-9D91-7224C49458BB}">
                  <c15:layout>
                    <c:manualLayout>
                      <c:w val="0.13771422212330292"/>
                      <c:h val="4.6273674374557212E-2"/>
                    </c:manualLayout>
                  </c15:layout>
                  <c15:dlblFieldTable>
                    <c15:dlblFTEntry>
                      <c15:txfldGUID>{8DCC570A-AF5E-3543-8543-C74A77BFDF92}</c15:txfldGUID>
                      <c15:f>'Means 2'!$A$8</c15:f>
                      <c15:dlblFieldTableCache>
                        <c:ptCount val="1"/>
                        <c:pt idx="0">
                          <c:v>Suffocation</c:v>
                        </c:pt>
                      </c15:dlblFieldTableCache>
                    </c15:dlblFTEntry>
                  </c15:dlblFieldTable>
                  <c15:showDataLabelsRange val="0"/>
                </c:ext>
                <c:ext xmlns:c16="http://schemas.microsoft.com/office/drawing/2014/chart" uri="{C3380CC4-5D6E-409C-BE32-E72D297353CC}">
                  <c16:uniqueId val="{0000000F-0D98-4DB6-9E80-5335042B4370}"/>
                </c:ext>
              </c:extLst>
            </c:dLbl>
            <c:dLbl>
              <c:idx val="7"/>
              <c:layout>
                <c:manualLayout>
                  <c:x val="-0.12223366582685767"/>
                  <c:y val="1.2107217644451121E-7"/>
                </c:manualLayout>
              </c:layout>
              <c:tx>
                <c:strRef>
                  <c:f>'Means 2'!$A$9</c:f>
                  <c:strCache>
                    <c:ptCount val="1"/>
                    <c:pt idx="0">
                      <c:v>Firearm</c:v>
                    </c:pt>
                  </c:strCache>
                </c:strRef>
              </c:tx>
              <c:spPr>
                <a:noFill/>
                <a:ln>
                  <a:noFill/>
                </a:ln>
                <a:effectLst/>
              </c:spPr>
              <c:txPr>
                <a:bodyPr rot="0" spcFirstLastPara="1" vertOverflow="clip" horzOverflow="clip" vert="horz" wrap="none" lIns="0" tIns="0" rIns="54864" bIns="0" anchor="ctr" anchorCtr="0">
                  <a:noAutofit/>
                </a:bodyPr>
                <a:lstStyle/>
                <a:p>
                  <a:pPr algn="r">
                    <a:defRPr sz="1300" b="0" i="0" u="none" strike="noStrike" kern="1200" spc="40" baseline="0">
                      <a:solidFill>
                        <a:srgbClr val="0066A4"/>
                      </a:solidFill>
                      <a:latin typeface="Roboto" panose="02000000000000000000" pitchFamily="2" charset="0"/>
                      <a:ea typeface="Roboto" panose="02000000000000000000" pitchFamily="2" charset="0"/>
                      <a:cs typeface="Roboto" panose="02000000000000000000" pitchFamily="2"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9.60311385278E-2"/>
                      <c:h val="4.6273674374557212E-2"/>
                    </c:manualLayout>
                  </c15:layout>
                  <c15:dlblFieldTable>
                    <c15:dlblFTEntry>
                      <c15:txfldGUID>{0FA2C6F7-03DF-1B48-88FD-D2FB6DB0D2FD}</c15:txfldGUID>
                      <c15:f>'Means 2'!$A$9</c15:f>
                      <c15:dlblFieldTableCache>
                        <c:ptCount val="1"/>
                        <c:pt idx="0">
                          <c:v>Firearm</c:v>
                        </c:pt>
                      </c15:dlblFieldTableCache>
                    </c15:dlblFTEntry>
                  </c15:dlblFieldTable>
                  <c15:showDataLabelsRange val="0"/>
                </c:ext>
                <c:ext xmlns:c16="http://schemas.microsoft.com/office/drawing/2014/chart" uri="{C3380CC4-5D6E-409C-BE32-E72D297353CC}">
                  <c16:uniqueId val="{00000010-0D98-4DB6-9E80-5335042B4370}"/>
                </c:ext>
              </c:extLst>
            </c:dLbl>
            <c:spPr>
              <a:noFill/>
              <a:ln>
                <a:noFill/>
              </a:ln>
              <a:effectLst/>
            </c:spPr>
            <c:txPr>
              <a:bodyPr rot="0" spcFirstLastPara="1" vertOverflow="clip" horzOverflow="clip" vert="horz" wrap="none" lIns="0" tIns="0" rIns="54864" bIns="0" anchor="ctr" anchorCtr="0">
                <a:noAutofit/>
              </a:bodyPr>
              <a:lstStyle/>
              <a:p>
                <a:pPr algn="r">
                  <a:defRPr sz="1300" b="0" i="0" u="none" strike="noStrike" kern="1200" spc="40" baseline="0">
                    <a:solidFill>
                      <a:srgbClr val="373737"/>
                    </a:solidFill>
                    <a:latin typeface="Roboto" panose="02000000000000000000" pitchFamily="2" charset="0"/>
                    <a:ea typeface="Roboto" panose="02000000000000000000" pitchFamily="2" charset="0"/>
                    <a:cs typeface="Roboto" panose="02000000000000000000" pitchFamily="2" charset="0"/>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'Means 2'!$D$2:$D$9</c:f>
              <c:numCache>
                <c:formatCode>General</c:formatCode>
                <c:ptCount val="8"/>
                <c:pt idx="0">
                  <c:v>0</c:v>
                </c:pt>
                <c:pt idx="1">
                  <c:v>0</c:v>
                </c:pt>
                <c:pt idx="2">
                  <c:v>0</c:v>
                </c:pt>
                <c:pt idx="3">
                  <c:v>0</c:v>
                </c:pt>
                <c:pt idx="4">
                  <c:v>0</c:v>
                </c:pt>
                <c:pt idx="5">
                  <c:v>0</c:v>
                </c:pt>
                <c:pt idx="6">
                  <c:v>0</c:v>
                </c:pt>
                <c:pt idx="7">
                  <c:v>0</c:v>
                </c:pt>
              </c:numCache>
            </c:numRef>
          </c:xVal>
          <c:yVal>
            <c:numRef>
              <c:f>'Means 2'!$C$2:$C$9</c:f>
              <c:numCache>
                <c:formatCode>General</c:formatCode>
                <c:ptCount val="8"/>
                <c:pt idx="0">
                  <c:v>1</c:v>
                </c:pt>
                <c:pt idx="1">
                  <c:v>2</c:v>
                </c:pt>
                <c:pt idx="2">
                  <c:v>3</c:v>
                </c:pt>
                <c:pt idx="3">
                  <c:v>4</c:v>
                </c:pt>
                <c:pt idx="4">
                  <c:v>5</c:v>
                </c:pt>
                <c:pt idx="5">
                  <c:v>6</c:v>
                </c:pt>
                <c:pt idx="6">
                  <c:v>7</c:v>
                </c:pt>
                <c:pt idx="7">
                  <c:v>8</c:v>
                </c:pt>
              </c:numCache>
            </c:numRef>
          </c:yVal>
          <c:smooth val="0"/>
          <c:extLst>
            <c:ext xmlns:c16="http://schemas.microsoft.com/office/drawing/2014/chart" uri="{C3380CC4-5D6E-409C-BE32-E72D297353CC}">
              <c16:uniqueId val="{00000011-0D98-4DB6-9E80-5335042B4370}"/>
            </c:ext>
          </c:extLst>
        </c:ser>
        <c:dLbls>
          <c:showLegendKey val="0"/>
          <c:showVal val="0"/>
          <c:showCatName val="0"/>
          <c:showSerName val="0"/>
          <c:showPercent val="0"/>
          <c:showBubbleSize val="0"/>
        </c:dLbls>
        <c:axId val="935320624"/>
        <c:axId val="340495536"/>
      </c:scatterChart>
      <c:valAx>
        <c:axId val="935320624"/>
        <c:scaling>
          <c:orientation val="minMax"/>
        </c:scaling>
        <c:delete val="1"/>
        <c:axPos val="b"/>
        <c:numFmt formatCode="0%" sourceLinked="1"/>
        <c:majorTickMark val="none"/>
        <c:minorTickMark val="none"/>
        <c:tickLblPos val="nextTo"/>
        <c:crossAx val="340495536"/>
        <c:crosses val="autoZero"/>
        <c:crossBetween val="midCat"/>
      </c:valAx>
      <c:valAx>
        <c:axId val="340495536"/>
        <c:scaling>
          <c:orientation val="minMax"/>
          <c:max val="8.5"/>
          <c:min val="0"/>
        </c:scaling>
        <c:delete val="1"/>
        <c:axPos val="l"/>
        <c:numFmt formatCode="General" sourceLinked="1"/>
        <c:majorTickMark val="none"/>
        <c:minorTickMark val="none"/>
        <c:tickLblPos val="nextTo"/>
        <c:crossAx val="93532062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4487273660585052"/>
          <c:y val="3.4318003243225198E-3"/>
          <c:w val="0.74889535689075837"/>
          <c:h val="0.99321508378331713"/>
        </c:manualLayout>
      </c:layout>
      <c:scatterChart>
        <c:scatterStyle val="lineMarker"/>
        <c:varyColors val="0"/>
        <c:ser>
          <c:idx val="0"/>
          <c:order val="0"/>
          <c:tx>
            <c:strRef>
              <c:f>'Mens Means'!$C$1</c:f>
              <c:strCache>
                <c:ptCount val="1"/>
                <c:pt idx="0">
                  <c:v>Dot Spacing</c:v>
                </c:pt>
              </c:strCache>
            </c:strRef>
          </c:tx>
          <c:spPr>
            <a:ln w="19050" cap="rnd">
              <a:noFill/>
              <a:round/>
            </a:ln>
            <a:effectLst/>
          </c:spPr>
          <c:marker>
            <c:symbol val="circle"/>
            <c:size val="30"/>
            <c:spPr>
              <a:solidFill>
                <a:srgbClr val="373737"/>
              </a:solidFill>
              <a:ln w="9525">
                <a:noFill/>
              </a:ln>
              <a:effectLst/>
            </c:spPr>
          </c:marker>
          <c:dPt>
            <c:idx val="7"/>
            <c:marker>
              <c:symbol val="circle"/>
              <c:size val="30"/>
              <c:spPr>
                <a:solidFill>
                  <a:srgbClr val="0066A4"/>
                </a:solidFill>
                <a:ln w="9525">
                  <a:noFill/>
                </a:ln>
                <a:effectLst/>
              </c:spPr>
            </c:marker>
            <c:bubble3D val="0"/>
            <c:extLst>
              <c:ext xmlns:c16="http://schemas.microsoft.com/office/drawing/2014/chart" uri="{C3380CC4-5D6E-409C-BE32-E72D297353CC}">
                <c16:uniqueId val="{00000000-49A2-465C-99A3-ECB0AC2D4B54}"/>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ct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errBars>
            <c:errDir val="x"/>
            <c:errBarType val="minus"/>
            <c:errValType val="percentage"/>
            <c:noEndCap val="1"/>
            <c:val val="100"/>
            <c:spPr>
              <a:noFill/>
              <a:ln w="9525" cap="flat" cmpd="sng" algn="ctr">
                <a:solidFill>
                  <a:schemeClr val="bg1">
                    <a:lumMod val="65000"/>
                  </a:schemeClr>
                </a:solidFill>
                <a:round/>
              </a:ln>
              <a:effectLst/>
            </c:spPr>
          </c:errBars>
          <c:xVal>
            <c:numRef>
              <c:f>'Mens Means'!$B$2:$B$9</c:f>
              <c:numCache>
                <c:formatCode>0%</c:formatCode>
                <c:ptCount val="8"/>
                <c:pt idx="0">
                  <c:v>0.01</c:v>
                </c:pt>
                <c:pt idx="1">
                  <c:v>0.01</c:v>
                </c:pt>
                <c:pt idx="2">
                  <c:v>0.02</c:v>
                </c:pt>
                <c:pt idx="3">
                  <c:v>0.02</c:v>
                </c:pt>
                <c:pt idx="4">
                  <c:v>0.02</c:v>
                </c:pt>
                <c:pt idx="5">
                  <c:v>0.05</c:v>
                </c:pt>
                <c:pt idx="6">
                  <c:v>0.27</c:v>
                </c:pt>
                <c:pt idx="7">
                  <c:v>0.57999999999999996</c:v>
                </c:pt>
              </c:numCache>
            </c:numRef>
          </c:xVal>
          <c:yVal>
            <c:numRef>
              <c:f>'Mens Means'!$C$2:$C$9</c:f>
              <c:numCache>
                <c:formatCode>General</c:formatCode>
                <c:ptCount val="8"/>
                <c:pt idx="0">
                  <c:v>1</c:v>
                </c:pt>
                <c:pt idx="1">
                  <c:v>2</c:v>
                </c:pt>
                <c:pt idx="2">
                  <c:v>3</c:v>
                </c:pt>
                <c:pt idx="3">
                  <c:v>4</c:v>
                </c:pt>
                <c:pt idx="4">
                  <c:v>5</c:v>
                </c:pt>
                <c:pt idx="5">
                  <c:v>6</c:v>
                </c:pt>
                <c:pt idx="6">
                  <c:v>7</c:v>
                </c:pt>
                <c:pt idx="7">
                  <c:v>8</c:v>
                </c:pt>
              </c:numCache>
            </c:numRef>
          </c:yVal>
          <c:smooth val="0"/>
          <c:extLst>
            <c:ext xmlns:c16="http://schemas.microsoft.com/office/drawing/2014/chart" uri="{C3380CC4-5D6E-409C-BE32-E72D297353CC}">
              <c16:uniqueId val="{00000001-49A2-465C-99A3-ECB0AC2D4B54}"/>
            </c:ext>
          </c:extLst>
        </c:ser>
        <c:ser>
          <c:idx val="1"/>
          <c:order val="1"/>
          <c:spPr>
            <a:ln w="25400" cap="rnd">
              <a:noFill/>
              <a:round/>
            </a:ln>
            <a:effectLst/>
          </c:spPr>
          <c:marker>
            <c:symbol val="none"/>
          </c:marker>
          <c:dLbls>
            <c:dLbl>
              <c:idx val="0"/>
              <c:layout>
                <c:manualLayout>
                  <c:x val="-8.7904467038707537E-2"/>
                  <c:y val="0"/>
                </c:manualLayout>
              </c:layout>
              <c:tx>
                <c:strRef>
                  <c:f>'Mens Means'!$A$2</c:f>
                  <c:strCache>
                    <c:ptCount val="1"/>
                    <c:pt idx="0">
                      <c:v>Other</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{FF69CF1D-3B99-1245-9133-7F3BA8CC56F5}</c15:txfldGUID>
                      <c15:f>'Mens Means'!$A$2</c15:f>
                      <c15:dlblFieldTableCache>
                        <c:ptCount val="1"/>
                        <c:pt idx="0">
                          <c:v>Other</c:v>
                        </c:pt>
                      </c15:dlblFieldTableCache>
                    </c15:dlblFTEntry>
                  </c15:dlblFieldTable>
                  <c15:showDataLabelsRange val="0"/>
                </c:ext>
                <c:ext xmlns:c16="http://schemas.microsoft.com/office/drawing/2014/chart" uri="{C3380CC4-5D6E-409C-BE32-E72D297353CC}">
                  <c16:uniqueId val="{00000002-49A2-465C-99A3-ECB0AC2D4B54}"/>
                </c:ext>
              </c:extLst>
            </c:dLbl>
            <c:dLbl>
              <c:idx val="1"/>
              <c:layout>
                <c:manualLayout>
                  <c:x val="-0.10940944881889766"/>
                  <c:y val="0"/>
                </c:manualLayout>
              </c:layout>
              <c:tx>
                <c:strRef>
                  <c:f>'Mens Means'!$A$3</c:f>
                  <c:strCache>
                    <c:ptCount val="1"/>
                    <c:pt idx="0">
                      <c:v>Drowning</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{CA26BA9C-E166-0447-B6E9-85E252923BDD}</c15:txfldGUID>
                      <c15:f>'Mens Means'!$A$3</c15:f>
                      <c15:dlblFieldTableCache>
                        <c:ptCount val="1"/>
                        <c:pt idx="0">
                          <c:v>Drowning</c:v>
                        </c:pt>
                      </c15:dlblFieldTableCache>
                    </c15:dlblFTEntry>
                  </c15:dlblFieldTable>
                  <c15:showDataLabelsRange val="0"/>
                </c:ext>
                <c:ext xmlns:c16="http://schemas.microsoft.com/office/drawing/2014/chart" uri="{C3380CC4-5D6E-409C-BE32-E72D297353CC}">
                  <c16:uniqueId val="{00000003-49A2-465C-99A3-ECB0AC2D4B54}"/>
                </c:ext>
              </c:extLst>
            </c:dLbl>
            <c:dLbl>
              <c:idx val="2"/>
              <c:layout>
                <c:manualLayout>
                  <c:x val="-0.11754045307443366"/>
                  <c:y val="0"/>
                </c:manualLayout>
              </c:layout>
              <c:tx>
                <c:strRef>
                  <c:f>'Mens Means'!$A$4</c:f>
                  <c:strCache>
                    <c:ptCount val="1"/>
                    <c:pt idx="0">
                      <c:v>Cut/Pierce</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{F7EB8439-433B-604F-8715-FD4BFCC0967D}</c15:txfldGUID>
                      <c15:f>'Mens Means'!$A$4</c15:f>
                      <c15:dlblFieldTableCache>
                        <c:ptCount val="1"/>
                        <c:pt idx="0">
                          <c:v>Cut/Pierce</c:v>
                        </c:pt>
                      </c15:dlblFieldTableCache>
                    </c15:dlblFTEntry>
                  </c15:dlblFieldTable>
                  <c15:showDataLabelsRange val="0"/>
                </c:ext>
                <c:ext xmlns:c16="http://schemas.microsoft.com/office/drawing/2014/chart" uri="{C3380CC4-5D6E-409C-BE32-E72D297353CC}">
                  <c16:uniqueId val="{00000004-49A2-465C-99A3-ECB0AC2D4B54}"/>
                </c:ext>
              </c:extLst>
            </c:dLbl>
            <c:dLbl>
              <c:idx val="3"/>
              <c:layout>
                <c:manualLayout>
                  <c:x val="-6.3997922741674484E-2"/>
                  <c:y val="-7.9443901033333705E-3"/>
                </c:manualLayout>
              </c:layout>
              <c:tx>
                <c:strRef>
                  <c:f>'Mens Means'!$A$5</c:f>
                  <c:strCache>
                    <c:ptCount val="1"/>
                    <c:pt idx="0">
                      <c:v>Fall</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{D2EB3AD2-82C7-BE49-9C4C-46BF2EE11D30}</c15:txfldGUID>
                      <c15:f>'Mens Means'!$A$5</c15:f>
                      <c15:dlblFieldTableCache>
                        <c:ptCount val="1"/>
                        <c:pt idx="0">
                          <c:v>Fall</c:v>
                        </c:pt>
                      </c15:dlblFieldTableCache>
                    </c15:dlblFTEntry>
                  </c15:dlblFieldTable>
                  <c15:showDataLabelsRange val="0"/>
                </c:ext>
                <c:ext xmlns:c16="http://schemas.microsoft.com/office/drawing/2014/chart" uri="{C3380CC4-5D6E-409C-BE32-E72D297353CC}">
                  <c16:uniqueId val="{00000005-49A2-465C-99A3-ECB0AC2D4B54}"/>
                </c:ext>
              </c:extLst>
            </c:dLbl>
            <c:dLbl>
              <c:idx val="4"/>
              <c:layout>
                <c:manualLayout>
                  <c:x val="-0.19741440815551234"/>
                  <c:y val="-5.2961623040363674E-3"/>
                </c:manualLayout>
              </c:layout>
              <c:tx>
                <c:strRef>
                  <c:f>'Mens Means'!$A$6</c:f>
                  <c:strCache>
                    <c:ptCount val="1"/>
                    <c:pt idx="0">
                      <c:v>Non-drug poisoning</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{6F44C521-A112-1243-A8CD-BDD2DF85B305}</c15:txfldGUID>
                      <c15:f>'Mens Means'!$A$6</c15:f>
                      <c15:dlblFieldTableCache>
                        <c:ptCount val="1"/>
                        <c:pt idx="0">
                          <c:v>Non-drug poisoning</c:v>
                        </c:pt>
                      </c15:dlblFieldTableCache>
                    </c15:dlblFTEntry>
                  </c15:dlblFieldTable>
                  <c15:showDataLabelsRange val="0"/>
                </c:ext>
                <c:ext xmlns:c16="http://schemas.microsoft.com/office/drawing/2014/chart" uri="{C3380CC4-5D6E-409C-BE32-E72D297353CC}">
                  <c16:uniqueId val="{00000006-49A2-465C-99A3-ECB0AC2D4B54}"/>
                </c:ext>
              </c:extLst>
            </c:dLbl>
            <c:dLbl>
              <c:idx val="5"/>
              <c:layout>
                <c:manualLayout>
                  <c:x val="-0.1612947202864364"/>
                  <c:y val="-1.0296010296010296E-2"/>
                </c:manualLayout>
              </c:layout>
              <c:tx>
                <c:strRef>
                  <c:f>'Mens Means'!$A$7</c:f>
                  <c:strCache>
                    <c:ptCount val="1"/>
                    <c:pt idx="0">
                      <c:v>Drug poisoning</c:v>
                    </c:pt>
                  </c:strCache>
                </c:strRef>
              </c:tx>
              <c:dLblPos val="r"/>
              <c:showLegendKey val="0"/>
              <c:showVal val="1"/>
              <c:showCatName val="0"/>
              <c:showSerName val="0"/>
              <c:showPercent val="0"/>
              <c:showBubbleSize val="0"/>
              <c:extLst>
                <c:ext xmlns:c15="http://schemas.microsoft.com/office/drawing/2012/chart" uri="{CE6537A1-D6FC-4f65-9D91-7224C49458BB}">
                  <c15:layout>
                    <c:manualLayout>
                      <c:w val="0.13279665217508252"/>
                      <c:h val="5.2359671257309053E-2"/>
                    </c:manualLayout>
                  </c15:layout>
                  <c15:dlblFieldTable>
                    <c15:dlblFTEntry>
                      <c15:txfldGUID>{879FA70B-E49A-B74C-AA8A-F3AF8C8F3F01}</c15:txfldGUID>
                      <c15:f>'Mens Means'!$A$7</c15:f>
                      <c15:dlblFieldTableCache>
                        <c:ptCount val="1"/>
                        <c:pt idx="0">
                          <c:v>Drug poisoning</c:v>
                        </c:pt>
                      </c15:dlblFieldTableCache>
                    </c15:dlblFTEntry>
                  </c15:dlblFieldTable>
                  <c15:showDataLabelsRange val="0"/>
                </c:ext>
                <c:ext xmlns:c16="http://schemas.microsoft.com/office/drawing/2014/chart" uri="{C3380CC4-5D6E-409C-BE32-E72D297353CC}">
                  <c16:uniqueId val="{00000007-49A2-465C-99A3-ECB0AC2D4B54}"/>
                </c:ext>
              </c:extLst>
            </c:dLbl>
            <c:dLbl>
              <c:idx val="6"/>
              <c:layout>
                <c:manualLayout>
                  <c:x val="-0.12745954692556635"/>
                  <c:y val="0"/>
                </c:manualLayout>
              </c:layout>
              <c:tx>
                <c:strRef>
                  <c:f>'Mens Means'!$A$8</c:f>
                  <c:strCache>
                    <c:ptCount val="1"/>
                    <c:pt idx="0">
                      <c:v>Suffocation</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{D41F27FA-B106-6644-9A61-8506461834D3}</c15:txfldGUID>
                      <c15:f>'Mens Means'!$A$8</c15:f>
                      <c15:dlblFieldTableCache>
                        <c:ptCount val="1"/>
                        <c:pt idx="0">
                          <c:v>Suffocation</c:v>
                        </c:pt>
                      </c15:dlblFieldTableCache>
                    </c15:dlblFTEntry>
                  </c15:dlblFieldTable>
                  <c15:showDataLabelsRange val="0"/>
                </c:ext>
                <c:ext xmlns:c16="http://schemas.microsoft.com/office/drawing/2014/chart" uri="{C3380CC4-5D6E-409C-BE32-E72D297353CC}">
                  <c16:uniqueId val="{00000008-49A2-465C-99A3-ECB0AC2D4B54}"/>
                </c:ext>
              </c:extLst>
            </c:dLbl>
            <c:dLbl>
              <c:idx val="7"/>
              <c:layout>
                <c:manualLayout>
                  <c:x val="-9.1319795988301242E-2"/>
                  <c:y val="2.6481300344444324E-3"/>
                </c:manualLayout>
              </c:layout>
              <c:tx>
                <c:strRef>
                  <c:f>'Mens Means'!$A$9</c:f>
                  <c:strCache>
                    <c:ptCount val="1"/>
                    <c:pt idx="0">
                      <c:v>Firearm</c:v>
                    </c:pt>
                  </c:strCache>
                </c:strRef>
              </c:tx>
              <c:spPr>
                <a:noFill/>
                <a:ln>
                  <a:noFill/>
                </a:ln>
                <a:effectLst/>
              </c:spPr>
              <c:txPr>
                <a:bodyPr rot="0" spcFirstLastPara="1" vertOverflow="clip" horzOverflow="clip" vert="horz" wrap="square" lIns="0" tIns="19050" rIns="0" bIns="19050" anchor="ctr" anchorCtr="0">
                  <a:spAutoFit/>
                </a:bodyPr>
                <a:lstStyle/>
                <a:p>
                  <a:pPr algn="r">
                    <a:defRPr sz="1300" b="0" i="0" u="none" strike="noStrike" kern="1200" baseline="0">
                      <a:solidFill>
                        <a:srgbClr val="0066A4"/>
                      </a:solidFill>
                      <a:latin typeface="Roboto" panose="02000000000000000000" pitchFamily="2" charset="0"/>
                      <a:ea typeface="Roboto" panose="02000000000000000000" pitchFamily="2" charset="0"/>
                      <a:cs typeface="Roboto" panose="02000000000000000000" pitchFamily="2"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dlblFieldTable>
                    <c15:dlblFTEntry>
                      <c15:txfldGUID>{69CD91FD-3DC9-5A4B-8E0F-266B04D9214B}</c15:txfldGUID>
                      <c15:f>'Mens Means'!$A$9</c15:f>
                      <c15:dlblFieldTableCache>
                        <c:ptCount val="1"/>
                        <c:pt idx="0">
                          <c:v>Firearm</c:v>
                        </c:pt>
                      </c15:dlblFieldTableCache>
                    </c15:dlblFTEntry>
                  </c15:dlblFieldTable>
                  <c15:showDataLabelsRange val="0"/>
                </c:ext>
                <c:ext xmlns:c16="http://schemas.microsoft.com/office/drawing/2014/chart" uri="{C3380CC4-5D6E-409C-BE32-E72D297353CC}">
                  <c16:uniqueId val="{00000009-49A2-465C-99A3-ECB0AC2D4B54}"/>
                </c:ext>
              </c:extLst>
            </c:dLbl>
            <c:spPr>
              <a:noFill/>
              <a:ln>
                <a:noFill/>
              </a:ln>
              <a:effectLst/>
            </c:spPr>
            <c:txPr>
              <a:bodyPr rot="0" spcFirstLastPara="1" vertOverflow="clip" horzOverflow="clip" vert="horz" wrap="square" lIns="0" tIns="19050" rIns="0" bIns="19050" anchor="ctr" anchorCtr="0">
                <a:spAutoFit/>
              </a:bodyPr>
              <a:lstStyle/>
              <a:p>
                <a:pPr algn="r">
                  <a:defRPr sz="1300" b="0" i="0" u="none" strike="noStrike" kern="1200" baseline="0">
                    <a:solidFill>
                      <a:srgbClr val="373737"/>
                    </a:solidFill>
                    <a:latin typeface="Roboto" panose="02000000000000000000" pitchFamily="2" charset="0"/>
                    <a:ea typeface="Roboto" panose="02000000000000000000" pitchFamily="2" charset="0"/>
                    <a:cs typeface="Roboto" panose="02000000000000000000" pitchFamily="2" charset="0"/>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xVal>
            <c:numRef>
              <c:f>'Mens Means'!$D$2:$D$9</c:f>
              <c:numCache>
                <c:formatCode>General</c:formatCode>
                <c:ptCount val="8"/>
                <c:pt idx="0">
                  <c:v>0</c:v>
                </c:pt>
                <c:pt idx="1">
                  <c:v>0</c:v>
                </c:pt>
                <c:pt idx="2">
                  <c:v>0</c:v>
                </c:pt>
                <c:pt idx="3">
                  <c:v>0</c:v>
                </c:pt>
                <c:pt idx="4">
                  <c:v>0</c:v>
                </c:pt>
                <c:pt idx="5">
                  <c:v>0</c:v>
                </c:pt>
                <c:pt idx="6">
                  <c:v>0</c:v>
                </c:pt>
                <c:pt idx="7">
                  <c:v>0</c:v>
                </c:pt>
              </c:numCache>
            </c:numRef>
          </c:xVal>
          <c:yVal>
            <c:numRef>
              <c:f>'Mens Means'!$C$2:$C$9</c:f>
              <c:numCache>
                <c:formatCode>General</c:formatCode>
                <c:ptCount val="8"/>
                <c:pt idx="0">
                  <c:v>1</c:v>
                </c:pt>
                <c:pt idx="1">
                  <c:v>2</c:v>
                </c:pt>
                <c:pt idx="2">
                  <c:v>3</c:v>
                </c:pt>
                <c:pt idx="3">
                  <c:v>4</c:v>
                </c:pt>
                <c:pt idx="4">
                  <c:v>5</c:v>
                </c:pt>
                <c:pt idx="5">
                  <c:v>6</c:v>
                </c:pt>
                <c:pt idx="6">
                  <c:v>7</c:v>
                </c:pt>
                <c:pt idx="7">
                  <c:v>8</c:v>
                </c:pt>
              </c:numCache>
            </c:numRef>
          </c:yVal>
          <c:smooth val="0"/>
          <c:extLst>
            <c:ext xmlns:c16="http://schemas.microsoft.com/office/drawing/2014/chart" uri="{C3380CC4-5D6E-409C-BE32-E72D297353CC}">
              <c16:uniqueId val="{0000000A-49A2-465C-99A3-ECB0AC2D4B54}"/>
            </c:ext>
          </c:extLst>
        </c:ser>
        <c:dLbls>
          <c:showLegendKey val="0"/>
          <c:showVal val="0"/>
          <c:showCatName val="0"/>
          <c:showSerName val="0"/>
          <c:showPercent val="0"/>
          <c:showBubbleSize val="0"/>
        </c:dLbls>
        <c:axId val="646799632"/>
        <c:axId val="878056672"/>
      </c:scatterChart>
      <c:valAx>
        <c:axId val="646799632"/>
        <c:scaling>
          <c:orientation val="minMax"/>
        </c:scaling>
        <c:delete val="1"/>
        <c:axPos val="b"/>
        <c:numFmt formatCode="0%" sourceLinked="1"/>
        <c:majorTickMark val="none"/>
        <c:minorTickMark val="none"/>
        <c:tickLblPos val="nextTo"/>
        <c:crossAx val="878056672"/>
        <c:crosses val="autoZero"/>
        <c:crossBetween val="midCat"/>
      </c:valAx>
      <c:valAx>
        <c:axId val="878056672"/>
        <c:scaling>
          <c:orientation val="minMax"/>
          <c:max val="8.5"/>
          <c:min val="0"/>
        </c:scaling>
        <c:delete val="1"/>
        <c:axPos val="l"/>
        <c:numFmt formatCode="General" sourceLinked="1"/>
        <c:majorTickMark val="none"/>
        <c:minorTickMark val="none"/>
        <c:tickLblPos val="nextTo"/>
        <c:crossAx val="64679963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498288023710215"/>
          <c:y val="3.241252678035722E-2"/>
          <c:w val="0.79094183978410504"/>
          <c:h val="0.93517494643928556"/>
        </c:manualLayout>
      </c:layout>
      <c:scatterChart>
        <c:scatterStyle val="lineMarker"/>
        <c:varyColors val="0"/>
        <c:ser>
          <c:idx val="0"/>
          <c:order val="0"/>
          <c:spPr>
            <a:ln w="19050" cap="rnd">
              <a:noFill/>
              <a:round/>
            </a:ln>
            <a:effectLst/>
          </c:spPr>
          <c:marker>
            <c:symbol val="circle"/>
            <c:size val="30"/>
            <c:spPr>
              <a:solidFill>
                <a:srgbClr val="373737"/>
              </a:solidFill>
              <a:ln w="9525">
                <a:noFill/>
              </a:ln>
              <a:effectLst/>
            </c:spPr>
          </c:marker>
          <c:dPt>
            <c:idx val="5"/>
            <c:marker>
              <c:symbol val="circle"/>
              <c:size val="30"/>
              <c:spPr>
                <a:solidFill>
                  <a:srgbClr val="0066A4"/>
                </a:solidFill>
                <a:ln w="9525">
                  <a:noFill/>
                </a:ln>
                <a:effectLst/>
              </c:spPr>
            </c:marker>
            <c:bubble3D val="0"/>
            <c:extLst>
              <c:ext xmlns:c16="http://schemas.microsoft.com/office/drawing/2014/chart" uri="{C3380CC4-5D6E-409C-BE32-E72D297353CC}">
                <c16:uniqueId val="{00000000-B4BF-4419-B714-3C4AB342DCE1}"/>
              </c:ext>
            </c:extLst>
          </c:dPt>
          <c:dPt>
            <c:idx val="6"/>
            <c:marker>
              <c:symbol val="circle"/>
              <c:size val="30"/>
              <c:spPr>
                <a:solidFill>
                  <a:srgbClr val="0066A4"/>
                </a:solidFill>
                <a:ln w="9525">
                  <a:noFill/>
                </a:ln>
                <a:effectLst/>
              </c:spPr>
            </c:marker>
            <c:bubble3D val="0"/>
            <c:extLst>
              <c:ext xmlns:c16="http://schemas.microsoft.com/office/drawing/2014/chart" uri="{C3380CC4-5D6E-409C-BE32-E72D297353CC}">
                <c16:uniqueId val="{00000001-B4BF-4419-B714-3C4AB342DCE1}"/>
              </c:ext>
            </c:extLst>
          </c:dPt>
          <c:dPt>
            <c:idx val="7"/>
            <c:marker>
              <c:symbol val="circle"/>
              <c:size val="30"/>
              <c:spPr>
                <a:solidFill>
                  <a:srgbClr val="0066A4"/>
                </a:solidFill>
                <a:ln w="9525">
                  <a:noFill/>
                </a:ln>
                <a:effectLst/>
              </c:spPr>
            </c:marker>
            <c:bubble3D val="0"/>
            <c:extLst>
              <c:ext xmlns:c16="http://schemas.microsoft.com/office/drawing/2014/chart" uri="{C3380CC4-5D6E-409C-BE32-E72D297353CC}">
                <c16:uniqueId val="{00000002-B4BF-4419-B714-3C4AB342DCE1}"/>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ct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Dir val="x"/>
            <c:errBarType val="minus"/>
            <c:errValType val="percentage"/>
            <c:noEndCap val="1"/>
            <c:val val="100"/>
            <c:spPr>
              <a:noFill/>
              <a:ln w="9525" cap="flat" cmpd="sng" algn="ctr">
                <a:solidFill>
                  <a:schemeClr val="tx1">
                    <a:lumMod val="65000"/>
                    <a:lumOff val="35000"/>
                  </a:schemeClr>
                </a:solidFill>
                <a:round/>
              </a:ln>
              <a:effectLst/>
            </c:spPr>
          </c:errBars>
          <c:xVal>
            <c:numRef>
              <c:f>'Female Means'!$B$2:$B$9</c:f>
              <c:numCache>
                <c:formatCode>0%</c:formatCode>
                <c:ptCount val="8"/>
                <c:pt idx="0">
                  <c:v>0.02</c:v>
                </c:pt>
                <c:pt idx="1">
                  <c:v>0.02</c:v>
                </c:pt>
                <c:pt idx="2">
                  <c:v>0.02</c:v>
                </c:pt>
                <c:pt idx="3">
                  <c:v>0.03</c:v>
                </c:pt>
                <c:pt idx="4">
                  <c:v>0.04</c:v>
                </c:pt>
                <c:pt idx="5">
                  <c:v>0.25</c:v>
                </c:pt>
                <c:pt idx="6">
                  <c:v>0.28999999999999998</c:v>
                </c:pt>
                <c:pt idx="7">
                  <c:v>0.33</c:v>
                </c:pt>
              </c:numCache>
            </c:numRef>
          </c:xVal>
          <c:yVal>
            <c:numRef>
              <c:f>'Female Means'!$C$2:$C$9</c:f>
              <c:numCache>
                <c:formatCode>General</c:formatCode>
                <c:ptCount val="8"/>
                <c:pt idx="0">
                  <c:v>1</c:v>
                </c:pt>
                <c:pt idx="1">
                  <c:v>2</c:v>
                </c:pt>
                <c:pt idx="2">
                  <c:v>3</c:v>
                </c:pt>
                <c:pt idx="3">
                  <c:v>4</c:v>
                </c:pt>
                <c:pt idx="4">
                  <c:v>5</c:v>
                </c:pt>
                <c:pt idx="5">
                  <c:v>6</c:v>
                </c:pt>
                <c:pt idx="6">
                  <c:v>7</c:v>
                </c:pt>
                <c:pt idx="7">
                  <c:v>8</c:v>
                </c:pt>
              </c:numCache>
            </c:numRef>
          </c:yVal>
          <c:smooth val="0"/>
          <c:extLst>
            <c:ext xmlns:c16="http://schemas.microsoft.com/office/drawing/2014/chart" uri="{C3380CC4-5D6E-409C-BE32-E72D297353CC}">
              <c16:uniqueId val="{00000003-B4BF-4419-B714-3C4AB342DCE1}"/>
            </c:ext>
          </c:extLst>
        </c:ser>
        <c:ser>
          <c:idx val="1"/>
          <c:order val="1"/>
          <c:tx>
            <c:strRef>
              <c:f>'Female Means'!$D$1</c:f>
              <c:strCache>
                <c:ptCount val="1"/>
                <c:pt idx="0">
                  <c:v>labels</c:v>
                </c:pt>
              </c:strCache>
            </c:strRef>
          </c:tx>
          <c:spPr>
            <a:ln w="25400" cap="rnd">
              <a:noFill/>
              <a:round/>
            </a:ln>
            <a:effectLst/>
          </c:spPr>
          <c:marker>
            <c:symbol val="none"/>
          </c:marker>
          <c:dLbls>
            <c:dLbl>
              <c:idx val="0"/>
              <c:tx>
                <c:strRef>
                  <c:f>'Female Means'!$A$2</c:f>
                  <c:strCache>
                    <c:ptCount val="1"/>
                    <c:pt idx="0">
                      <c:v>Other</c:v>
                    </c:pt>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{ACA7F2A7-9F53-E542-9763-8E127836DC63}</c15:txfldGUID>
                      <c15:f>'Female Means'!$A$2</c15:f>
                      <c15:dlblFieldTableCache>
                        <c:ptCount val="1"/>
                        <c:pt idx="0">
                          <c:v>Other</c:v>
                        </c:pt>
                      </c15:dlblFieldTableCache>
                    </c15:dlblFTEntry>
                  </c15:dlblFieldTable>
                  <c15:showDataLabelsRange val="0"/>
                </c:ext>
                <c:ext xmlns:c16="http://schemas.microsoft.com/office/drawing/2014/chart" uri="{C3380CC4-5D6E-409C-BE32-E72D297353CC}">
                  <c16:uniqueId val="{00000004-B4BF-4419-B714-3C4AB342DCE1}"/>
                </c:ext>
              </c:extLst>
            </c:dLbl>
            <c:dLbl>
              <c:idx val="1"/>
              <c:tx>
                <c:strRef>
                  <c:f>'Female Means'!$A$3</c:f>
                  <c:strCache>
                    <c:ptCount val="1"/>
                    <c:pt idx="0">
                      <c:v>Drowning</c:v>
                    </c:pt>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{6A816662-E124-4047-A919-46C307346448}</c15:txfldGUID>
                      <c15:f>'Female Means'!$A$3</c15:f>
                      <c15:dlblFieldTableCache>
                        <c:ptCount val="1"/>
                        <c:pt idx="0">
                          <c:v>Drowning</c:v>
                        </c:pt>
                      </c15:dlblFieldTableCache>
                    </c15:dlblFTEntry>
                  </c15:dlblFieldTable>
                  <c15:showDataLabelsRange val="0"/>
                </c:ext>
                <c:ext xmlns:c16="http://schemas.microsoft.com/office/drawing/2014/chart" uri="{C3380CC4-5D6E-409C-BE32-E72D297353CC}">
                  <c16:uniqueId val="{00000005-B4BF-4419-B714-3C4AB342DCE1}"/>
                </c:ext>
              </c:extLst>
            </c:dLbl>
            <c:dLbl>
              <c:idx val="2"/>
              <c:tx>
                <c:strRef>
                  <c:f>'Female Means'!$A$4</c:f>
                  <c:strCache>
                    <c:ptCount val="1"/>
                    <c:pt idx="0">
                      <c:v>Cut/Pierce</c:v>
                    </c:pt>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{57F79F56-C8FB-4849-BC7B-BC08D8C8526E}</c15:txfldGUID>
                      <c15:f>'Female Means'!$A$4</c15:f>
                      <c15:dlblFieldTableCache>
                        <c:ptCount val="1"/>
                        <c:pt idx="0">
                          <c:v>Cut/Pierce</c:v>
                        </c:pt>
                      </c15:dlblFieldTableCache>
                    </c15:dlblFTEntry>
                  </c15:dlblFieldTable>
                  <c15:showDataLabelsRange val="0"/>
                </c:ext>
                <c:ext xmlns:c16="http://schemas.microsoft.com/office/drawing/2014/chart" uri="{C3380CC4-5D6E-409C-BE32-E72D297353CC}">
                  <c16:uniqueId val="{00000006-B4BF-4419-B714-3C4AB342DCE1}"/>
                </c:ext>
              </c:extLst>
            </c:dLbl>
            <c:dLbl>
              <c:idx val="3"/>
              <c:tx>
                <c:strRef>
                  <c:f>'Female Means'!$A$5</c:f>
                  <c:strCache>
                    <c:ptCount val="1"/>
                    <c:pt idx="0">
                      <c:v>Fall</c:v>
                    </c:pt>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{17DCF794-F96E-1F4E-99D7-76DF0E5875FE}</c15:txfldGUID>
                      <c15:f>'Female Means'!$A$5</c15:f>
                      <c15:dlblFieldTableCache>
                        <c:ptCount val="1"/>
                        <c:pt idx="0">
                          <c:v>Fall</c:v>
                        </c:pt>
                      </c15:dlblFieldTableCache>
                    </c15:dlblFTEntry>
                  </c15:dlblFieldTable>
                  <c15:showDataLabelsRange val="0"/>
                </c:ext>
                <c:ext xmlns:c16="http://schemas.microsoft.com/office/drawing/2014/chart" uri="{C3380CC4-5D6E-409C-BE32-E72D297353CC}">
                  <c16:uniqueId val="{00000007-B4BF-4419-B714-3C4AB342DCE1}"/>
                </c:ext>
              </c:extLst>
            </c:dLbl>
            <c:dLbl>
              <c:idx val="4"/>
              <c:tx>
                <c:strRef>
                  <c:f>'Female Means'!$A$6</c:f>
                  <c:strCache>
                    <c:ptCount val="1"/>
                    <c:pt idx="0">
                      <c:v>Non-drug poisoning</c:v>
                    </c:pt>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{0D3582D1-AA9E-DC44-BAE9-F04CF42F5EAF}</c15:txfldGUID>
                      <c15:f>'Female Means'!$A$6</c15:f>
                      <c15:dlblFieldTableCache>
                        <c:ptCount val="1"/>
                        <c:pt idx="0">
                          <c:v>Non-drug poisoning</c:v>
                        </c:pt>
                      </c15:dlblFieldTableCache>
                    </c15:dlblFTEntry>
                  </c15:dlblFieldTable>
                  <c15:showDataLabelsRange val="0"/>
                </c:ext>
                <c:ext xmlns:c16="http://schemas.microsoft.com/office/drawing/2014/chart" uri="{C3380CC4-5D6E-409C-BE32-E72D297353CC}">
                  <c16:uniqueId val="{00000008-B4BF-4419-B714-3C4AB342DCE1}"/>
                </c:ext>
              </c:extLst>
            </c:dLbl>
            <c:dLbl>
              <c:idx val="5"/>
              <c:tx>
                <c:strRef>
                  <c:f>'Female Means'!$A$7</c:f>
                  <c:strCache>
                    <c:ptCount val="1"/>
                    <c:pt idx="0">
                      <c:v>Drug poisoning</c:v>
                    </c:pt>
                  </c:strCache>
                </c:strRef>
              </c:tx>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rgbClr val="0066A4"/>
                      </a:solidFill>
                      <a:latin typeface="Roboto" panose="02000000000000000000" pitchFamily="2" charset="0"/>
                      <a:ea typeface="Roboto" panose="02000000000000000000" pitchFamily="2" charset="0"/>
                      <a:cs typeface="Roboto" panose="02000000000000000000" pitchFamily="2" charset="0"/>
                    </a:defRPr>
                  </a:pPr>
                  <a:endParaRPr lang="en-US"/>
                </a:p>
              </c:txPr>
              <c:dLblPos val="l"/>
              <c:showLegendKey val="0"/>
              <c:showVal val="1"/>
              <c:showCatName val="0"/>
              <c:showSerName val="0"/>
              <c:showPercent val="0"/>
              <c:showBubbleSize val="0"/>
              <c:extLst>
                <c:ext xmlns:c15="http://schemas.microsoft.com/office/drawing/2012/chart" uri="{CE6537A1-D6FC-4f65-9D91-7224C49458BB}">
                  <c15:dlblFieldTable>
                    <c15:dlblFTEntry>
                      <c15:txfldGUID>{BBA1BF9B-2C6E-774B-8E8F-438D39C9DD43}</c15:txfldGUID>
                      <c15:f>'Female Means'!$A$7</c15:f>
                      <c15:dlblFieldTableCache>
                        <c:ptCount val="1"/>
                        <c:pt idx="0">
                          <c:v>Drug poisoning</c:v>
                        </c:pt>
                      </c15:dlblFieldTableCache>
                    </c15:dlblFTEntry>
                  </c15:dlblFieldTable>
                  <c15:showDataLabelsRange val="0"/>
                </c:ext>
                <c:ext xmlns:c16="http://schemas.microsoft.com/office/drawing/2014/chart" uri="{C3380CC4-5D6E-409C-BE32-E72D297353CC}">
                  <c16:uniqueId val="{00000009-B4BF-4419-B714-3C4AB342DCE1}"/>
                </c:ext>
              </c:extLst>
            </c:dLbl>
            <c:dLbl>
              <c:idx val="6"/>
              <c:tx>
                <c:strRef>
                  <c:f>'Female Means'!$A$8</c:f>
                  <c:strCache>
                    <c:ptCount val="1"/>
                    <c:pt idx="0">
                      <c:v>Suffocation</c:v>
                    </c:pt>
                  </c:strCache>
                </c:strRef>
              </c:tx>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rgbClr val="0066A4"/>
                      </a:solidFill>
                      <a:latin typeface="Roboto" panose="02000000000000000000" pitchFamily="2" charset="0"/>
                      <a:ea typeface="Roboto" panose="02000000000000000000" pitchFamily="2" charset="0"/>
                      <a:cs typeface="Roboto" panose="02000000000000000000" pitchFamily="2" charset="0"/>
                    </a:defRPr>
                  </a:pPr>
                  <a:endParaRPr lang="en-US"/>
                </a:p>
              </c:txPr>
              <c:dLblPos val="l"/>
              <c:showLegendKey val="0"/>
              <c:showVal val="1"/>
              <c:showCatName val="0"/>
              <c:showSerName val="0"/>
              <c:showPercent val="0"/>
              <c:showBubbleSize val="0"/>
              <c:extLst>
                <c:ext xmlns:c15="http://schemas.microsoft.com/office/drawing/2012/chart" uri="{CE6537A1-D6FC-4f65-9D91-7224C49458BB}">
                  <c15:dlblFieldTable>
                    <c15:dlblFTEntry>
                      <c15:txfldGUID>{CB486651-3AAC-2E48-AE3F-EB59E343492D}</c15:txfldGUID>
                      <c15:f>'Female Means'!$A$8</c15:f>
                      <c15:dlblFieldTableCache>
                        <c:ptCount val="1"/>
                        <c:pt idx="0">
                          <c:v>Suffocation</c:v>
                        </c:pt>
                      </c15:dlblFieldTableCache>
                    </c15:dlblFTEntry>
                  </c15:dlblFieldTable>
                  <c15:showDataLabelsRange val="0"/>
                </c:ext>
                <c:ext xmlns:c16="http://schemas.microsoft.com/office/drawing/2014/chart" uri="{C3380CC4-5D6E-409C-BE32-E72D297353CC}">
                  <c16:uniqueId val="{0000000A-B4BF-4419-B714-3C4AB342DCE1}"/>
                </c:ext>
              </c:extLst>
            </c:dLbl>
            <c:dLbl>
              <c:idx val="7"/>
              <c:tx>
                <c:strRef>
                  <c:f>'Female Means'!$A$9</c:f>
                  <c:strCache>
                    <c:ptCount val="1"/>
                    <c:pt idx="0">
                      <c:v>Firearm</c:v>
                    </c:pt>
                  </c:strCache>
                </c:strRef>
              </c:tx>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rgbClr val="0066A4"/>
                      </a:solidFill>
                      <a:latin typeface="Roboto" panose="02000000000000000000" pitchFamily="2" charset="0"/>
                      <a:ea typeface="Roboto" panose="02000000000000000000" pitchFamily="2" charset="0"/>
                      <a:cs typeface="Roboto" panose="02000000000000000000" pitchFamily="2" charset="0"/>
                    </a:defRPr>
                  </a:pPr>
                  <a:endParaRPr lang="en-US"/>
                </a:p>
              </c:txPr>
              <c:dLblPos val="l"/>
              <c:showLegendKey val="0"/>
              <c:showVal val="1"/>
              <c:showCatName val="0"/>
              <c:showSerName val="0"/>
              <c:showPercent val="0"/>
              <c:showBubbleSize val="0"/>
              <c:extLst>
                <c:ext xmlns:c15="http://schemas.microsoft.com/office/drawing/2012/chart" uri="{CE6537A1-D6FC-4f65-9D91-7224C49458BB}">
                  <c15:dlblFieldTable>
                    <c15:dlblFTEntry>
                      <c15:txfldGUID>{05BC4E23-4670-DC43-A930-6E8601AF2BA5}</c15:txfldGUID>
                      <c15:f>'Female Means'!$A$9</c15:f>
                      <c15:dlblFieldTableCache>
                        <c:ptCount val="1"/>
                        <c:pt idx="0">
                          <c:v>Firearm</c:v>
                        </c:pt>
                      </c15:dlblFieldTableCache>
                    </c15:dlblFTEntry>
                  </c15:dlblFieldTable>
                  <c15:showDataLabelsRange val="0"/>
                </c:ext>
                <c:ext xmlns:c16="http://schemas.microsoft.com/office/drawing/2014/chart" uri="{C3380CC4-5D6E-409C-BE32-E72D297353CC}">
                  <c16:uniqueId val="{0000000B-B4BF-4419-B714-3C4AB342DCE1}"/>
                </c:ext>
              </c:extLst>
            </c:dLbl>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tx2">
                        <a:lumMod val="50000"/>
                      </a:schemeClr>
                    </a:solidFill>
                    <a:latin typeface="Roboto" panose="02000000000000000000" pitchFamily="2" charset="0"/>
                    <a:ea typeface="Roboto" panose="02000000000000000000" pitchFamily="2" charset="0"/>
                    <a:cs typeface="Roboto" panose="02000000000000000000" pitchFamily="2" charset="0"/>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'Female Means'!$D$2:$D$9</c:f>
              <c:numCache>
                <c:formatCode>General</c:formatCode>
                <c:ptCount val="8"/>
                <c:pt idx="0">
                  <c:v>0</c:v>
                </c:pt>
                <c:pt idx="1">
                  <c:v>0</c:v>
                </c:pt>
                <c:pt idx="2">
                  <c:v>0</c:v>
                </c:pt>
                <c:pt idx="3">
                  <c:v>0</c:v>
                </c:pt>
                <c:pt idx="4">
                  <c:v>0</c:v>
                </c:pt>
                <c:pt idx="5">
                  <c:v>0</c:v>
                </c:pt>
                <c:pt idx="6">
                  <c:v>0</c:v>
                </c:pt>
                <c:pt idx="7">
                  <c:v>0</c:v>
                </c:pt>
              </c:numCache>
            </c:numRef>
          </c:xVal>
          <c:yVal>
            <c:numRef>
              <c:f>'Female Means'!$C$2:$C$9</c:f>
              <c:numCache>
                <c:formatCode>General</c:formatCode>
                <c:ptCount val="8"/>
                <c:pt idx="0">
                  <c:v>1</c:v>
                </c:pt>
                <c:pt idx="1">
                  <c:v>2</c:v>
                </c:pt>
                <c:pt idx="2">
                  <c:v>3</c:v>
                </c:pt>
                <c:pt idx="3">
                  <c:v>4</c:v>
                </c:pt>
                <c:pt idx="4">
                  <c:v>5</c:v>
                </c:pt>
                <c:pt idx="5">
                  <c:v>6</c:v>
                </c:pt>
                <c:pt idx="6">
                  <c:v>7</c:v>
                </c:pt>
                <c:pt idx="7">
                  <c:v>8</c:v>
                </c:pt>
              </c:numCache>
            </c:numRef>
          </c:yVal>
          <c:smooth val="0"/>
          <c:extLst>
            <c:ext xmlns:c16="http://schemas.microsoft.com/office/drawing/2014/chart" uri="{C3380CC4-5D6E-409C-BE32-E72D297353CC}">
              <c16:uniqueId val="{0000000C-B4BF-4419-B714-3C4AB342DCE1}"/>
            </c:ext>
          </c:extLst>
        </c:ser>
        <c:dLbls>
          <c:showLegendKey val="0"/>
          <c:showVal val="0"/>
          <c:showCatName val="0"/>
          <c:showSerName val="0"/>
          <c:showPercent val="0"/>
          <c:showBubbleSize val="0"/>
        </c:dLbls>
        <c:axId val="1024593616"/>
        <c:axId val="202160752"/>
      </c:scatterChart>
      <c:valAx>
        <c:axId val="1024593616"/>
        <c:scaling>
          <c:orientation val="minMax"/>
        </c:scaling>
        <c:delete val="1"/>
        <c:axPos val="b"/>
        <c:numFmt formatCode="0%" sourceLinked="1"/>
        <c:majorTickMark val="none"/>
        <c:minorTickMark val="none"/>
        <c:tickLblPos val="nextTo"/>
        <c:crossAx val="202160752"/>
        <c:crosses val="autoZero"/>
        <c:crossBetween val="midCat"/>
      </c:valAx>
      <c:valAx>
        <c:axId val="202160752"/>
        <c:scaling>
          <c:orientation val="minMax"/>
          <c:max val="8.5"/>
          <c:min val="0"/>
        </c:scaling>
        <c:delete val="1"/>
        <c:axPos val="l"/>
        <c:numFmt formatCode="General" sourceLinked="1"/>
        <c:majorTickMark val="none"/>
        <c:minorTickMark val="none"/>
        <c:tickLblPos val="nextTo"/>
        <c:crossAx val="102459361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98DAD3-FD11-43D4-AE33-9D13B9A45F79}" type="doc">
      <dgm:prSet loTypeId="urn:microsoft.com/office/officeart/2005/8/layout/pyramid1" loCatId="pyramid" qsTypeId="urn:microsoft.com/office/officeart/2005/8/quickstyle/simple1" qsCatId="simple" csTypeId="urn:microsoft.com/office/officeart/2005/8/colors/accent1_2" csCatId="accent1" phldr="1"/>
      <dgm:spPr/>
    </dgm:pt>
    <dgm:pt modelId="{64346245-BE21-4FAB-B085-A2FC381278DE}">
      <dgm:prSet phldrT="[Text]"/>
      <dgm:spPr>
        <a:solidFill>
          <a:schemeClr val="accent6">
            <a:lumMod val="50000"/>
          </a:schemeClr>
        </a:solidFill>
      </dgm:spPr>
      <dgm:t>
        <a:bodyPr/>
        <a:lstStyle/>
        <a:p>
          <a:endParaRPr lang="en-US" dirty="0"/>
        </a:p>
      </dgm:t>
    </dgm:pt>
    <dgm:pt modelId="{AAB7B892-0012-438D-900B-57FC9AF3442C}" type="parTrans" cxnId="{0AD4961E-B692-4B5C-A56E-5BCE5506A97D}">
      <dgm:prSet/>
      <dgm:spPr/>
      <dgm:t>
        <a:bodyPr/>
        <a:lstStyle/>
        <a:p>
          <a:endParaRPr lang="en-US"/>
        </a:p>
      </dgm:t>
    </dgm:pt>
    <dgm:pt modelId="{20A6968D-EE0B-41D7-B2D7-C59F6EBD0284}" type="sibTrans" cxnId="{0AD4961E-B692-4B5C-A56E-5BCE5506A97D}">
      <dgm:prSet/>
      <dgm:spPr/>
      <dgm:t>
        <a:bodyPr/>
        <a:lstStyle/>
        <a:p>
          <a:endParaRPr lang="en-US"/>
        </a:p>
      </dgm:t>
    </dgm:pt>
    <dgm:pt modelId="{ADEADECE-8DBE-4F33-8BA1-B0B346F499A1}">
      <dgm:prSet phldrT="[Text]"/>
      <dgm:spPr>
        <a:solidFill>
          <a:schemeClr val="accent6">
            <a:lumMod val="75000"/>
          </a:schemeClr>
        </a:solidFill>
      </dgm:spPr>
      <dgm:t>
        <a:bodyPr/>
        <a:lstStyle/>
        <a:p>
          <a:endParaRPr lang="en-US" dirty="0"/>
        </a:p>
      </dgm:t>
    </dgm:pt>
    <dgm:pt modelId="{82817409-6B6E-4A24-BBAB-921442B813BF}" type="parTrans" cxnId="{00AB7936-19D3-41CF-9956-DF74AE87EC4B}">
      <dgm:prSet/>
      <dgm:spPr/>
      <dgm:t>
        <a:bodyPr/>
        <a:lstStyle/>
        <a:p>
          <a:endParaRPr lang="en-US"/>
        </a:p>
      </dgm:t>
    </dgm:pt>
    <dgm:pt modelId="{935F475B-92F5-4E97-9F10-B49DB3120A41}" type="sibTrans" cxnId="{00AB7936-19D3-41CF-9956-DF74AE87EC4B}">
      <dgm:prSet/>
      <dgm:spPr/>
      <dgm:t>
        <a:bodyPr/>
        <a:lstStyle/>
        <a:p>
          <a:endParaRPr lang="en-US"/>
        </a:p>
      </dgm:t>
    </dgm:pt>
    <dgm:pt modelId="{7552917D-230B-4F28-80CF-46D02F7CC2F0}">
      <dgm:prSet phldrT="[Text]"/>
      <dgm:spPr>
        <a:solidFill>
          <a:schemeClr val="tx2">
            <a:lumMod val="40000"/>
            <a:lumOff val="60000"/>
          </a:schemeClr>
        </a:solidFill>
      </dgm:spPr>
      <dgm:t>
        <a:bodyPr/>
        <a:lstStyle/>
        <a:p>
          <a:endParaRPr lang="en-US" dirty="0"/>
        </a:p>
      </dgm:t>
    </dgm:pt>
    <dgm:pt modelId="{722DAF49-E4F2-4132-A1ED-90D00E9A8DDD}" type="parTrans" cxnId="{6D37FD9C-F209-47D0-8FDF-A059061548CF}">
      <dgm:prSet/>
      <dgm:spPr/>
      <dgm:t>
        <a:bodyPr/>
        <a:lstStyle/>
        <a:p>
          <a:endParaRPr lang="en-US"/>
        </a:p>
      </dgm:t>
    </dgm:pt>
    <dgm:pt modelId="{D247CDEA-3870-46C9-A857-5390D342ABB7}" type="sibTrans" cxnId="{6D37FD9C-F209-47D0-8FDF-A059061548CF}">
      <dgm:prSet/>
      <dgm:spPr/>
      <dgm:t>
        <a:bodyPr/>
        <a:lstStyle/>
        <a:p>
          <a:endParaRPr lang="en-US"/>
        </a:p>
      </dgm:t>
    </dgm:pt>
    <dgm:pt modelId="{72F90C50-7ED8-47C8-9ADF-C91F29CC40FD}">
      <dgm:prSet phldrT="[Text]"/>
      <dgm:spPr>
        <a:solidFill>
          <a:schemeClr val="tx2"/>
        </a:solidFill>
      </dgm:spPr>
      <dgm:t>
        <a:bodyPr/>
        <a:lstStyle/>
        <a:p>
          <a:endParaRPr lang="en-US" dirty="0"/>
        </a:p>
      </dgm:t>
    </dgm:pt>
    <dgm:pt modelId="{88F02497-E788-4670-9DB8-65F868DA516A}" type="parTrans" cxnId="{90726167-9009-4362-A53B-15FA8A71EFD3}">
      <dgm:prSet/>
      <dgm:spPr/>
      <dgm:t>
        <a:bodyPr/>
        <a:lstStyle/>
        <a:p>
          <a:endParaRPr lang="en-US"/>
        </a:p>
      </dgm:t>
    </dgm:pt>
    <dgm:pt modelId="{F994D555-862E-4AA5-BDD0-C724BAB31286}" type="sibTrans" cxnId="{90726167-9009-4362-A53B-15FA8A71EFD3}">
      <dgm:prSet/>
      <dgm:spPr/>
      <dgm:t>
        <a:bodyPr/>
        <a:lstStyle/>
        <a:p>
          <a:endParaRPr lang="en-US"/>
        </a:p>
      </dgm:t>
    </dgm:pt>
    <dgm:pt modelId="{28BFCBC1-4370-4B20-87E2-2C79E0C593D0}" type="pres">
      <dgm:prSet presAssocID="{AC98DAD3-FD11-43D4-AE33-9D13B9A45F79}" presName="Name0" presStyleCnt="0">
        <dgm:presLayoutVars>
          <dgm:dir/>
          <dgm:animLvl val="lvl"/>
          <dgm:resizeHandles val="exact"/>
        </dgm:presLayoutVars>
      </dgm:prSet>
      <dgm:spPr/>
    </dgm:pt>
    <dgm:pt modelId="{BB3023C9-7BAC-42B8-8063-DD58D42B614E}" type="pres">
      <dgm:prSet presAssocID="{64346245-BE21-4FAB-B085-A2FC381278DE}" presName="Name8" presStyleCnt="0"/>
      <dgm:spPr/>
    </dgm:pt>
    <dgm:pt modelId="{6AE684AD-1209-4782-9604-040DC77B5812}" type="pres">
      <dgm:prSet presAssocID="{64346245-BE21-4FAB-B085-A2FC381278DE}" presName="level" presStyleLbl="node1" presStyleIdx="0" presStyleCnt="4">
        <dgm:presLayoutVars>
          <dgm:chMax val="1"/>
          <dgm:bulletEnabled val="1"/>
        </dgm:presLayoutVars>
      </dgm:prSet>
      <dgm:spPr/>
    </dgm:pt>
    <dgm:pt modelId="{B148E925-8D4F-4E37-9C47-FA38FAE36003}" type="pres">
      <dgm:prSet presAssocID="{64346245-BE21-4FAB-B085-A2FC381278DE}" presName="levelTx" presStyleLbl="revTx" presStyleIdx="0" presStyleCnt="0">
        <dgm:presLayoutVars>
          <dgm:chMax val="1"/>
          <dgm:bulletEnabled val="1"/>
        </dgm:presLayoutVars>
      </dgm:prSet>
      <dgm:spPr/>
    </dgm:pt>
    <dgm:pt modelId="{D43DCEBD-B561-49E3-9D5C-27F2E73C8B44}" type="pres">
      <dgm:prSet presAssocID="{ADEADECE-8DBE-4F33-8BA1-B0B346F499A1}" presName="Name8" presStyleCnt="0"/>
      <dgm:spPr/>
    </dgm:pt>
    <dgm:pt modelId="{EBF9E0E8-8166-4D6C-BFF6-3A97DDC9B443}" type="pres">
      <dgm:prSet presAssocID="{ADEADECE-8DBE-4F33-8BA1-B0B346F499A1}" presName="level" presStyleLbl="node1" presStyleIdx="1" presStyleCnt="4">
        <dgm:presLayoutVars>
          <dgm:chMax val="1"/>
          <dgm:bulletEnabled val="1"/>
        </dgm:presLayoutVars>
      </dgm:prSet>
      <dgm:spPr/>
    </dgm:pt>
    <dgm:pt modelId="{E5BBFF22-CB85-494E-BD97-0498A75A9F2D}" type="pres">
      <dgm:prSet presAssocID="{ADEADECE-8DBE-4F33-8BA1-B0B346F499A1}" presName="levelTx" presStyleLbl="revTx" presStyleIdx="0" presStyleCnt="0">
        <dgm:presLayoutVars>
          <dgm:chMax val="1"/>
          <dgm:bulletEnabled val="1"/>
        </dgm:presLayoutVars>
      </dgm:prSet>
      <dgm:spPr/>
    </dgm:pt>
    <dgm:pt modelId="{9E3C0095-969E-4BF8-A29B-14954F3D0166}" type="pres">
      <dgm:prSet presAssocID="{72F90C50-7ED8-47C8-9ADF-C91F29CC40FD}" presName="Name8" presStyleCnt="0"/>
      <dgm:spPr/>
    </dgm:pt>
    <dgm:pt modelId="{79ECC9DA-50AD-47CA-A283-1FBF226D14C9}" type="pres">
      <dgm:prSet presAssocID="{72F90C50-7ED8-47C8-9ADF-C91F29CC40FD}" presName="level" presStyleLbl="node1" presStyleIdx="2" presStyleCnt="4">
        <dgm:presLayoutVars>
          <dgm:chMax val="1"/>
          <dgm:bulletEnabled val="1"/>
        </dgm:presLayoutVars>
      </dgm:prSet>
      <dgm:spPr/>
    </dgm:pt>
    <dgm:pt modelId="{ABF99065-D672-4B39-A26C-DF206EB16CBB}" type="pres">
      <dgm:prSet presAssocID="{72F90C50-7ED8-47C8-9ADF-C91F29CC40FD}" presName="levelTx" presStyleLbl="revTx" presStyleIdx="0" presStyleCnt="0">
        <dgm:presLayoutVars>
          <dgm:chMax val="1"/>
          <dgm:bulletEnabled val="1"/>
        </dgm:presLayoutVars>
      </dgm:prSet>
      <dgm:spPr/>
    </dgm:pt>
    <dgm:pt modelId="{FEB06EDA-DF87-48E6-A317-DC13ABEAB4CF}" type="pres">
      <dgm:prSet presAssocID="{7552917D-230B-4F28-80CF-46D02F7CC2F0}" presName="Name8" presStyleCnt="0"/>
      <dgm:spPr/>
    </dgm:pt>
    <dgm:pt modelId="{8619E69E-8963-46FF-BFA7-5F9F88D138A0}" type="pres">
      <dgm:prSet presAssocID="{7552917D-230B-4F28-80CF-46D02F7CC2F0}" presName="level" presStyleLbl="node1" presStyleIdx="3" presStyleCnt="4">
        <dgm:presLayoutVars>
          <dgm:chMax val="1"/>
          <dgm:bulletEnabled val="1"/>
        </dgm:presLayoutVars>
      </dgm:prSet>
      <dgm:spPr/>
    </dgm:pt>
    <dgm:pt modelId="{B2FE094B-53E3-4E6D-AD11-FBAC2477B45A}" type="pres">
      <dgm:prSet presAssocID="{7552917D-230B-4F28-80CF-46D02F7CC2F0}" presName="levelTx" presStyleLbl="revTx" presStyleIdx="0" presStyleCnt="0">
        <dgm:presLayoutVars>
          <dgm:chMax val="1"/>
          <dgm:bulletEnabled val="1"/>
        </dgm:presLayoutVars>
      </dgm:prSet>
      <dgm:spPr/>
    </dgm:pt>
  </dgm:ptLst>
  <dgm:cxnLst>
    <dgm:cxn modelId="{0AD4961E-B692-4B5C-A56E-5BCE5506A97D}" srcId="{AC98DAD3-FD11-43D4-AE33-9D13B9A45F79}" destId="{64346245-BE21-4FAB-B085-A2FC381278DE}" srcOrd="0" destOrd="0" parTransId="{AAB7B892-0012-438D-900B-57FC9AF3442C}" sibTransId="{20A6968D-EE0B-41D7-B2D7-C59F6EBD0284}"/>
    <dgm:cxn modelId="{6619DF25-B4A2-4092-AD31-93FAC8499725}" type="presOf" srcId="{72F90C50-7ED8-47C8-9ADF-C91F29CC40FD}" destId="{ABF99065-D672-4B39-A26C-DF206EB16CBB}" srcOrd="1" destOrd="0" presId="urn:microsoft.com/office/officeart/2005/8/layout/pyramid1"/>
    <dgm:cxn modelId="{00AB7936-19D3-41CF-9956-DF74AE87EC4B}" srcId="{AC98DAD3-FD11-43D4-AE33-9D13B9A45F79}" destId="{ADEADECE-8DBE-4F33-8BA1-B0B346F499A1}" srcOrd="1" destOrd="0" parTransId="{82817409-6B6E-4A24-BBAB-921442B813BF}" sibTransId="{935F475B-92F5-4E97-9F10-B49DB3120A41}"/>
    <dgm:cxn modelId="{63226F63-8ECD-4547-B36C-17146821142D}" type="presOf" srcId="{ADEADECE-8DBE-4F33-8BA1-B0B346F499A1}" destId="{E5BBFF22-CB85-494E-BD97-0498A75A9F2D}" srcOrd="1" destOrd="0" presId="urn:microsoft.com/office/officeart/2005/8/layout/pyramid1"/>
    <dgm:cxn modelId="{90726167-9009-4362-A53B-15FA8A71EFD3}" srcId="{AC98DAD3-FD11-43D4-AE33-9D13B9A45F79}" destId="{72F90C50-7ED8-47C8-9ADF-C91F29CC40FD}" srcOrd="2" destOrd="0" parTransId="{88F02497-E788-4670-9DB8-65F868DA516A}" sibTransId="{F994D555-862E-4AA5-BDD0-C724BAB31286}"/>
    <dgm:cxn modelId="{6092406A-104B-4F88-B0E8-7780B9719E4A}" type="presOf" srcId="{64346245-BE21-4FAB-B085-A2FC381278DE}" destId="{6AE684AD-1209-4782-9604-040DC77B5812}" srcOrd="0" destOrd="0" presId="urn:microsoft.com/office/officeart/2005/8/layout/pyramid1"/>
    <dgm:cxn modelId="{9E30757D-EFBE-4DE2-B90C-D76A47AB49FA}" type="presOf" srcId="{ADEADECE-8DBE-4F33-8BA1-B0B346F499A1}" destId="{EBF9E0E8-8166-4D6C-BFF6-3A97DDC9B443}" srcOrd="0" destOrd="0" presId="urn:microsoft.com/office/officeart/2005/8/layout/pyramid1"/>
    <dgm:cxn modelId="{C7EEBB7F-0DB6-4E62-B718-2F0DE8B2B6E5}" type="presOf" srcId="{64346245-BE21-4FAB-B085-A2FC381278DE}" destId="{B148E925-8D4F-4E37-9C47-FA38FAE36003}" srcOrd="1" destOrd="0" presId="urn:microsoft.com/office/officeart/2005/8/layout/pyramid1"/>
    <dgm:cxn modelId="{6D37FD9C-F209-47D0-8FDF-A059061548CF}" srcId="{AC98DAD3-FD11-43D4-AE33-9D13B9A45F79}" destId="{7552917D-230B-4F28-80CF-46D02F7CC2F0}" srcOrd="3" destOrd="0" parTransId="{722DAF49-E4F2-4132-A1ED-90D00E9A8DDD}" sibTransId="{D247CDEA-3870-46C9-A857-5390D342ABB7}"/>
    <dgm:cxn modelId="{3E480EA4-8636-4491-B434-F9A5C1776652}" type="presOf" srcId="{72F90C50-7ED8-47C8-9ADF-C91F29CC40FD}" destId="{79ECC9DA-50AD-47CA-A283-1FBF226D14C9}" srcOrd="0" destOrd="0" presId="urn:microsoft.com/office/officeart/2005/8/layout/pyramid1"/>
    <dgm:cxn modelId="{64C832B0-7AC8-4155-A627-49F9DB8A9415}" type="presOf" srcId="{7552917D-230B-4F28-80CF-46D02F7CC2F0}" destId="{B2FE094B-53E3-4E6D-AD11-FBAC2477B45A}" srcOrd="1" destOrd="0" presId="urn:microsoft.com/office/officeart/2005/8/layout/pyramid1"/>
    <dgm:cxn modelId="{586339DA-027E-4802-A8D6-EB590A5EB025}" type="presOf" srcId="{7552917D-230B-4F28-80CF-46D02F7CC2F0}" destId="{8619E69E-8963-46FF-BFA7-5F9F88D138A0}" srcOrd="0" destOrd="0" presId="urn:microsoft.com/office/officeart/2005/8/layout/pyramid1"/>
    <dgm:cxn modelId="{6CE229E4-E072-4D6C-B6E6-1920C9933D4D}" type="presOf" srcId="{AC98DAD3-FD11-43D4-AE33-9D13B9A45F79}" destId="{28BFCBC1-4370-4B20-87E2-2C79E0C593D0}" srcOrd="0" destOrd="0" presId="urn:microsoft.com/office/officeart/2005/8/layout/pyramid1"/>
    <dgm:cxn modelId="{B6A99AD0-B845-4BAD-9057-B77D2A6BA8E6}" type="presParOf" srcId="{28BFCBC1-4370-4B20-87E2-2C79E0C593D0}" destId="{BB3023C9-7BAC-42B8-8063-DD58D42B614E}" srcOrd="0" destOrd="0" presId="urn:microsoft.com/office/officeart/2005/8/layout/pyramid1"/>
    <dgm:cxn modelId="{41256FFF-182E-4514-BA7A-9A7A621E6DC1}" type="presParOf" srcId="{BB3023C9-7BAC-42B8-8063-DD58D42B614E}" destId="{6AE684AD-1209-4782-9604-040DC77B5812}" srcOrd="0" destOrd="0" presId="urn:microsoft.com/office/officeart/2005/8/layout/pyramid1"/>
    <dgm:cxn modelId="{BAE1990B-E629-47F6-B7AD-9C8169053AE9}" type="presParOf" srcId="{BB3023C9-7BAC-42B8-8063-DD58D42B614E}" destId="{B148E925-8D4F-4E37-9C47-FA38FAE36003}" srcOrd="1" destOrd="0" presId="urn:microsoft.com/office/officeart/2005/8/layout/pyramid1"/>
    <dgm:cxn modelId="{15E2B5BC-8FC9-43E1-8039-3A6C3ADB0383}" type="presParOf" srcId="{28BFCBC1-4370-4B20-87E2-2C79E0C593D0}" destId="{D43DCEBD-B561-49E3-9D5C-27F2E73C8B44}" srcOrd="1" destOrd="0" presId="urn:microsoft.com/office/officeart/2005/8/layout/pyramid1"/>
    <dgm:cxn modelId="{D1B78B0D-3914-4862-B48E-ADA2DEB3D5C5}" type="presParOf" srcId="{D43DCEBD-B561-49E3-9D5C-27F2E73C8B44}" destId="{EBF9E0E8-8166-4D6C-BFF6-3A97DDC9B443}" srcOrd="0" destOrd="0" presId="urn:microsoft.com/office/officeart/2005/8/layout/pyramid1"/>
    <dgm:cxn modelId="{1DA4C974-CE12-436B-ABE0-8C140A9AD40F}" type="presParOf" srcId="{D43DCEBD-B561-49E3-9D5C-27F2E73C8B44}" destId="{E5BBFF22-CB85-494E-BD97-0498A75A9F2D}" srcOrd="1" destOrd="0" presId="urn:microsoft.com/office/officeart/2005/8/layout/pyramid1"/>
    <dgm:cxn modelId="{EFF0F271-EC94-4BAB-AAE2-D52A943DF572}" type="presParOf" srcId="{28BFCBC1-4370-4B20-87E2-2C79E0C593D0}" destId="{9E3C0095-969E-4BF8-A29B-14954F3D0166}" srcOrd="2" destOrd="0" presId="urn:microsoft.com/office/officeart/2005/8/layout/pyramid1"/>
    <dgm:cxn modelId="{0C3005A1-5DDC-4045-A7FF-B8460BE0CD14}" type="presParOf" srcId="{9E3C0095-969E-4BF8-A29B-14954F3D0166}" destId="{79ECC9DA-50AD-47CA-A283-1FBF226D14C9}" srcOrd="0" destOrd="0" presId="urn:microsoft.com/office/officeart/2005/8/layout/pyramid1"/>
    <dgm:cxn modelId="{194F1600-207A-48EE-A979-FE14C1415C96}" type="presParOf" srcId="{9E3C0095-969E-4BF8-A29B-14954F3D0166}" destId="{ABF99065-D672-4B39-A26C-DF206EB16CBB}" srcOrd="1" destOrd="0" presId="urn:microsoft.com/office/officeart/2005/8/layout/pyramid1"/>
    <dgm:cxn modelId="{81D0C578-47D5-4EFA-984F-4D8C460B0626}" type="presParOf" srcId="{28BFCBC1-4370-4B20-87E2-2C79E0C593D0}" destId="{FEB06EDA-DF87-48E6-A317-DC13ABEAB4CF}" srcOrd="3" destOrd="0" presId="urn:microsoft.com/office/officeart/2005/8/layout/pyramid1"/>
    <dgm:cxn modelId="{E3B2BF54-29F3-4ACB-A03C-BE63AF1C60EC}" type="presParOf" srcId="{FEB06EDA-DF87-48E6-A317-DC13ABEAB4CF}" destId="{8619E69E-8963-46FF-BFA7-5F9F88D138A0}" srcOrd="0" destOrd="0" presId="urn:microsoft.com/office/officeart/2005/8/layout/pyramid1"/>
    <dgm:cxn modelId="{E24BE0B1-FB6F-4724-BBAC-5CD0328F41FC}" type="presParOf" srcId="{FEB06EDA-DF87-48E6-A317-DC13ABEAB4CF}" destId="{B2FE094B-53E3-4E6D-AD11-FBAC2477B45A}"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E684AD-1209-4782-9604-040DC77B5812}">
      <dsp:nvSpPr>
        <dsp:cNvPr id="0" name=""/>
        <dsp:cNvSpPr/>
      </dsp:nvSpPr>
      <dsp:spPr>
        <a:xfrm>
          <a:off x="1802214" y="0"/>
          <a:ext cx="1201476" cy="983519"/>
        </a:xfrm>
        <a:prstGeom prst="trapezoid">
          <a:avLst>
            <a:gd name="adj" fmla="val 61080"/>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740" tIns="78740" rIns="78740" bIns="78740" numCol="1" spcCol="1270" anchor="ctr" anchorCtr="0">
          <a:noAutofit/>
        </a:bodyPr>
        <a:lstStyle/>
        <a:p>
          <a:pPr marL="0" lvl="0" indent="0" algn="ctr" defTabSz="2755900">
            <a:lnSpc>
              <a:spcPct val="90000"/>
            </a:lnSpc>
            <a:spcBef>
              <a:spcPct val="0"/>
            </a:spcBef>
            <a:spcAft>
              <a:spcPct val="35000"/>
            </a:spcAft>
            <a:buNone/>
          </a:pPr>
          <a:endParaRPr lang="en-US" sz="6200" kern="1200" dirty="0"/>
        </a:p>
      </dsp:txBody>
      <dsp:txXfrm>
        <a:off x="1802214" y="0"/>
        <a:ext cx="1201476" cy="983519"/>
      </dsp:txXfrm>
    </dsp:sp>
    <dsp:sp modelId="{EBF9E0E8-8166-4D6C-BFF6-3A97DDC9B443}">
      <dsp:nvSpPr>
        <dsp:cNvPr id="0" name=""/>
        <dsp:cNvSpPr/>
      </dsp:nvSpPr>
      <dsp:spPr>
        <a:xfrm>
          <a:off x="1201476" y="983519"/>
          <a:ext cx="2402952" cy="983519"/>
        </a:xfrm>
        <a:prstGeom prst="trapezoid">
          <a:avLst>
            <a:gd name="adj" fmla="val 6108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740" tIns="78740" rIns="78740" bIns="78740" numCol="1" spcCol="1270" anchor="ctr" anchorCtr="0">
          <a:noAutofit/>
        </a:bodyPr>
        <a:lstStyle/>
        <a:p>
          <a:pPr marL="0" lvl="0" indent="0" algn="ctr" defTabSz="2755900">
            <a:lnSpc>
              <a:spcPct val="90000"/>
            </a:lnSpc>
            <a:spcBef>
              <a:spcPct val="0"/>
            </a:spcBef>
            <a:spcAft>
              <a:spcPct val="35000"/>
            </a:spcAft>
            <a:buNone/>
          </a:pPr>
          <a:endParaRPr lang="en-US" sz="6200" kern="1200" dirty="0"/>
        </a:p>
      </dsp:txBody>
      <dsp:txXfrm>
        <a:off x="1621992" y="983519"/>
        <a:ext cx="1561919" cy="983519"/>
      </dsp:txXfrm>
    </dsp:sp>
    <dsp:sp modelId="{79ECC9DA-50AD-47CA-A283-1FBF226D14C9}">
      <dsp:nvSpPr>
        <dsp:cNvPr id="0" name=""/>
        <dsp:cNvSpPr/>
      </dsp:nvSpPr>
      <dsp:spPr>
        <a:xfrm>
          <a:off x="600738" y="1967039"/>
          <a:ext cx="3604428" cy="983519"/>
        </a:xfrm>
        <a:prstGeom prst="trapezoid">
          <a:avLst>
            <a:gd name="adj" fmla="val 6108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740" tIns="78740" rIns="78740" bIns="78740" numCol="1" spcCol="1270" anchor="ctr" anchorCtr="0">
          <a:noAutofit/>
        </a:bodyPr>
        <a:lstStyle/>
        <a:p>
          <a:pPr marL="0" lvl="0" indent="0" algn="ctr" defTabSz="2755900">
            <a:lnSpc>
              <a:spcPct val="90000"/>
            </a:lnSpc>
            <a:spcBef>
              <a:spcPct val="0"/>
            </a:spcBef>
            <a:spcAft>
              <a:spcPct val="35000"/>
            </a:spcAft>
            <a:buNone/>
          </a:pPr>
          <a:endParaRPr lang="en-US" sz="6200" kern="1200" dirty="0"/>
        </a:p>
      </dsp:txBody>
      <dsp:txXfrm>
        <a:off x="1231513" y="1967039"/>
        <a:ext cx="2342878" cy="983519"/>
      </dsp:txXfrm>
    </dsp:sp>
    <dsp:sp modelId="{8619E69E-8963-46FF-BFA7-5F9F88D138A0}">
      <dsp:nvSpPr>
        <dsp:cNvPr id="0" name=""/>
        <dsp:cNvSpPr/>
      </dsp:nvSpPr>
      <dsp:spPr>
        <a:xfrm>
          <a:off x="0" y="2950558"/>
          <a:ext cx="4805905" cy="983519"/>
        </a:xfrm>
        <a:prstGeom prst="trapezoid">
          <a:avLst>
            <a:gd name="adj" fmla="val 61080"/>
          </a:avLst>
        </a:prstGeom>
        <a:solidFill>
          <a:schemeClr val="tx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740" tIns="78740" rIns="78740" bIns="78740" numCol="1" spcCol="1270" anchor="ctr" anchorCtr="0">
          <a:noAutofit/>
        </a:bodyPr>
        <a:lstStyle/>
        <a:p>
          <a:pPr marL="0" lvl="0" indent="0" algn="ctr" defTabSz="2755900">
            <a:lnSpc>
              <a:spcPct val="90000"/>
            </a:lnSpc>
            <a:spcBef>
              <a:spcPct val="0"/>
            </a:spcBef>
            <a:spcAft>
              <a:spcPct val="35000"/>
            </a:spcAft>
            <a:buNone/>
          </a:pPr>
          <a:endParaRPr lang="en-US" sz="6200" kern="1200" dirty="0"/>
        </a:p>
      </dsp:txBody>
      <dsp:txXfrm>
        <a:off x="841033" y="2950558"/>
        <a:ext cx="3123838" cy="983519"/>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0.79352</cdr:x>
      <cdr:y>0.06065</cdr:y>
    </cdr:from>
    <cdr:to>
      <cdr:x>0.9839</cdr:x>
      <cdr:y>0.30688</cdr:y>
    </cdr:to>
    <cdr:sp macro="" textlink="">
      <cdr:nvSpPr>
        <cdr:cNvPr id="2" name="TextBox 1">
          <a:extLst xmlns:a="http://schemas.openxmlformats.org/drawingml/2006/main">
            <a:ext uri="{FF2B5EF4-FFF2-40B4-BE49-F238E27FC236}">
              <a16:creationId xmlns:a16="http://schemas.microsoft.com/office/drawing/2014/main" id="{87575F49-301F-9520-EDE0-B7CB041180FF}"/>
            </a:ext>
          </a:extLst>
        </cdr:cNvPr>
        <cdr:cNvSpPr txBox="1"/>
      </cdr:nvSpPr>
      <cdr:spPr>
        <a:xfrm xmlns:a="http://schemas.openxmlformats.org/drawingml/2006/main">
          <a:off x="6019800" y="276061"/>
          <a:ext cx="1444232" cy="1120761"/>
        </a:xfrm>
        <a:prstGeom xmlns:a="http://schemas.openxmlformats.org/drawingml/2006/main" prst="rect">
          <a:avLst/>
        </a:prstGeom>
      </cdr:spPr>
      <cdr:txBody>
        <a:bodyPr xmlns:a="http://schemas.openxmlformats.org/drawingml/2006/main" wrap="square" rtlCol="0" anchor="t"/>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spcBef>
              <a:spcPts val="600"/>
            </a:spcBef>
          </a:pPr>
          <a:r>
            <a:rPr lang="en-US" sz="1200" b="0" dirty="0">
              <a:solidFill>
                <a:srgbClr val="0066A4"/>
              </a:solidFill>
              <a:latin typeface="Roboto" panose="02000000000000000000" pitchFamily="2" charset="0"/>
              <a:ea typeface="Roboto" panose="02000000000000000000" pitchFamily="2" charset="0"/>
              <a:cs typeface="Roboto" panose="02000000000000000000" pitchFamily="2" charset="0"/>
            </a:rPr>
            <a:t>Suicidal</a:t>
          </a:r>
          <a:r>
            <a:rPr lang="en-US" sz="1200" b="0" baseline="0" dirty="0">
              <a:solidFill>
                <a:srgbClr val="0066A4"/>
              </a:solidFill>
              <a:latin typeface="Roboto" panose="02000000000000000000" pitchFamily="2" charset="0"/>
              <a:ea typeface="Roboto" panose="02000000000000000000" pitchFamily="2" charset="0"/>
              <a:cs typeface="Roboto" panose="02000000000000000000" pitchFamily="2" charset="0"/>
            </a:rPr>
            <a:t> Thoughts</a:t>
          </a:r>
        </a:p>
        <a:p xmlns:a="http://schemas.openxmlformats.org/drawingml/2006/main">
          <a:pPr algn="l">
            <a:spcBef>
              <a:spcPts val="600"/>
            </a:spcBef>
          </a:pPr>
          <a:r>
            <a:rPr lang="en-US" sz="1200" b="0" baseline="0" dirty="0">
              <a:solidFill>
                <a:srgbClr val="4C9C2E"/>
              </a:solidFill>
              <a:latin typeface="Roboto" panose="02000000000000000000" pitchFamily="2" charset="0"/>
              <a:ea typeface="Roboto" panose="02000000000000000000" pitchFamily="2" charset="0"/>
              <a:cs typeface="Roboto" panose="02000000000000000000" pitchFamily="2" charset="0"/>
            </a:rPr>
            <a:t>Suicide Plans</a:t>
          </a:r>
        </a:p>
        <a:p xmlns:a="http://schemas.openxmlformats.org/drawingml/2006/main">
          <a:pPr algn="l">
            <a:spcBef>
              <a:spcPts val="600"/>
            </a:spcBef>
          </a:pPr>
          <a:r>
            <a:rPr lang="en-US" sz="1200" b="0" baseline="0" dirty="0">
              <a:solidFill>
                <a:srgbClr val="373737"/>
              </a:solidFill>
              <a:latin typeface="Roboto" panose="02000000000000000000" pitchFamily="2" charset="0"/>
              <a:ea typeface="Roboto" panose="02000000000000000000" pitchFamily="2" charset="0"/>
              <a:cs typeface="Roboto" panose="02000000000000000000" pitchFamily="2" charset="0"/>
            </a:rPr>
            <a:t>Suicide Attempts</a:t>
          </a:r>
          <a:endParaRPr lang="en-US" sz="1200" b="0" dirty="0">
            <a:solidFill>
              <a:srgbClr val="373737"/>
            </a:solidFill>
            <a:latin typeface="Roboto" panose="02000000000000000000" pitchFamily="2" charset="0"/>
            <a:ea typeface="Roboto" panose="02000000000000000000" pitchFamily="2" charset="0"/>
            <a:cs typeface="Roboto" panose="02000000000000000000" pitchFamily="2"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0.08082</cdr:x>
      <cdr:y>0.12116</cdr:y>
    </cdr:from>
    <cdr:to>
      <cdr:x>0.85352</cdr:x>
      <cdr:y>0.14144</cdr:y>
    </cdr:to>
    <cdr:sp macro="" textlink="">
      <cdr:nvSpPr>
        <cdr:cNvPr id="3" name="Left Bracket 2">
          <a:extLst xmlns:a="http://schemas.openxmlformats.org/drawingml/2006/main">
            <a:ext uri="{FF2B5EF4-FFF2-40B4-BE49-F238E27FC236}">
              <a16:creationId xmlns:a16="http://schemas.microsoft.com/office/drawing/2014/main" id="{78A27DEC-F380-E036-1BB6-A27456DDC508}"/>
            </a:ext>
          </a:extLst>
        </cdr:cNvPr>
        <cdr:cNvSpPr/>
      </cdr:nvSpPr>
      <cdr:spPr>
        <a:xfrm xmlns:a="http://schemas.openxmlformats.org/drawingml/2006/main" rot="5400000">
          <a:off x="3411564" y="-2291588"/>
          <a:ext cx="87378" cy="5715002"/>
        </a:xfrm>
        <a:prstGeom xmlns:a="http://schemas.openxmlformats.org/drawingml/2006/main" prst="leftBracket">
          <a:avLst/>
        </a:prstGeom>
        <a:ln xmlns:a="http://schemas.openxmlformats.org/drawingml/2006/main" w="12700"/>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3.xml><?xml version="1.0" encoding="utf-8"?>
<c:userShapes xmlns:c="http://schemas.openxmlformats.org/drawingml/2006/chart">
  <cdr:relSizeAnchor xmlns:cdr="http://schemas.openxmlformats.org/drawingml/2006/chartDrawing">
    <cdr:from>
      <cdr:x>0.07631</cdr:x>
      <cdr:y>0.80468</cdr:y>
    </cdr:from>
    <cdr:to>
      <cdr:x>0.86882</cdr:x>
      <cdr:y>0.81872</cdr:y>
    </cdr:to>
    <cdr:sp macro="" textlink="">
      <cdr:nvSpPr>
        <cdr:cNvPr id="2" name="Left Bracket 1">
          <a:extLst xmlns:a="http://schemas.openxmlformats.org/drawingml/2006/main">
            <a:ext uri="{FF2B5EF4-FFF2-40B4-BE49-F238E27FC236}">
              <a16:creationId xmlns:a16="http://schemas.microsoft.com/office/drawing/2014/main" id="{8D6A0957-6ACF-A40F-D3CE-63BE978B275C}"/>
            </a:ext>
          </a:extLst>
        </cdr:cNvPr>
        <cdr:cNvSpPr/>
      </cdr:nvSpPr>
      <cdr:spPr>
        <a:xfrm xmlns:a="http://schemas.openxmlformats.org/drawingml/2006/main" rot="5400000">
          <a:off x="3622004" y="701947"/>
          <a:ext cx="65152" cy="6128859"/>
        </a:xfrm>
        <a:prstGeom xmlns:a="http://schemas.openxmlformats.org/drawingml/2006/main" prst="leftBracket">
          <a:avLst/>
        </a:prstGeom>
        <a:ln xmlns:a="http://schemas.openxmlformats.org/drawingml/2006/main">
          <a:solidFill>
            <a:srgbClr val="373737"/>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4.xml><?xml version="1.0" encoding="utf-8"?>
<c:userShapes xmlns:c="http://schemas.openxmlformats.org/drawingml/2006/chart">
  <cdr:relSizeAnchor xmlns:cdr="http://schemas.openxmlformats.org/drawingml/2006/chartDrawing">
    <cdr:from>
      <cdr:x>0.10817</cdr:x>
      <cdr:y>0.4476</cdr:y>
    </cdr:from>
    <cdr:to>
      <cdr:x>0.33113</cdr:x>
      <cdr:y>0.50728</cdr:y>
    </cdr:to>
    <cdr:sp macro="" textlink="">
      <cdr:nvSpPr>
        <cdr:cNvPr id="2" name="TextBox 1">
          <a:extLst xmlns:a="http://schemas.openxmlformats.org/drawingml/2006/main">
            <a:ext uri="{FF2B5EF4-FFF2-40B4-BE49-F238E27FC236}">
              <a16:creationId xmlns:a16="http://schemas.microsoft.com/office/drawing/2014/main" id="{C63622DE-F672-43BC-BA2A-FB7AB9CE9CA3}"/>
            </a:ext>
          </a:extLst>
        </cdr:cNvPr>
        <cdr:cNvSpPr txBox="1"/>
      </cdr:nvSpPr>
      <cdr:spPr>
        <a:xfrm xmlns:a="http://schemas.openxmlformats.org/drawingml/2006/main">
          <a:off x="918959" y="2054485"/>
          <a:ext cx="1894112" cy="27393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400" b="1" dirty="0">
            <a:latin typeface="Calibri" panose="020F0502020204030204" pitchFamily="34" charset="0"/>
            <a:cs typeface="Calibri" panose="020F0502020204030204" pitchFamily="34" charset="0"/>
          </a:endParaRPr>
        </a:p>
      </cdr:txBody>
    </cdr:sp>
  </cdr:relSizeAnchor>
  <cdr:relSizeAnchor xmlns:cdr="http://schemas.openxmlformats.org/drawingml/2006/chartDrawing">
    <cdr:from>
      <cdr:x>0.11598</cdr:x>
      <cdr:y>0.31677</cdr:y>
    </cdr:from>
    <cdr:to>
      <cdr:x>0.33894</cdr:x>
      <cdr:y>0.37645</cdr:y>
    </cdr:to>
    <cdr:sp macro="" textlink="">
      <cdr:nvSpPr>
        <cdr:cNvPr id="3" name="TextBox 1">
          <a:extLst xmlns:a="http://schemas.openxmlformats.org/drawingml/2006/main">
            <a:ext uri="{FF2B5EF4-FFF2-40B4-BE49-F238E27FC236}">
              <a16:creationId xmlns:a16="http://schemas.microsoft.com/office/drawing/2014/main" id="{45EE5068-0C74-42E9-836A-9E88CAD8FD77}"/>
            </a:ext>
          </a:extLst>
        </cdr:cNvPr>
        <cdr:cNvSpPr txBox="1"/>
      </cdr:nvSpPr>
      <cdr:spPr>
        <a:xfrm xmlns:a="http://schemas.openxmlformats.org/drawingml/2006/main">
          <a:off x="985287" y="1453987"/>
          <a:ext cx="1894111" cy="27393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400" b="1" dirty="0">
            <a:latin typeface="Calibri" panose="020F0502020204030204" pitchFamily="34" charset="0"/>
            <a:cs typeface="Calibri" panose="020F050202020403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1D0FAFF-4CB0-4C35-B13A-B4D4EFA11E2D}" type="datetimeFigureOut">
              <a:rPr lang="en-US" smtClean="0"/>
              <a:t>7/26/23</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B8307ED-D86D-4FB8-A3F3-E0D6D1DB4FB8}" type="slidenum">
              <a:rPr lang="en-US" smtClean="0"/>
              <a:t>‹#›</a:t>
            </a:fld>
            <a:endParaRPr lang="en-US" dirty="0"/>
          </a:p>
        </p:txBody>
      </p:sp>
    </p:spTree>
    <p:extLst>
      <p:ext uri="{BB962C8B-B14F-4D97-AF65-F5344CB8AC3E}">
        <p14:creationId xmlns:p14="http://schemas.microsoft.com/office/powerpoint/2010/main" val="12274805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24DFF5-25FB-4150-B8A9-32F3735D93A0}" type="datetimeFigureOut">
              <a:rPr lang="en-US" smtClean="0"/>
              <a:t>7/26/23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568885-5011-43E9-9544-25F563965938}" type="slidenum">
              <a:rPr lang="en-US" smtClean="0"/>
              <a:t>‹#›</a:t>
            </a:fld>
            <a:endParaRPr lang="en-US" dirty="0"/>
          </a:p>
        </p:txBody>
      </p:sp>
    </p:spTree>
    <p:extLst>
      <p:ext uri="{BB962C8B-B14F-4D97-AF65-F5344CB8AC3E}">
        <p14:creationId xmlns:p14="http://schemas.microsoft.com/office/powerpoint/2010/main" val="1325764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samhsa.gov/data/report/2020-nsduh-detailed-tables"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wonder.cdc.gov/ucd-icd10.html"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amhsa.gov/data/report/2021-nsduh-detailed-table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nccd.cdc.gov/youthonlin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dc.gov/injury/wisqar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dc.gov/injury/wisqar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dc.gov/injury/wisqar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dc.gov/injury/wisqar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dc.gov/injury/wisqar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onder.cdc.gov/Deaths-by-Underlying-Cause.html"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onder.cdc.gov/ucd-icd10.html"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nccd.cdc.gov/youthonline/"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onder.cdc.gov/ucd-icd10.html"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onder.cdc.gov/ucd-icd10.html"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onder.cdc.gov/ucd-icd10.htm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samhsa.gov/data/report/2021-nsduh-detailed-table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nccd.cdc.gov/youthonline/"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onder.cdc.gov/Deaths-by-Underlying-Cause.htm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onder.cdc.gov/ucd-icd10.html"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onder.cdc.gov/ucd-icd10.html"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onder.cdc.gov/ucd-icd10.html"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samhsa.gov/data/report/2021-nsduh-detailed-tables"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nccd.cdc.gov/youthonline/"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nccd.cdc.gov/youthonline/"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onder.cdc.gov/ucd-icd10.html"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onder.cdc.gov/ucd-icd10.html"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onder.cdc.gov/"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onder.cdc.gov/ucd-icd10.html"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nccd.cdc.gov/youthonline/"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onder.cdc.gov/ucd-icd10.html"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onder.cdc.gov/ucd-icd10.html"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onder.cdc.gov/ucd-icd10.html"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samhsa.gov/data/report/2021-nsduh-detailed-tables"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nccd.cdc.gov/youthonline/"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onder.cdc.gov/"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onder.cdc.gov/ucd-icd10.html"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wonder.cdc.gov/ucd-icd10.html"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wonder.cdc.gov/ucd-icd10.html"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samhsa.gov/data/report/2021-nsduh-detailed-tables"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nccd.cdc.gov/youthonline/"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wonder.cdc.gov/ucd-icd10.html"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wonder.cdc.gov/ucd-icd10.html"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isqars.cdc.gov/nvdrs/"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cdc.gov/injury/wisqars/nvdrs.html"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cdc.gov/injury/wisqars/nvdrs.html"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samhsa.gov/data/report/2021-nsduh-detailed-tables"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samhsa.gov/data/report/2021-nsduh-detailed-tables"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samhsa.gov/data/report/2021-nsduh-detailed-tables"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onder.cdc.gov/ucd-icd10.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dc.gov/injury/wisqar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4A558B-E4E9-A94A-B9C1-029E46A76A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2342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effectLst/>
              <a:latin typeface="Calibri" panose="020F0502020204030204" pitchFamily="34"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Of those who have serious thoughts of suicide, many fewer make suicide plans. Fewer still report suicide attempts or die by suicide.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SOURCE: Center for Behavioral Health Statistics and Quality. (2021). </a:t>
            </a:r>
            <a:r>
              <a:rPr lang="en-US" sz="1800" i="1" dirty="0">
                <a:effectLst/>
                <a:latin typeface="Calibri" panose="020F0502020204030204" pitchFamily="34" charset="0"/>
                <a:ea typeface="Times New Roman" panose="02020603050405020304" pitchFamily="18" charset="0"/>
              </a:rPr>
              <a:t>2020 National survey on drug use and health: Detailed tables</a:t>
            </a:r>
            <a:r>
              <a:rPr lang="en-US" sz="1800" dirty="0">
                <a:effectLst/>
                <a:latin typeface="Calibri" panose="020F0502020204030204" pitchFamily="34" charset="0"/>
                <a:ea typeface="Times New Roman" panose="02020603050405020304" pitchFamily="18" charset="0"/>
              </a:rPr>
              <a:t>. Substance Abuse and Mental Health Services Administration. </a:t>
            </a:r>
            <a:r>
              <a:rPr lang="en-US" sz="1800" u="sng" dirty="0">
                <a:solidFill>
                  <a:srgbClr val="0563C1"/>
                </a:solidFill>
                <a:effectLst/>
                <a:latin typeface="Calibri" panose="020F0502020204030204" pitchFamily="34" charset="0"/>
                <a:ea typeface="Times New Roman" panose="02020603050405020304" pitchFamily="18" charset="0"/>
                <a:hlinkClick r:id="rId3"/>
              </a:rPr>
              <a:t>https://www.samhsa.gov/data/report/2020-nsduh-detailed-tables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Table 858A</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Centers for Disease Control and Prevention. (2021). </a:t>
            </a:r>
            <a:r>
              <a:rPr lang="en-US" sz="1800" i="1" dirty="0">
                <a:effectLst/>
                <a:latin typeface="Calibri" panose="020F0502020204030204" pitchFamily="34" charset="0"/>
                <a:ea typeface="Times New Roman" panose="02020603050405020304" pitchFamily="18" charset="0"/>
              </a:rPr>
              <a:t>1999-2020 Wide ranging online data for epidemiological research (WONDER), multiple cause of death files</a:t>
            </a:r>
            <a:r>
              <a:rPr lang="en-US" sz="1800" dirty="0">
                <a:effectLst/>
                <a:latin typeface="Calibri" panose="020F0502020204030204" pitchFamily="34" charset="0"/>
                <a:ea typeface="Times New Roman" panose="02020603050405020304" pitchFamily="18" charset="0"/>
              </a:rPr>
              <a:t> [Data file]. National Center for Health Statistics. </a:t>
            </a:r>
            <a:r>
              <a:rPr lang="en-US" sz="1800" u="sng" dirty="0">
                <a:solidFill>
                  <a:srgbClr val="0563C1"/>
                </a:solidFill>
                <a:effectLst/>
                <a:latin typeface="Calibri" panose="020F0502020204030204" pitchFamily="34" charset="0"/>
                <a:ea typeface="Times New Roman" panose="02020603050405020304" pitchFamily="18" charset="0"/>
                <a:hlinkClick r:id="rId4"/>
              </a:rPr>
              <a:t>http://wonder.cdc.gov/ucd-icd10.html</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8568885-5011-43E9-9544-25F563965938}" type="slidenum">
              <a:rPr lang="en-US" smtClean="0"/>
              <a:t>10</a:t>
            </a:fld>
            <a:endParaRPr lang="en-US" dirty="0"/>
          </a:p>
        </p:txBody>
      </p:sp>
    </p:spTree>
    <p:extLst>
      <p:ext uri="{BB962C8B-B14F-4D97-AF65-F5344CB8AC3E}">
        <p14:creationId xmlns:p14="http://schemas.microsoft.com/office/powerpoint/2010/main" val="1975505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Across all age groups, a greater percentage of adults think about suicide than make a suicide plan or attempt suicide.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SOURCE: Center for Behavioral Health Statistics and Quality. (2023). </a:t>
            </a:r>
            <a:r>
              <a:rPr lang="en-US" sz="1800" i="1" dirty="0">
                <a:effectLst/>
                <a:latin typeface="Calibri" panose="020F0502020204030204" pitchFamily="34" charset="0"/>
                <a:ea typeface="Times New Roman" panose="02020603050405020304" pitchFamily="18" charset="0"/>
              </a:rPr>
              <a:t>2021 National survey on drug use and health: Detailed tables.</a:t>
            </a:r>
            <a:r>
              <a:rPr lang="en-US" sz="1800" dirty="0">
                <a:effectLst/>
                <a:latin typeface="Calibri" panose="020F0502020204030204" pitchFamily="34" charset="0"/>
                <a:ea typeface="Times New Roman" panose="02020603050405020304" pitchFamily="18" charset="0"/>
              </a:rPr>
              <a:t> Substance Abuse and Mental Health Services Administration. </a:t>
            </a:r>
            <a:r>
              <a:rPr lang="en-US" sz="1800" u="sng" dirty="0">
                <a:solidFill>
                  <a:srgbClr val="0563C1"/>
                </a:solidFill>
                <a:effectLst/>
                <a:latin typeface="Calibri" panose="020F0502020204030204" pitchFamily="34" charset="0"/>
                <a:ea typeface="Times New Roman" panose="02020603050405020304" pitchFamily="18" charset="0"/>
                <a:hlinkClick r:id="rId3"/>
              </a:rPr>
              <a:t>https://www.samhsa.gov/data/report/2021-nsduh-detailed-tables</a:t>
            </a: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Tables 8.54B, 8.55B, and 8.56B (Totals)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8568885-5011-43E9-9544-25F563965938}" type="slidenum">
              <a:rPr lang="en-US" smtClean="0"/>
              <a:t>11</a:t>
            </a:fld>
            <a:endParaRPr lang="en-US" dirty="0"/>
          </a:p>
        </p:txBody>
      </p:sp>
    </p:spTree>
    <p:extLst>
      <p:ext uri="{BB962C8B-B14F-4D97-AF65-F5344CB8AC3E}">
        <p14:creationId xmlns:p14="http://schemas.microsoft.com/office/powerpoint/2010/main" val="1573677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In 2021, females were at greater risk for suicidal thoughts, suicide attempts, and medically treated suicide attempts than males. However, in 2021, males died by suicide at a higher rate than females </a:t>
            </a:r>
            <a:r>
              <a:rPr lang="en-US" sz="1800" dirty="0">
                <a:effectLst/>
                <a:latin typeface="Calibri" panose="020F0502020204030204" pitchFamily="34" charset="0"/>
                <a:ea typeface="Times New Roman" panose="02020603050405020304" pitchFamily="18" charset="0"/>
                <a:cs typeface="Segoe UI" panose="020B0502040204020203" pitchFamily="34" charset="0"/>
              </a:rPr>
              <a:t>(22.8 per 100, 000 and 5.7 per 100,000, respectively, as shown on slide 2)</a:t>
            </a:r>
            <a:r>
              <a:rPr lang="en-US" sz="1800" dirty="0">
                <a:effectLst/>
                <a:latin typeface="Calibri" panose="020F0502020204030204" pitchFamily="34"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SOURCE: Center for Behavioral Health Statistics and Quality. (2023). </a:t>
            </a:r>
            <a:r>
              <a:rPr lang="en-US" sz="1800" i="1" dirty="0">
                <a:effectLst/>
                <a:latin typeface="Calibri" panose="020F0502020204030204" pitchFamily="34" charset="0"/>
                <a:ea typeface="Times New Roman" panose="02020603050405020304" pitchFamily="18" charset="0"/>
              </a:rPr>
              <a:t>2021 National survey on drug use and health: Detailed tables</a:t>
            </a:r>
            <a:r>
              <a:rPr lang="en-US" sz="1800" dirty="0">
                <a:effectLst/>
                <a:latin typeface="Calibri" panose="020F0502020204030204" pitchFamily="34" charset="0"/>
                <a:ea typeface="Times New Roman" panose="02020603050405020304" pitchFamily="18" charset="0"/>
              </a:rPr>
              <a:t>. Substance Abuse and Mental Health Services Administration. https://www.samhsa.gov/data/report/2021-nsduh-detailed-tables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Tables 8.58B, 8.55B, and 8.59B</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8568885-5011-43E9-9544-25F563965938}" type="slidenum">
              <a:rPr lang="en-US" smtClean="0"/>
              <a:t>12</a:t>
            </a:fld>
            <a:endParaRPr lang="en-US" dirty="0"/>
          </a:p>
        </p:txBody>
      </p:sp>
    </p:spTree>
    <p:extLst>
      <p:ext uri="{BB962C8B-B14F-4D97-AF65-F5344CB8AC3E}">
        <p14:creationId xmlns:p14="http://schemas.microsoft.com/office/powerpoint/2010/main" val="229168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sz="1200" b="0" i="0" kern="1200" dirty="0">
              <a:solidFill>
                <a:schemeClr val="tx1"/>
              </a:solidFill>
              <a:effectLst/>
              <a:latin typeface="+mn-lt"/>
              <a:ea typeface="+mn-ea"/>
              <a:cs typeface="+mn-cs"/>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In 2021, the percentages of female high school youth who felt sad, seriously considered suicide, made a suicide plan, or attempted suicide were higher than the percentage of male high school youth and male and female high school youth combined. Rates of suicidal thoughts and suicide attempts were higher among high school youth than among adults in general.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SOURCE: Centers for Disease Control and Prevention. (2023). </a:t>
            </a:r>
            <a:r>
              <a:rPr lang="en-US" sz="1800" i="1" dirty="0">
                <a:effectLst/>
                <a:latin typeface="Calibri" panose="020F0502020204030204" pitchFamily="34" charset="0"/>
                <a:ea typeface="Times New Roman" panose="02020603050405020304" pitchFamily="18" charset="0"/>
              </a:rPr>
              <a:t>1991-2021 High School Youth Risk Behavior Survey Data</a:t>
            </a:r>
            <a:r>
              <a:rPr lang="en-US" sz="1800" dirty="0">
                <a:effectLst/>
                <a:latin typeface="Calibri" panose="020F0502020204030204" pitchFamily="34" charset="0"/>
                <a:ea typeface="Times New Roman" panose="02020603050405020304" pitchFamily="18" charset="0"/>
              </a:rPr>
              <a:t> [Data file]. Youth Risk Behavior Surveillance System. </a:t>
            </a:r>
            <a:r>
              <a:rPr lang="en-US" sz="1800" u="sng" dirty="0">
                <a:solidFill>
                  <a:srgbClr val="0563C1"/>
                </a:solidFill>
                <a:effectLst/>
                <a:latin typeface="Calibri" panose="020F0502020204030204" pitchFamily="34" charset="0"/>
                <a:ea typeface="Times New Roman" panose="02020603050405020304" pitchFamily="18" charset="0"/>
                <a:hlinkClick r:id="rId3"/>
              </a:rPr>
              <a:t>http://nccd.cdc.gov/youthonline/</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8568885-5011-43E9-9544-25F563965938}" type="slidenum">
              <a:rPr lang="en-US" smtClean="0"/>
              <a:t>13</a:t>
            </a:fld>
            <a:endParaRPr lang="en-US" dirty="0"/>
          </a:p>
        </p:txBody>
      </p:sp>
    </p:spTree>
    <p:extLst>
      <p:ext uri="{BB962C8B-B14F-4D97-AF65-F5344CB8AC3E}">
        <p14:creationId xmlns:p14="http://schemas.microsoft.com/office/powerpoint/2010/main" val="11731264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4A558B-E4E9-A94A-B9C1-029E46A76A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4213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baseline="0" dirty="0"/>
          </a:p>
          <a:p>
            <a:pPr marL="0" marR="0">
              <a:spcBef>
                <a:spcPts val="0"/>
              </a:spcBef>
              <a:spcAft>
                <a:spcPts val="0"/>
              </a:spcAft>
            </a:pPr>
            <a:r>
              <a:rPr lang="en-US" sz="1800" kern="1200" dirty="0">
                <a:solidFill>
                  <a:srgbClr val="000000"/>
                </a:solidFill>
                <a:effectLst/>
                <a:latin typeface="Calibri" panose="020F0502020204030204" pitchFamily="34" charset="0"/>
                <a:ea typeface="+mn-ea"/>
              </a:rPr>
              <a:t>Firearms were the most common means of suicide in the United States in 2020, followed by suffocation and poisoning.</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kern="1200" dirty="0">
                <a:solidFill>
                  <a:srgbClr val="000000"/>
                </a:solidFill>
                <a:effectLst/>
                <a:latin typeface="Calibri" panose="020F0502020204030204" pitchFamily="34" charset="0"/>
                <a:ea typeface="+mn-ea"/>
              </a:rPr>
              <a:t>SOURCE: Centers for Disease Control and Prevention. (2021). </a:t>
            </a:r>
            <a:r>
              <a:rPr lang="en-US" sz="1800" i="1" dirty="0">
                <a:effectLst/>
                <a:latin typeface="Calibri" panose="020F0502020204030204" pitchFamily="34" charset="0"/>
                <a:ea typeface="Times New Roman" panose="02020603050405020304" pitchFamily="18" charset="0"/>
              </a:rPr>
              <a:t>Web-based injury statistics query and reporting system</a:t>
            </a:r>
            <a:r>
              <a:rPr lang="en-US" sz="1800" dirty="0">
                <a:effectLst/>
                <a:latin typeface="Calibri" panose="020F0502020204030204" pitchFamily="34" charset="0"/>
                <a:ea typeface="Times New Roman" panose="02020603050405020304" pitchFamily="18" charset="0"/>
              </a:rPr>
              <a:t> (WISQARS). </a:t>
            </a:r>
            <a:r>
              <a:rPr lang="en-US" sz="1800" kern="1200" dirty="0">
                <a:solidFill>
                  <a:srgbClr val="000000"/>
                </a:solidFill>
                <a:effectLst/>
                <a:latin typeface="Calibri" panose="020F0502020204030204" pitchFamily="34" charset="0"/>
                <a:ea typeface="+mn-ea"/>
              </a:rPr>
              <a:t>National Center for Injury Prevention and Control. </a:t>
            </a:r>
            <a:r>
              <a:rPr lang="en-US" sz="1800" u="sng" kern="1200" dirty="0">
                <a:solidFill>
                  <a:srgbClr val="000000"/>
                </a:solidFill>
                <a:effectLst/>
                <a:latin typeface="Calibri" panose="020F0502020204030204" pitchFamily="34" charset="0"/>
                <a:ea typeface="+mn-ea"/>
                <a:hlinkClick r:id="rId3"/>
              </a:rPr>
              <a:t>www.cdc.gov/injury/wisqars</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16E8AA-79AA-5C49-A7FA-C3DC5DE3D3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5942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baseline="0" dirty="0"/>
          </a:p>
          <a:p>
            <a:pPr marL="0" marR="0">
              <a:spcBef>
                <a:spcPts val="0"/>
              </a:spcBef>
              <a:spcAft>
                <a:spcPts val="0"/>
              </a:spcAft>
            </a:pPr>
            <a:r>
              <a:rPr lang="en-US" sz="1800" kern="1200" dirty="0">
                <a:solidFill>
                  <a:srgbClr val="000000"/>
                </a:solidFill>
                <a:effectLst/>
                <a:latin typeface="Calibri" panose="020F0502020204030204" pitchFamily="34" charset="0"/>
                <a:ea typeface="+mn-ea"/>
              </a:rPr>
              <a:t>Firearms were used in over half of all suicides among males in 2020.</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kern="1200" dirty="0">
                <a:solidFill>
                  <a:srgbClr val="000000"/>
                </a:solidFill>
                <a:effectLst/>
                <a:latin typeface="Calibri" panose="020F0502020204030204" pitchFamily="34" charset="0"/>
                <a:ea typeface="+mn-ea"/>
              </a:rPr>
              <a:t>SOURCE: Centers for Disease Control and Prevention. (2021). </a:t>
            </a:r>
            <a:r>
              <a:rPr lang="en-US" sz="1800" i="1" dirty="0">
                <a:effectLst/>
                <a:latin typeface="Calibri" panose="020F0502020204030204" pitchFamily="34" charset="0"/>
                <a:ea typeface="Times New Roman" panose="02020603050405020304" pitchFamily="18" charset="0"/>
              </a:rPr>
              <a:t>Web-based injury statistics query and reporting system</a:t>
            </a:r>
            <a:r>
              <a:rPr lang="en-US" sz="1800" dirty="0">
                <a:effectLst/>
                <a:latin typeface="Calibri" panose="020F0502020204030204" pitchFamily="34" charset="0"/>
                <a:ea typeface="Times New Roman" panose="02020603050405020304" pitchFamily="18" charset="0"/>
              </a:rPr>
              <a:t> (WISQARS). </a:t>
            </a:r>
            <a:r>
              <a:rPr lang="en-US" sz="1800" kern="1200" dirty="0">
                <a:solidFill>
                  <a:srgbClr val="000000"/>
                </a:solidFill>
                <a:effectLst/>
                <a:latin typeface="Calibri" panose="020F0502020204030204" pitchFamily="34" charset="0"/>
                <a:ea typeface="+mn-ea"/>
              </a:rPr>
              <a:t>National Center for Injury Prevention and Control. </a:t>
            </a:r>
            <a:r>
              <a:rPr lang="en-US" sz="1800" u="sng" kern="1200" dirty="0">
                <a:solidFill>
                  <a:srgbClr val="000000"/>
                </a:solidFill>
                <a:effectLst/>
                <a:latin typeface="Calibri" panose="020F0502020204030204" pitchFamily="34" charset="0"/>
                <a:ea typeface="+mn-ea"/>
                <a:hlinkClick r:id="rId3"/>
              </a:rPr>
              <a:t>www.cdc.gov/injury/wisqars</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16E8AA-79AA-5C49-A7FA-C3DC5DE3D3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179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a:spcBef>
                <a:spcPts val="0"/>
              </a:spcBef>
              <a:spcAft>
                <a:spcPts val="0"/>
              </a:spcAft>
            </a:pPr>
            <a:r>
              <a:rPr lang="en-US" sz="1800" kern="1200" dirty="0">
                <a:solidFill>
                  <a:srgbClr val="000000"/>
                </a:solidFill>
                <a:effectLst/>
                <a:latin typeface="Calibri" panose="020F0502020204030204" pitchFamily="34" charset="0"/>
                <a:ea typeface="+mn-ea"/>
              </a:rPr>
              <a:t>Among females, firearms were the most common means of suicide in 2020. Suicide by means of firearm, suffocation, and drug poisoning accounted for almost nine in ten suicides.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kern="1200" dirty="0">
                <a:solidFill>
                  <a:srgbClr val="000000"/>
                </a:solidFill>
                <a:effectLst/>
                <a:latin typeface="Calibri" panose="020F0502020204030204" pitchFamily="34" charset="0"/>
                <a:ea typeface="+mn-ea"/>
              </a:rPr>
              <a:t>SOURCE: Centers for Disease Control and Prevention. (2021). </a:t>
            </a:r>
            <a:r>
              <a:rPr lang="en-US" sz="1800" i="1" dirty="0">
                <a:effectLst/>
                <a:latin typeface="Calibri" panose="020F0502020204030204" pitchFamily="34" charset="0"/>
                <a:ea typeface="Times New Roman" panose="02020603050405020304" pitchFamily="18" charset="0"/>
              </a:rPr>
              <a:t>Web-based injury statistics query and reporting system</a:t>
            </a:r>
            <a:r>
              <a:rPr lang="en-US" sz="1800" dirty="0">
                <a:effectLst/>
                <a:latin typeface="Calibri" panose="020F0502020204030204" pitchFamily="34" charset="0"/>
                <a:ea typeface="Times New Roman" panose="02020603050405020304" pitchFamily="18" charset="0"/>
              </a:rPr>
              <a:t> (WISQARS). </a:t>
            </a:r>
            <a:r>
              <a:rPr lang="en-US" sz="1800" kern="1200" dirty="0">
                <a:solidFill>
                  <a:srgbClr val="000000"/>
                </a:solidFill>
                <a:effectLst/>
                <a:latin typeface="Calibri" panose="020F0502020204030204" pitchFamily="34" charset="0"/>
                <a:ea typeface="+mn-ea"/>
              </a:rPr>
              <a:t>National Center for Injury Prevention and Control. </a:t>
            </a:r>
            <a:r>
              <a:rPr lang="en-US" sz="1800" u="sng" kern="1200" dirty="0">
                <a:solidFill>
                  <a:srgbClr val="000000"/>
                </a:solidFill>
                <a:effectLst/>
                <a:latin typeface="Calibri" panose="020F0502020204030204" pitchFamily="34" charset="0"/>
                <a:ea typeface="+mn-ea"/>
                <a:hlinkClick r:id="rId3"/>
              </a:rPr>
              <a:t>www.cdc.gov/injury/wisqars</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16E8AA-79AA-5C49-A7FA-C3DC5DE3D3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1395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a:spcBef>
                <a:spcPts val="0"/>
              </a:spcBef>
              <a:spcAft>
                <a:spcPts val="0"/>
              </a:spcAft>
            </a:pPr>
            <a:r>
              <a:rPr lang="en-US" sz="1800" kern="1200" dirty="0">
                <a:solidFill>
                  <a:srgbClr val="000000"/>
                </a:solidFill>
                <a:effectLst/>
                <a:latin typeface="Calibri" panose="020F0502020204030204" pitchFamily="34" charset="0"/>
                <a:ea typeface="+mn-ea"/>
              </a:rPr>
              <a:t>In 2020, firearms were a common means of suicide for males of all age groups. Firearms were used in over three-quarters of suicide deaths among males over age 65. Suicide by means of firearm or suffocation accounted for most suicides among males in all age groups.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kern="1200" dirty="0">
                <a:solidFill>
                  <a:srgbClr val="000000"/>
                </a:solidFill>
                <a:effectLst/>
                <a:latin typeface="Calibri" panose="020F0502020204030204" pitchFamily="34" charset="0"/>
                <a:ea typeface="+mn-ea"/>
              </a:rPr>
              <a:t>SOURCE: Centers for Disease Control and Prevention. (2021). </a:t>
            </a:r>
            <a:r>
              <a:rPr lang="en-US" sz="1800" i="1" dirty="0">
                <a:effectLst/>
                <a:latin typeface="Calibri" panose="020F0502020204030204" pitchFamily="34" charset="0"/>
                <a:ea typeface="Times New Roman" panose="02020603050405020304" pitchFamily="18" charset="0"/>
              </a:rPr>
              <a:t>Web-based injury statistics query and reporting system</a:t>
            </a:r>
            <a:r>
              <a:rPr lang="en-US" sz="1800" dirty="0">
                <a:effectLst/>
                <a:latin typeface="Calibri" panose="020F0502020204030204" pitchFamily="34" charset="0"/>
                <a:ea typeface="Times New Roman" panose="02020603050405020304" pitchFamily="18" charset="0"/>
              </a:rPr>
              <a:t> (WISQARS). </a:t>
            </a:r>
            <a:r>
              <a:rPr lang="en-US" sz="1800" kern="1200" dirty="0">
                <a:solidFill>
                  <a:srgbClr val="000000"/>
                </a:solidFill>
                <a:effectLst/>
                <a:latin typeface="Calibri" panose="020F0502020204030204" pitchFamily="34" charset="0"/>
                <a:ea typeface="+mn-ea"/>
              </a:rPr>
              <a:t>National Center for Injury Prevention and Control. </a:t>
            </a:r>
            <a:r>
              <a:rPr lang="en-US" sz="1800" u="sng" kern="1200" dirty="0">
                <a:solidFill>
                  <a:srgbClr val="000000"/>
                </a:solidFill>
                <a:effectLst/>
                <a:latin typeface="Calibri" panose="020F0502020204030204" pitchFamily="34" charset="0"/>
                <a:ea typeface="+mn-ea"/>
                <a:hlinkClick r:id="rId3"/>
              </a:rPr>
              <a:t>www.cdc.gov/injury/wisqars</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16E8AA-79AA-5C49-A7FA-C3DC5DE3D3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3573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a:spcBef>
                <a:spcPts val="0"/>
              </a:spcBef>
              <a:spcAft>
                <a:spcPts val="0"/>
              </a:spcAft>
            </a:pPr>
            <a:r>
              <a:rPr lang="en-US" sz="1800" kern="1200" dirty="0">
                <a:solidFill>
                  <a:srgbClr val="000000"/>
                </a:solidFill>
                <a:effectLst/>
                <a:latin typeface="Calibri" panose="020F0502020204030204" pitchFamily="34" charset="0"/>
                <a:ea typeface="+mn-ea"/>
              </a:rPr>
              <a:t>Females of different ages used different means of suicide in 2020. Younger females were most likely to die by suffocation, while suicide by means of poisoning was more common among older females.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en-US" sz="1800" kern="1200" dirty="0">
                <a:solidFill>
                  <a:srgbClr val="000000"/>
                </a:solidFill>
                <a:effectLst/>
                <a:latin typeface="Calibri" panose="020F0502020204030204" pitchFamily="34" charset="0"/>
                <a:ea typeface="+mn-ea"/>
              </a:rPr>
              <a:t>SOURCE: Centers for Disease Control and Prevention. (2021). </a:t>
            </a:r>
            <a:r>
              <a:rPr lang="en-US" sz="1800" i="1" kern="0" dirty="0">
                <a:effectLst/>
                <a:latin typeface="Calibri" panose="020F0502020204030204" pitchFamily="34" charset="0"/>
                <a:ea typeface="Times New Roman" panose="02020603050405020304" pitchFamily="18" charset="0"/>
              </a:rPr>
              <a:t>Web-based injury statistics query and reporting system</a:t>
            </a:r>
            <a:r>
              <a:rPr lang="en-US" sz="1800" kern="0" dirty="0">
                <a:effectLst/>
                <a:latin typeface="Calibri" panose="020F0502020204030204" pitchFamily="34" charset="0"/>
                <a:ea typeface="Times New Roman" panose="02020603050405020304" pitchFamily="18" charset="0"/>
              </a:rPr>
              <a:t> (WISQARS). </a:t>
            </a:r>
            <a:r>
              <a:rPr lang="en-US" sz="1800" kern="1200" dirty="0">
                <a:solidFill>
                  <a:srgbClr val="000000"/>
                </a:solidFill>
                <a:effectLst/>
                <a:latin typeface="Calibri" panose="020F0502020204030204" pitchFamily="34" charset="0"/>
                <a:ea typeface="+mn-ea"/>
              </a:rPr>
              <a:t>National Center for Injury Prevention and Control. </a:t>
            </a:r>
            <a:r>
              <a:rPr lang="en-US" sz="1800" u="sng" kern="1200" dirty="0">
                <a:solidFill>
                  <a:srgbClr val="000000"/>
                </a:solidFill>
                <a:effectLst/>
                <a:latin typeface="Calibri" panose="020F0502020204030204" pitchFamily="34" charset="0"/>
                <a:ea typeface="+mn-ea"/>
                <a:hlinkClick r:id="rId3"/>
              </a:rPr>
              <a:t>www.cdc.gov/injury/wisqars</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16E8AA-79AA-5C49-A7FA-C3DC5DE3D3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2547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effectLst/>
              <a:latin typeface="Calibri" panose="020F0502020204030204" pitchFamily="34"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From 2011 to 2021, the total age-adjusted suicide death rate increased from 12.3 to 14.1 per 100,000 people. During that time period, the rate increased from 20 to 22.8 per 100,000 for males. Among females, the rate increased from 5.2 in 2011 to 5.7 in 2021.</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SOURCE: Centers for Disease Control and Prevention. (2021). </a:t>
            </a:r>
            <a:r>
              <a:rPr lang="en-US" sz="1800" i="1" dirty="0">
                <a:effectLst/>
                <a:latin typeface="Calibri" panose="020F0502020204030204" pitchFamily="34" charset="0"/>
                <a:ea typeface="Times New Roman" panose="02020603050405020304" pitchFamily="18" charset="0"/>
              </a:rPr>
              <a:t>1999-2020 Wide ranging online data for epidemiological research (WONDER), multiple cause of death files</a:t>
            </a:r>
            <a:r>
              <a:rPr lang="en-US" sz="1800" dirty="0">
                <a:effectLst/>
                <a:latin typeface="Calibri" panose="020F0502020204030204" pitchFamily="34" charset="0"/>
                <a:ea typeface="Times New Roman" panose="02020603050405020304" pitchFamily="18" charset="0"/>
              </a:rPr>
              <a:t> [Data file]. National Center for Health Statistics.</a:t>
            </a:r>
            <a:r>
              <a:rPr lang="en-US" sz="1800" i="1" dirty="0">
                <a:effectLst/>
                <a:latin typeface="Calibri" panose="020F0502020204030204" pitchFamily="34" charset="0"/>
                <a:ea typeface="Times New Roman" panose="02020603050405020304" pitchFamily="18" charset="0"/>
              </a:rPr>
              <a:t> </a:t>
            </a:r>
            <a:r>
              <a:rPr lang="en-US" sz="1800" u="sng" dirty="0">
                <a:solidFill>
                  <a:srgbClr val="0563C1"/>
                </a:solidFill>
                <a:effectLst/>
                <a:latin typeface="Calibri" panose="020F0502020204030204" pitchFamily="34" charset="0"/>
                <a:ea typeface="Times New Roman" panose="02020603050405020304" pitchFamily="18" charset="0"/>
                <a:hlinkClick r:id="rId3"/>
              </a:rPr>
              <a:t>https://wonder.cdc.gov/Deaths-by-Underlying-Cause.html </a:t>
            </a:r>
            <a:endParaRPr lang="en-US" sz="1800" dirty="0">
              <a:effectLst/>
              <a:latin typeface="Times New Roman" panose="02020603050405020304" pitchFamily="18" charset="0"/>
              <a:ea typeface="Times New Roman" panose="02020603050405020304" pitchFamily="18" charset="0"/>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rgbClr val="FF000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B134BD7-5DD2-432A-8F84-0E05342D6162}" type="slidenum">
              <a:rPr lang="en-US" smtClean="0"/>
              <a:t>2</a:t>
            </a:fld>
            <a:endParaRPr lang="en-US" dirty="0"/>
          </a:p>
        </p:txBody>
      </p:sp>
    </p:spTree>
    <p:extLst>
      <p:ext uri="{BB962C8B-B14F-4D97-AF65-F5344CB8AC3E}">
        <p14:creationId xmlns:p14="http://schemas.microsoft.com/office/powerpoint/2010/main" val="10672074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4A558B-E4E9-A94A-B9C1-029E46A76A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78273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i="0" dirty="0"/>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The suicide rate among American Indian and Alaska Native populations increased from 20 per 100,000 in 2015 to 24 per 100,000 in 2020. In that same time period, suicide rates among Black Americans increased from 6 to 8 per 100,000. Suicide rates among Hispanic and Asian or Pacific Islander populations saw minimal increases and suicide rates among Whites remained relatively stable. The overall U.S. rate stayed relatively the same between 2015 and 2020.</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SOURCE: Centers for Disease Control and Prevention. (2021). </a:t>
            </a:r>
            <a:r>
              <a:rPr lang="en-US" sz="1800" i="1" dirty="0">
                <a:effectLst/>
                <a:latin typeface="Calibri" panose="020F0502020204030204" pitchFamily="34" charset="0"/>
                <a:ea typeface="Times New Roman" panose="02020603050405020304" pitchFamily="18" charset="0"/>
              </a:rPr>
              <a:t>1999-2020 Wide ranging online data for epidemiological research (WONDER), multiple cause of death files</a:t>
            </a:r>
            <a:r>
              <a:rPr lang="en-US" sz="1800" dirty="0">
                <a:effectLst/>
                <a:latin typeface="Calibri" panose="020F0502020204030204" pitchFamily="34" charset="0"/>
                <a:ea typeface="Times New Roman" panose="02020603050405020304" pitchFamily="18" charset="0"/>
              </a:rPr>
              <a:t> [Data file]. National Center for Health Statistics. </a:t>
            </a:r>
            <a:r>
              <a:rPr lang="en-US" sz="1800" u="sng" dirty="0">
                <a:solidFill>
                  <a:srgbClr val="0563C1"/>
                </a:solidFill>
                <a:effectLst/>
                <a:latin typeface="Calibri" panose="020F0502020204030204" pitchFamily="34" charset="0"/>
                <a:ea typeface="Times New Roman" panose="02020603050405020304" pitchFamily="18" charset="0"/>
                <a:hlinkClick r:id="rId3"/>
              </a:rPr>
              <a:t>http://wonder.cdc.gov/ucd-icd10.html</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134BD7-5DD2-432A-8F84-0E05342D61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49447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In 2020, American Indian and Alaska Native adults were at the highest risk for past-year suicidal thoughts, followed by White and Hispanic adults. Native Hawaiian or other Pacific Islander adults were at the highest risk for past-year suicide attempts, followed by Hispanic adults and then White adults.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SOURCE: Center for Behavioral Health Statistics and Quality. (2023). </a:t>
            </a:r>
            <a:r>
              <a:rPr lang="en-US" sz="1800" i="1" dirty="0">
                <a:effectLst/>
                <a:latin typeface="Calibri" panose="020F0502020204030204" pitchFamily="34" charset="0"/>
                <a:ea typeface="Times New Roman" panose="02020603050405020304" pitchFamily="18" charset="0"/>
              </a:rPr>
              <a:t>2021 National survey on drug use and health: Detailed tables.</a:t>
            </a:r>
            <a:r>
              <a:rPr lang="en-US" sz="1800" dirty="0">
                <a:effectLst/>
                <a:latin typeface="Calibri" panose="020F0502020204030204" pitchFamily="34" charset="0"/>
                <a:ea typeface="Times New Roman" panose="02020603050405020304" pitchFamily="18" charset="0"/>
              </a:rPr>
              <a:t> Substance Abuse and Mental Health Services Administration. https://www.samhsa.gov/data/report/2021-nsduh-detailed-tables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Table 8.54B</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68885-5011-43E9-9544-25F5639659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3948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marR="0"/>
            <a:r>
              <a:rPr lang="en-US" sz="1800" dirty="0">
                <a:effectLst/>
                <a:latin typeface="Calibri" panose="020F0502020204030204" pitchFamily="34" charset="0"/>
                <a:ea typeface="Times New Roman" panose="02020603050405020304" pitchFamily="18" charset="0"/>
                <a:cs typeface="Segoe UI" panose="020B0502040204020203" pitchFamily="34" charset="0"/>
              </a:rPr>
              <a:t>Among high school youth, suicidal thoughts and behaviors vary by race and ethnicity. In 2021, American Indian and Alaska Native youth were more likely than youth of other racial or ethnic groups to seriously consider attempting suicide, make a suicide plan, or attempt suicide. </a:t>
            </a:r>
          </a:p>
          <a:p>
            <a:pPr marL="0" marR="0"/>
            <a:endParaRPr lang="en-US" sz="1800" dirty="0">
              <a:effectLst/>
              <a:latin typeface="Times New Roman" panose="02020603050405020304" pitchFamily="18" charset="0"/>
              <a:ea typeface="Times New Roman" panose="02020603050405020304" pitchFamily="18" charset="0"/>
            </a:endParaRPr>
          </a:p>
          <a:p>
            <a:r>
              <a:rPr lang="en-US" sz="1800" kern="0" dirty="0">
                <a:effectLst/>
                <a:latin typeface="Calibri" panose="020F0502020204030204" pitchFamily="34" charset="0"/>
                <a:ea typeface="Times New Roman" panose="02020603050405020304" pitchFamily="18" charset="0"/>
              </a:rPr>
              <a:t>SOURCE: Centers for Disease Control and Prevention. (2021). </a:t>
            </a:r>
            <a:r>
              <a:rPr lang="en-US" sz="1800" i="1" kern="0" dirty="0">
                <a:effectLst/>
                <a:latin typeface="Calibri" panose="020F0502020204030204" pitchFamily="34" charset="0"/>
                <a:ea typeface="Times New Roman" panose="02020603050405020304" pitchFamily="18" charset="0"/>
              </a:rPr>
              <a:t>1991-2021 High school youth risk behavior survey data</a:t>
            </a:r>
            <a:r>
              <a:rPr lang="en-US" sz="1800" kern="0" dirty="0">
                <a:effectLst/>
                <a:latin typeface="Calibri" panose="020F0502020204030204" pitchFamily="34" charset="0"/>
                <a:ea typeface="Times New Roman" panose="02020603050405020304" pitchFamily="18" charset="0"/>
              </a:rPr>
              <a:t> [Data file]. Youth Risk Behavior Surveillance System. </a:t>
            </a:r>
            <a:r>
              <a:rPr lang="en-US" sz="1800" u="sng" kern="0" dirty="0">
                <a:solidFill>
                  <a:srgbClr val="0563C1"/>
                </a:solidFill>
                <a:effectLst/>
                <a:latin typeface="Calibri" panose="020F0502020204030204" pitchFamily="34" charset="0"/>
                <a:ea typeface="Times New Roman" panose="02020603050405020304" pitchFamily="18" charset="0"/>
                <a:hlinkClick r:id="rId3"/>
              </a:rPr>
              <a:t>http://nccd.cdc.gov/youthonline/</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68885-5011-43E9-9544-25F5639659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57059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4A558B-E4E9-A94A-B9C1-029E46A76A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15308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Among American Indian and Alaska Native populations, the rates of death by suicide increased from 17 per 100,000 in 2011 to 24 per 100,000 in 2020. Over the same time period, the overall U.S. rates of death by suicide increased slightly, from 12 to 14 per 100,000.</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en-US" sz="1800" kern="0" dirty="0">
                <a:effectLst/>
                <a:latin typeface="Calibri" panose="020F0502020204030204" pitchFamily="34" charset="0"/>
                <a:ea typeface="Times New Roman" panose="02020603050405020304" pitchFamily="18" charset="0"/>
              </a:rPr>
              <a:t>SOURCE: Centers for Disease Control and Prevention. (2021). </a:t>
            </a:r>
            <a:r>
              <a:rPr lang="en-US" sz="1800" i="1" kern="0" dirty="0">
                <a:effectLst/>
                <a:latin typeface="Calibri" panose="020F0502020204030204" pitchFamily="34" charset="0"/>
                <a:ea typeface="Times New Roman" panose="02020603050405020304" pitchFamily="18" charset="0"/>
              </a:rPr>
              <a:t>1999-2020 Wide ranging online data for epidemiological research (WONDER), multiple cause of death files</a:t>
            </a:r>
            <a:r>
              <a:rPr lang="en-US" sz="1800" kern="0" dirty="0">
                <a:effectLst/>
                <a:latin typeface="Calibri" panose="020F0502020204030204" pitchFamily="34" charset="0"/>
                <a:ea typeface="Times New Roman" panose="02020603050405020304" pitchFamily="18" charset="0"/>
              </a:rPr>
              <a:t> [Data file]. National Center for Health Statistics. </a:t>
            </a:r>
            <a:r>
              <a:rPr lang="en-US" sz="1800" u="sng" kern="0" dirty="0">
                <a:solidFill>
                  <a:srgbClr val="0563C1"/>
                </a:solidFill>
                <a:effectLst/>
                <a:latin typeface="Calibri" panose="020F0502020204030204" pitchFamily="34" charset="0"/>
                <a:ea typeface="Times New Roman" panose="02020603050405020304" pitchFamily="18" charset="0"/>
                <a:hlinkClick r:id="rId3"/>
              </a:rPr>
              <a:t>http://wonder.cdc.gov/ucd-icd10.html</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134BD7-5DD2-432A-8F84-0E05342D61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38086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marR="0">
              <a:spcBef>
                <a:spcPts val="0"/>
              </a:spcBef>
              <a:spcAft>
                <a:spcPts val="0"/>
              </a:spcAft>
            </a:pPr>
            <a:r>
              <a:rPr lang="en-US" sz="1800" u="none" kern="0" dirty="0">
                <a:effectLst/>
                <a:latin typeface="Calibri" panose="020F0502020204030204" pitchFamily="34" charset="0"/>
                <a:ea typeface="Times New Roman" panose="02020603050405020304" pitchFamily="18" charset="0"/>
              </a:rPr>
              <a:t>Among American Indian and Alaska Native (AI/AN) populations, </a:t>
            </a:r>
            <a:r>
              <a:rPr lang="en-US" sz="1800" u="none" kern="0" dirty="0">
                <a:solidFill>
                  <a:srgbClr val="008080"/>
                </a:solidFill>
                <a:effectLst/>
                <a:latin typeface="Calibri" panose="020F0502020204030204" pitchFamily="34" charset="0"/>
                <a:ea typeface="Times New Roman" panose="02020603050405020304" pitchFamily="18" charset="0"/>
              </a:rPr>
              <a:t>suicide rates peak among those ages 25-34 and decline at age 35. Suicide rates begin to increase again at age 75. </a:t>
            </a: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SOURCE: Centers for Disease Control and Prevention. (2021). </a:t>
            </a:r>
            <a:r>
              <a:rPr lang="en-US" sz="1800" i="1" dirty="0">
                <a:effectLst/>
                <a:latin typeface="Calibri" panose="020F0502020204030204" pitchFamily="34" charset="0"/>
                <a:ea typeface="Times New Roman" panose="02020603050405020304" pitchFamily="18" charset="0"/>
              </a:rPr>
              <a:t>1999-2020 Wide ranging online data for epidemiological research (WONDER), multiple cause of death files</a:t>
            </a:r>
            <a:r>
              <a:rPr lang="en-US" sz="1800" dirty="0">
                <a:effectLst/>
                <a:latin typeface="Calibri" panose="020F0502020204030204" pitchFamily="34" charset="0"/>
                <a:ea typeface="Times New Roman" panose="02020603050405020304" pitchFamily="18" charset="0"/>
              </a:rPr>
              <a:t>. National Center for Health Statistics. </a:t>
            </a:r>
            <a:r>
              <a:rPr lang="en-US" sz="1800" u="sng" dirty="0">
                <a:solidFill>
                  <a:srgbClr val="0563C1"/>
                </a:solidFill>
                <a:effectLst/>
                <a:latin typeface="Calibri" panose="020F0502020204030204" pitchFamily="34" charset="0"/>
                <a:ea typeface="Times New Roman" panose="02020603050405020304" pitchFamily="18" charset="0"/>
                <a:hlinkClick r:id="rId3"/>
              </a:rPr>
              <a:t>http://wonder.cdc.gov/ucd-icd10.html</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68885-5011-43E9-9544-25F5639659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28512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As in the overall U.S. population, the rate of suicide deaths among males was more than three times the rate among females in American Indian and Alaska Native (AI/AN) populations between 2011 and 2020. The rate of suicide deaths among AI/AN populations was higher than that of the overall U.S. population for both males and females.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SOURCE: Centers for Disease Control and Prevention. (2021). </a:t>
            </a:r>
            <a:r>
              <a:rPr lang="en-US" sz="1800" i="1" dirty="0">
                <a:effectLst/>
                <a:latin typeface="Calibri" panose="020F0502020204030204" pitchFamily="34" charset="0"/>
                <a:ea typeface="Times New Roman" panose="02020603050405020304" pitchFamily="18" charset="0"/>
              </a:rPr>
              <a:t>1999-2020 Wide ranging online data for epidemiological research (WONDER), multiple cause of death files</a:t>
            </a:r>
            <a:r>
              <a:rPr lang="en-US" sz="1800" dirty="0">
                <a:effectLst/>
                <a:latin typeface="Calibri" panose="020F0502020204030204" pitchFamily="34" charset="0"/>
                <a:ea typeface="Times New Roman" panose="02020603050405020304" pitchFamily="18" charset="0"/>
              </a:rPr>
              <a:t> [Data file]. National Center for Health Statistics.</a:t>
            </a:r>
            <a:r>
              <a:rPr lang="en-US" sz="1800" u="sng" dirty="0">
                <a:effectLst/>
                <a:latin typeface="Calibri" panose="020F0502020204030204" pitchFamily="34" charset="0"/>
                <a:ea typeface="Times New Roman" panose="02020603050405020304" pitchFamily="18" charset="0"/>
              </a:rPr>
              <a:t> </a:t>
            </a:r>
            <a:r>
              <a:rPr lang="en-US" sz="1800" u="sng" dirty="0">
                <a:solidFill>
                  <a:srgbClr val="0563C1"/>
                </a:solidFill>
                <a:effectLst/>
                <a:latin typeface="Calibri" panose="020F0502020204030204" pitchFamily="34" charset="0"/>
                <a:ea typeface="Times New Roman" panose="02020603050405020304" pitchFamily="18" charset="0"/>
                <a:hlinkClick r:id="rId3"/>
              </a:rPr>
              <a:t>http://wonder.cdc.gov/ucd-icd10.html</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68885-5011-43E9-9544-25F5639659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82114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A much higher percentage of American Indian and Alaska Native (AI/AN) populations reported past-year suicidal thoughts compared to the overall U.S. population (9% and 5%, respectively). The percentages of AI/AN populations reporting past-year suicide plans and suicide attempts are slightly higher than the percentages in the overall U.S. population.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SOURCE: Center for Behavioral Health Statistics and Quality. (2023). </a:t>
            </a:r>
            <a:r>
              <a:rPr lang="en-US" sz="1800" i="1" dirty="0">
                <a:effectLst/>
                <a:latin typeface="Calibri" panose="020F0502020204030204" pitchFamily="34" charset="0"/>
                <a:ea typeface="Times New Roman" panose="02020603050405020304" pitchFamily="18" charset="0"/>
              </a:rPr>
              <a:t>2021 National survey on drug use and health: Detailed tables.</a:t>
            </a:r>
            <a:r>
              <a:rPr lang="en-US" sz="1800" dirty="0">
                <a:effectLst/>
                <a:latin typeface="Calibri" panose="020F0502020204030204" pitchFamily="34" charset="0"/>
                <a:ea typeface="Times New Roman" panose="02020603050405020304" pitchFamily="18" charset="0"/>
              </a:rPr>
              <a:t> Substance Abuse and Mental Health Services Administration. </a:t>
            </a:r>
            <a:r>
              <a:rPr lang="en-US" sz="1800" u="sng" dirty="0">
                <a:solidFill>
                  <a:srgbClr val="0563C1"/>
                </a:solidFill>
                <a:effectLst/>
                <a:latin typeface="Calibri" panose="020F0502020204030204" pitchFamily="34" charset="0"/>
                <a:ea typeface="Times New Roman" panose="02020603050405020304" pitchFamily="18" charset="0"/>
                <a:hlinkClick r:id="rId3"/>
              </a:rPr>
              <a:t>https://www.samhsa.gov/data/report/2021-nsduh-detailed-tables</a:t>
            </a: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Table 8.58B</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68885-5011-43E9-9544-25F5639659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08698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a:p>
            <a:pPr marL="0" marR="0">
              <a:spcBef>
                <a:spcPts val="0"/>
              </a:spcBef>
              <a:spcAft>
                <a:spcPts val="0"/>
              </a:spcAft>
            </a:pPr>
            <a:r>
              <a:rPr lang="en-US" sz="1800" kern="1200" dirty="0">
                <a:solidFill>
                  <a:srgbClr val="000000"/>
                </a:solidFill>
                <a:effectLst/>
                <a:latin typeface="Calibri" panose="020F0502020204030204" pitchFamily="34" charset="0"/>
                <a:ea typeface="+mn-ea"/>
              </a:rPr>
              <a:t>In 2021, a higher percentage of American Indian and Alaska Native (AI/AN) high school youth reported seriously considering attempting suicide in the past year, making a past-year suicide plan, and attempting suicide in the past year compared to youth in the overall U.S. population. The percentage of AI/AN high school youth who reported feeling sad or hopeless was similar to the percentage of the overall U.S. population.</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kern="1200" dirty="0">
                <a:solidFill>
                  <a:srgbClr val="000000"/>
                </a:solidFill>
                <a:effectLst/>
                <a:latin typeface="Calibri" panose="020F0502020204030204" pitchFamily="34" charset="0"/>
                <a:ea typeface="+mn-ea"/>
              </a:rPr>
              <a:t> </a:t>
            </a:r>
            <a:endParaRPr lang="en-US" sz="1800" dirty="0">
              <a:effectLst/>
              <a:latin typeface="Times New Roman" panose="02020603050405020304" pitchFamily="18" charset="0"/>
              <a:ea typeface="Times New Roman" panose="02020603050405020304" pitchFamily="18" charset="0"/>
            </a:endParaRPr>
          </a:p>
          <a:p>
            <a:r>
              <a:rPr lang="en-US" sz="1800" kern="1200" dirty="0">
                <a:solidFill>
                  <a:srgbClr val="000000"/>
                </a:solidFill>
                <a:effectLst/>
                <a:latin typeface="Calibri" panose="020F0502020204030204" pitchFamily="34" charset="0"/>
                <a:ea typeface="+mn-ea"/>
              </a:rPr>
              <a:t>Source: Centers for Disease Control and Prevention. (2021). </a:t>
            </a:r>
            <a:r>
              <a:rPr lang="en-US" sz="1800" i="1" kern="1200" dirty="0">
                <a:solidFill>
                  <a:srgbClr val="000000"/>
                </a:solidFill>
                <a:effectLst/>
                <a:latin typeface="Calibri" panose="020F0502020204030204" pitchFamily="34" charset="0"/>
                <a:ea typeface="+mn-ea"/>
              </a:rPr>
              <a:t>1991-2021 High school youth risk behavior survey data</a:t>
            </a:r>
            <a:r>
              <a:rPr lang="en-US" sz="1800" kern="1200" dirty="0">
                <a:solidFill>
                  <a:srgbClr val="000000"/>
                </a:solidFill>
                <a:effectLst/>
                <a:latin typeface="Calibri" panose="020F0502020204030204" pitchFamily="34" charset="0"/>
                <a:ea typeface="+mn-ea"/>
              </a:rPr>
              <a:t> [Data file]. Youth Risk Behavior Surveillance System. </a:t>
            </a:r>
            <a:r>
              <a:rPr lang="en-US" sz="1800" u="sng" kern="1200" dirty="0">
                <a:solidFill>
                  <a:srgbClr val="0563C1"/>
                </a:solidFill>
                <a:effectLst/>
                <a:latin typeface="Calibri" panose="020F0502020204030204" pitchFamily="34" charset="0"/>
                <a:ea typeface="+mn-ea"/>
                <a:hlinkClick r:id="rId3"/>
              </a:rPr>
              <a:t>http://nccd.cdc.gov/youthonline/</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68885-5011-43E9-9544-25F5639659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5273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effectLst/>
              <a:latin typeface="Calibri" panose="020F0502020204030204" pitchFamily="34"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Suicides consistently outnumber homicides. The homicide rate has not consistently shown the upward trend we see with the suicide rate, but the homicide rate did increase from 6 per 100,000 in 2019 to 7.8 per 100,000 in 2020.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SOURCE: Centers for Disease Control and Prevention. (2021). </a:t>
            </a:r>
            <a:r>
              <a:rPr lang="en-US" sz="1800" i="1" dirty="0">
                <a:effectLst/>
                <a:latin typeface="Calibri" panose="020F0502020204030204" pitchFamily="34" charset="0"/>
                <a:ea typeface="Times New Roman" panose="02020603050405020304" pitchFamily="18" charset="0"/>
              </a:rPr>
              <a:t>1999-2020 Wide ranging online data for epidemiological research (WONDER), multiple cause of death files</a:t>
            </a:r>
            <a:r>
              <a:rPr lang="en-US" sz="1800" dirty="0">
                <a:effectLst/>
                <a:latin typeface="Calibri" panose="020F0502020204030204" pitchFamily="34" charset="0"/>
                <a:ea typeface="Times New Roman" panose="02020603050405020304" pitchFamily="18" charset="0"/>
              </a:rPr>
              <a:t> [Data file]. National Center for Health Statistics.</a:t>
            </a:r>
            <a:r>
              <a:rPr lang="en-US" sz="1800" i="1" dirty="0">
                <a:effectLst/>
                <a:latin typeface="Calibri" panose="020F0502020204030204" pitchFamily="34" charset="0"/>
                <a:ea typeface="Times New Roman" panose="02020603050405020304" pitchFamily="18" charset="0"/>
              </a:rPr>
              <a:t> </a:t>
            </a:r>
            <a:r>
              <a:rPr lang="en-US" sz="1800" u="sng" dirty="0">
                <a:solidFill>
                  <a:srgbClr val="0563C1"/>
                </a:solidFill>
                <a:effectLst/>
                <a:latin typeface="Calibri" panose="020F0502020204030204" pitchFamily="34" charset="0"/>
                <a:ea typeface="Times New Roman" panose="02020603050405020304" pitchFamily="18" charset="0"/>
                <a:hlinkClick r:id="rId3"/>
              </a:rPr>
              <a:t>https://wonder.cdc.gov/Deaths-by-Underlying-Cause.html </a:t>
            </a:r>
            <a:endParaRPr lang="en-US" sz="1800" dirty="0">
              <a:effectLst/>
              <a:latin typeface="Times New Roman" panose="02020603050405020304" pitchFamily="18" charset="0"/>
              <a:ea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B134BD7-5DD2-432A-8F84-0E05342D6162}" type="slidenum">
              <a:rPr lang="en-US" smtClean="0"/>
              <a:t>3</a:t>
            </a:fld>
            <a:endParaRPr lang="en-US" dirty="0"/>
          </a:p>
        </p:txBody>
      </p:sp>
    </p:spTree>
    <p:extLst>
      <p:ext uri="{BB962C8B-B14F-4D97-AF65-F5344CB8AC3E}">
        <p14:creationId xmlns:p14="http://schemas.microsoft.com/office/powerpoint/2010/main" val="26343877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4A558B-E4E9-A94A-B9C1-029E46A76A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96653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pPr marL="0" marR="0" fontAlgn="base">
              <a:spcBef>
                <a:spcPts val="0"/>
              </a:spcBef>
              <a:spcAft>
                <a:spcPts val="0"/>
              </a:spcAft>
            </a:pPr>
            <a:r>
              <a:rPr lang="en-US" sz="1800" kern="1200" dirty="0">
                <a:solidFill>
                  <a:srgbClr val="000000"/>
                </a:solidFill>
                <a:effectLst/>
                <a:latin typeface="Calibri" panose="020F0502020204030204" pitchFamily="34" charset="0"/>
                <a:ea typeface="+mn-ea"/>
              </a:rPr>
              <a:t>The suicide rates among Asian or Pacific Islander populations did not increase greatly between 2011 (6 per 100,000) and 2020 6.8 per 100,000). Suicide rates among the overall U.S. population increased from 12.3 per 100,000 in 2011 to 13.5 per 100,000 in 2020.</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kern="1200" dirty="0">
                <a:solidFill>
                  <a:srgbClr val="000000"/>
                </a:solidFill>
                <a:effectLst/>
                <a:latin typeface="Calibri" panose="020F0502020204030204" pitchFamily="34" charset="0"/>
                <a:ea typeface="+mn-ea"/>
              </a:rPr>
              <a:t>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kern="1200" dirty="0">
                <a:solidFill>
                  <a:srgbClr val="000000"/>
                </a:solidFill>
                <a:effectLst/>
                <a:latin typeface="Calibri" panose="020F0502020204030204" pitchFamily="34" charset="0"/>
                <a:ea typeface="+mn-ea"/>
              </a:rPr>
              <a:t>SOURCE: Centers for Disease Control and Prevention. (2021). </a:t>
            </a:r>
            <a:r>
              <a:rPr lang="en-US" sz="1800" i="1" dirty="0">
                <a:effectLst/>
                <a:latin typeface="Calibri" panose="020F0502020204030204" pitchFamily="34" charset="0"/>
                <a:ea typeface="Times New Roman" panose="02020603050405020304" pitchFamily="18" charset="0"/>
              </a:rPr>
              <a:t>1999-2020 Wide ranging online data for epidemiological research (WONDER), multiple cause of death files</a:t>
            </a:r>
            <a:r>
              <a:rPr lang="en-US" sz="1800" dirty="0">
                <a:effectLst/>
                <a:latin typeface="Calibri" panose="020F0502020204030204" pitchFamily="34" charset="0"/>
                <a:ea typeface="Times New Roman" panose="02020603050405020304" pitchFamily="18" charset="0"/>
              </a:rPr>
              <a:t> [Data file].</a:t>
            </a:r>
            <a:r>
              <a:rPr lang="en-US" sz="1800" kern="1200" dirty="0">
                <a:solidFill>
                  <a:srgbClr val="000000"/>
                </a:solidFill>
                <a:effectLst/>
                <a:latin typeface="Calibri" panose="020F0502020204030204" pitchFamily="34" charset="0"/>
                <a:ea typeface="+mn-ea"/>
              </a:rPr>
              <a:t> National Center for Health Statistics.</a:t>
            </a:r>
            <a:r>
              <a:rPr lang="en-US" sz="1800" u="sng" kern="1200" dirty="0">
                <a:solidFill>
                  <a:srgbClr val="000000"/>
                </a:solidFill>
                <a:effectLst/>
                <a:latin typeface="Calibri" panose="020F0502020204030204" pitchFamily="34" charset="0"/>
                <a:ea typeface="+mn-ea"/>
              </a:rPr>
              <a:t> </a:t>
            </a:r>
            <a:r>
              <a:rPr lang="en-US" sz="1800" u="sng" kern="1200" dirty="0">
                <a:solidFill>
                  <a:srgbClr val="0563C1"/>
                </a:solidFill>
                <a:effectLst/>
                <a:latin typeface="Calibri" panose="020F0502020204030204" pitchFamily="34" charset="0"/>
                <a:ea typeface="+mn-ea"/>
                <a:hlinkClick r:id="rId3"/>
              </a:rPr>
              <a:t>http://wonder.cdc.gov/ucd-icd10.html</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134BD7-5DD2-432A-8F84-0E05342D61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78986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a:p>
            <a:pPr marL="0" marR="0" fontAlgn="base">
              <a:spcBef>
                <a:spcPts val="0"/>
              </a:spcBef>
              <a:spcAft>
                <a:spcPts val="0"/>
              </a:spcAft>
            </a:pPr>
            <a:r>
              <a:rPr lang="en-US" sz="1800" kern="1200" dirty="0">
                <a:solidFill>
                  <a:srgbClr val="000000"/>
                </a:solidFill>
                <a:effectLst/>
                <a:latin typeface="Calibri" panose="020F0502020204030204" pitchFamily="34" charset="0"/>
                <a:ea typeface="+mn-ea"/>
              </a:rPr>
              <a:t>Among Asian or Pacific Islander populations, suicide rates are highest later in life (85+); the second highest rates are seen among ages 15 to 24. This pattern is different than that seen in the overall U.S. population, where suicide rates increase from age 15 to age 54, decrease from age 54 to age 74, and then start an upward trend at ages 75 to 85+.</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kern="1200" dirty="0">
                <a:solidFill>
                  <a:srgbClr val="000000"/>
                </a:solidFill>
                <a:effectLst/>
                <a:latin typeface="Calibri" panose="020F0502020204030204" pitchFamily="34" charset="0"/>
                <a:ea typeface="+mn-ea"/>
              </a:rPr>
              <a:t>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kern="1200" dirty="0">
                <a:solidFill>
                  <a:srgbClr val="000000"/>
                </a:solidFill>
                <a:effectLst/>
                <a:latin typeface="Calibri" panose="020F0502020204030204" pitchFamily="34" charset="0"/>
                <a:ea typeface="+mn-ea"/>
              </a:rPr>
              <a:t>SOURCE: Centers for Disease Control and Prevention. (2021). </a:t>
            </a:r>
            <a:r>
              <a:rPr lang="en-US" sz="1800" i="1" dirty="0">
                <a:effectLst/>
                <a:latin typeface="Calibri" panose="020F0502020204030204" pitchFamily="34" charset="0"/>
                <a:ea typeface="Times New Roman" panose="02020603050405020304" pitchFamily="18" charset="0"/>
              </a:rPr>
              <a:t>1999-2020 Wide ranging online data for epidemiological research (WONDER), multiple cause of death files</a:t>
            </a:r>
            <a:r>
              <a:rPr lang="en-US" sz="1800" dirty="0">
                <a:effectLst/>
                <a:latin typeface="Calibri" panose="020F0502020204030204" pitchFamily="34" charset="0"/>
                <a:ea typeface="Times New Roman" panose="02020603050405020304" pitchFamily="18" charset="0"/>
              </a:rPr>
              <a:t> [Data file]. </a:t>
            </a:r>
            <a:r>
              <a:rPr lang="en-US" sz="1800" kern="1200" dirty="0">
                <a:solidFill>
                  <a:srgbClr val="000000"/>
                </a:solidFill>
                <a:effectLst/>
                <a:latin typeface="Calibri" panose="020F0502020204030204" pitchFamily="34" charset="0"/>
                <a:ea typeface="+mn-ea"/>
              </a:rPr>
              <a:t>National Center for Health Statistics. </a:t>
            </a:r>
            <a:r>
              <a:rPr lang="en-US" sz="1800" u="sng" kern="1200" dirty="0">
                <a:solidFill>
                  <a:srgbClr val="0563C1"/>
                </a:solidFill>
                <a:effectLst/>
                <a:latin typeface="Calibri" panose="020F0502020204030204" pitchFamily="34" charset="0"/>
                <a:ea typeface="+mn-ea"/>
                <a:hlinkClick r:id="rId3"/>
              </a:rPr>
              <a:t>http://wonder.cdc.gov/ucd-icd10.html</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68885-5011-43E9-9544-25F5639659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20160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a:p>
            <a:pPr marL="0" marR="0" fontAlgn="base">
              <a:spcBef>
                <a:spcPts val="0"/>
              </a:spcBef>
              <a:spcAft>
                <a:spcPts val="0"/>
              </a:spcAft>
            </a:pPr>
            <a:r>
              <a:rPr lang="en-US" sz="1800" kern="1200" dirty="0">
                <a:solidFill>
                  <a:srgbClr val="000000"/>
                </a:solidFill>
                <a:effectLst/>
                <a:latin typeface="Calibri" panose="020F0502020204030204" pitchFamily="34" charset="0"/>
                <a:ea typeface="+mn-ea"/>
              </a:rPr>
              <a:t>In Asian or Pacific Islander populations, the suicide death rate among males was more than double the rate among females between 2011 and 2020 (10.5 vs. 4, respectively). The suicide death rate among males in the overall U.S. population was higher than the rate among males in Asian or Pacific Islander populations.</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kern="1200" dirty="0">
                <a:solidFill>
                  <a:srgbClr val="000000"/>
                </a:solidFill>
                <a:effectLst/>
                <a:latin typeface="Calibri" panose="020F0502020204030204" pitchFamily="34" charset="0"/>
                <a:ea typeface="+mn-ea"/>
              </a:rPr>
              <a:t>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kern="1200" dirty="0">
                <a:solidFill>
                  <a:srgbClr val="000000"/>
                </a:solidFill>
                <a:effectLst/>
                <a:latin typeface="Calibri" panose="020F0502020204030204" pitchFamily="34" charset="0"/>
                <a:ea typeface="+mn-ea"/>
              </a:rPr>
              <a:t>SOURCE: Centers for Disease Control and Prevention. (2021). </a:t>
            </a:r>
            <a:r>
              <a:rPr lang="en-US" sz="1800" i="1" dirty="0">
                <a:effectLst/>
                <a:latin typeface="Calibri" panose="020F0502020204030204" pitchFamily="34" charset="0"/>
                <a:ea typeface="Times New Roman" panose="02020603050405020304" pitchFamily="18" charset="0"/>
              </a:rPr>
              <a:t>1999-2020 Wide ranging online data for epidemiological research (WONDER), multiple cause of death files</a:t>
            </a:r>
            <a:r>
              <a:rPr lang="en-US" sz="1800" dirty="0">
                <a:effectLst/>
                <a:latin typeface="Calibri" panose="020F0502020204030204" pitchFamily="34" charset="0"/>
                <a:ea typeface="Times New Roman" panose="02020603050405020304" pitchFamily="18" charset="0"/>
              </a:rPr>
              <a:t> [Data file].</a:t>
            </a:r>
            <a:r>
              <a:rPr lang="en-US" sz="1800" kern="1200" dirty="0">
                <a:solidFill>
                  <a:srgbClr val="000000"/>
                </a:solidFill>
                <a:effectLst/>
                <a:latin typeface="Calibri" panose="020F0502020204030204" pitchFamily="34" charset="0"/>
                <a:ea typeface="+mn-ea"/>
              </a:rPr>
              <a:t> National Center for Health Statistics.</a:t>
            </a:r>
            <a:r>
              <a:rPr lang="en-US" sz="1800" u="sng" kern="1200" dirty="0">
                <a:solidFill>
                  <a:srgbClr val="000000"/>
                </a:solidFill>
                <a:effectLst/>
                <a:latin typeface="Calibri" panose="020F0502020204030204" pitchFamily="34" charset="0"/>
                <a:ea typeface="+mn-ea"/>
              </a:rPr>
              <a:t> </a:t>
            </a:r>
            <a:r>
              <a:rPr lang="en-US" sz="1800" u="sng" kern="1200" dirty="0">
                <a:solidFill>
                  <a:srgbClr val="0563C1"/>
                </a:solidFill>
                <a:effectLst/>
                <a:latin typeface="Calibri" panose="020F0502020204030204" pitchFamily="34" charset="0"/>
                <a:ea typeface="+mn-ea"/>
                <a:hlinkClick r:id="rId3"/>
              </a:rPr>
              <a:t>http://wonder.cdc.gov/ucd-icd10.html</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68885-5011-43E9-9544-25F5639659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34969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spcBef>
                <a:spcPts val="0"/>
              </a:spcBef>
              <a:spcAft>
                <a:spcPts val="0"/>
              </a:spcAft>
            </a:pPr>
            <a:endParaRPr lang="en-US" sz="1800" kern="1200" dirty="0">
              <a:solidFill>
                <a:srgbClr val="000000"/>
              </a:solidFill>
              <a:effectLst/>
              <a:latin typeface="Calibri" panose="020F0502020204030204" pitchFamily="34" charset="0"/>
              <a:ea typeface="+mn-ea"/>
            </a:endParaRPr>
          </a:p>
          <a:p>
            <a:pPr marL="0" marR="0" fontAlgn="base">
              <a:spcBef>
                <a:spcPts val="0"/>
              </a:spcBef>
              <a:spcAft>
                <a:spcPts val="0"/>
              </a:spcAft>
            </a:pPr>
            <a:r>
              <a:rPr lang="en-US" sz="1800" kern="1200" dirty="0">
                <a:solidFill>
                  <a:srgbClr val="000000"/>
                </a:solidFill>
                <a:effectLst/>
                <a:latin typeface="Calibri" panose="020F0502020204030204" pitchFamily="34" charset="0"/>
                <a:ea typeface="+mn-ea"/>
              </a:rPr>
              <a:t>Compared to the overall U.S. population, in 2020 a lower percentage of Asian adults and Native Hawaiian or Other Pacific Islander adults reported past-year serious thoughts of suicide or a past-year suicide plan. However, a greater percentage of Native Hawaiian or Other Pacific Islander adults reported a past-year suicide attempt compared to the Asian population and the overall U.S. population.</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kern="1200" dirty="0">
                <a:solidFill>
                  <a:srgbClr val="000000"/>
                </a:solidFill>
                <a:effectLst/>
                <a:latin typeface="Calibri" panose="020F0502020204030204" pitchFamily="34" charset="0"/>
                <a:ea typeface="+mn-ea"/>
              </a:rPr>
              <a:t>​</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kern="1200" dirty="0">
                <a:solidFill>
                  <a:srgbClr val="000000"/>
                </a:solidFill>
                <a:effectLst/>
                <a:latin typeface="Calibri" panose="020F0502020204030204" pitchFamily="34" charset="0"/>
                <a:ea typeface="+mn-ea"/>
              </a:rPr>
              <a:t>SOURCE: Center for Behavioral Health Statistics and Quality. (2023). </a:t>
            </a:r>
            <a:r>
              <a:rPr lang="en-US" sz="1800" i="1" dirty="0">
                <a:effectLst/>
                <a:latin typeface="Calibri" panose="020F0502020204030204" pitchFamily="34" charset="0"/>
                <a:ea typeface="Times New Roman" panose="02020603050405020304" pitchFamily="18" charset="0"/>
              </a:rPr>
              <a:t>2021 National survey on drug use and health: Detailed tables.</a:t>
            </a:r>
            <a:r>
              <a:rPr lang="en-US" sz="1800" kern="1200" dirty="0">
                <a:solidFill>
                  <a:srgbClr val="000000"/>
                </a:solidFill>
                <a:effectLst/>
                <a:latin typeface="Calibri" panose="020F0502020204030204" pitchFamily="34" charset="0"/>
                <a:ea typeface="+mn-ea"/>
              </a:rPr>
              <a:t> Substance Abuse and Mental Health Services Administration. </a:t>
            </a:r>
            <a:r>
              <a:rPr lang="en-US" sz="1800" u="sng" dirty="0">
                <a:solidFill>
                  <a:srgbClr val="0563C1"/>
                </a:solidFill>
                <a:effectLst/>
                <a:latin typeface="Calibri" panose="020F0502020204030204" pitchFamily="34" charset="0"/>
                <a:ea typeface="Times New Roman" panose="02020603050405020304" pitchFamily="18" charset="0"/>
                <a:hlinkClick r:id="rId3"/>
              </a:rPr>
              <a:t>https://www.samhsa.gov/data/report/2021-nsduh-detailed-tables</a:t>
            </a: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kern="1200" dirty="0">
                <a:solidFill>
                  <a:srgbClr val="000000"/>
                </a:solidFill>
                <a:effectLst/>
                <a:latin typeface="Calibri" panose="020F0502020204030204" pitchFamily="34" charset="0"/>
                <a:ea typeface="+mn-ea"/>
              </a:rPr>
              <a:t>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kern="1200" dirty="0">
                <a:solidFill>
                  <a:srgbClr val="000000"/>
                </a:solidFill>
                <a:effectLst/>
                <a:latin typeface="Calibri" panose="020F0502020204030204" pitchFamily="34" charset="0"/>
                <a:ea typeface="+mn-ea"/>
              </a:rPr>
              <a:t>Table 8.58B</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68885-5011-43E9-9544-25F5639659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9470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marR="0" fontAlgn="base">
              <a:spcBef>
                <a:spcPts val="0"/>
              </a:spcBef>
              <a:spcAft>
                <a:spcPts val="0"/>
              </a:spcAft>
            </a:pPr>
            <a:r>
              <a:rPr lang="en-US" sz="1800" kern="1200" dirty="0">
                <a:solidFill>
                  <a:srgbClr val="000000"/>
                </a:solidFill>
                <a:effectLst/>
                <a:latin typeface="Calibri" panose="020F0502020204030204" pitchFamily="34" charset="0"/>
                <a:ea typeface="+mn-ea"/>
              </a:rPr>
              <a:t>In 2021, lower percentages of high school youth in Asian populations reported that they felt sad or hopeless, seriously considered attempting suicide, made a suicide plan, attempted suicide, and made a suicide attempt requiring medical treatment in the past year compared to youth in the overall U.S. population.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b="1" kern="1200" dirty="0">
                <a:solidFill>
                  <a:srgbClr val="000000"/>
                </a:solidFill>
                <a:effectLst/>
                <a:latin typeface="Calibri" panose="020F0502020204030204" pitchFamily="34" charset="0"/>
                <a:ea typeface="+mn-ea"/>
              </a:rPr>
              <a:t>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kern="1200" dirty="0">
                <a:solidFill>
                  <a:srgbClr val="000000"/>
                </a:solidFill>
                <a:effectLst/>
                <a:latin typeface="Calibri" panose="020F0502020204030204" pitchFamily="34" charset="0"/>
                <a:ea typeface="+mn-ea"/>
              </a:rPr>
              <a:t>Source: Centers for Disease Control and Prevention. (2021). </a:t>
            </a:r>
            <a:r>
              <a:rPr lang="en-US" sz="1800" i="1" kern="1200" dirty="0">
                <a:solidFill>
                  <a:srgbClr val="000000"/>
                </a:solidFill>
                <a:effectLst/>
                <a:latin typeface="Calibri" panose="020F0502020204030204" pitchFamily="34" charset="0"/>
                <a:ea typeface="+mn-ea"/>
              </a:rPr>
              <a:t>1991-2019 High school youth risk behavior survey data</a:t>
            </a:r>
            <a:r>
              <a:rPr lang="en-US" sz="1800" kern="1200" dirty="0">
                <a:solidFill>
                  <a:srgbClr val="000000"/>
                </a:solidFill>
                <a:effectLst/>
                <a:latin typeface="Calibri" panose="020F0502020204030204" pitchFamily="34" charset="0"/>
                <a:ea typeface="+mn-ea"/>
              </a:rPr>
              <a:t> [Data file]. Youth Risk Behavior Surveillance System. </a:t>
            </a:r>
            <a:r>
              <a:rPr lang="en-US" sz="1800" u="sng" kern="1200" dirty="0">
                <a:solidFill>
                  <a:srgbClr val="0563C1"/>
                </a:solidFill>
                <a:effectLst/>
                <a:latin typeface="Calibri" panose="020F0502020204030204" pitchFamily="34" charset="0"/>
                <a:ea typeface="+mn-ea"/>
                <a:hlinkClick r:id="rId3"/>
              </a:rPr>
              <a:t>http://nccd.cdc.gov/youthonline/</a:t>
            </a:r>
            <a:r>
              <a:rPr lang="en-US" sz="1800" kern="1200" dirty="0">
                <a:solidFill>
                  <a:srgbClr val="000000"/>
                </a:solidFill>
                <a:effectLst/>
                <a:latin typeface="Calibri" panose="020F0502020204030204" pitchFamily="34" charset="0"/>
                <a:ea typeface="+mn-ea"/>
              </a:rPr>
              <a:t>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68885-5011-43E9-9544-25F5639659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38065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Calibri" panose="020F0502020204030204" pitchFamily="34" charset="0"/>
              <a:ea typeface="+mn-ea"/>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In 2021, higher percentages of high school youth in Native Hawaiian or Other Pacific Islander (NHOPI) populations reported they made a suicide plan and made a suicide attempt requiring treatment than youth in the overall U.S. population. Lower percentages of high school youth in NHOPI populations reported they felt sad and seriously considered attempting suicide than youth in the general U.S. population. Equal percentages of high school youth in NHOPI populations and the general U.S. population reported that they attempted suicide.</a:t>
            </a: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SOURCE: Centers for Disease Control and Prevention. (2021). </a:t>
            </a:r>
            <a:r>
              <a:rPr lang="en-US" sz="1800" i="1" dirty="0">
                <a:effectLst/>
                <a:latin typeface="Calibri" panose="020F0502020204030204" pitchFamily="34" charset="0"/>
                <a:ea typeface="Times New Roman" panose="02020603050405020304" pitchFamily="18" charset="0"/>
              </a:rPr>
              <a:t>1991-2021 High school youth risk behavior survey data</a:t>
            </a:r>
            <a:r>
              <a:rPr lang="en-US" sz="1800" dirty="0">
                <a:effectLst/>
                <a:latin typeface="Calibri" panose="020F0502020204030204" pitchFamily="34" charset="0"/>
                <a:ea typeface="Times New Roman" panose="02020603050405020304" pitchFamily="18" charset="0"/>
              </a:rPr>
              <a:t> [Data file]. Youth Risk Behavior Surveillance System.</a:t>
            </a:r>
            <a:r>
              <a:rPr lang="en-US" sz="1800" i="1" dirty="0">
                <a:effectLst/>
                <a:latin typeface="Calibri" panose="020F0502020204030204" pitchFamily="34" charset="0"/>
                <a:ea typeface="Times New Roman" panose="02020603050405020304" pitchFamily="18" charset="0"/>
              </a:rPr>
              <a:t> </a:t>
            </a:r>
            <a:r>
              <a:rPr lang="en-US" sz="1800" u="sng" dirty="0">
                <a:solidFill>
                  <a:srgbClr val="0563C1"/>
                </a:solidFill>
                <a:effectLst/>
                <a:latin typeface="Calibri" panose="020F0502020204030204" pitchFamily="34" charset="0"/>
                <a:ea typeface="Times New Roman" panose="02020603050405020304" pitchFamily="18" charset="0"/>
                <a:hlinkClick r:id="rId3"/>
              </a:rPr>
              <a:t>http://nccd.cdc.gov/youthonline/</a:t>
            </a: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68885-5011-43E9-9544-25F5639659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08247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4A558B-E4E9-A94A-B9C1-029E46A76A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18293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pPr marL="0" marR="0">
              <a:spcBef>
                <a:spcPts val="0"/>
              </a:spcBef>
              <a:spcAft>
                <a:spcPts val="0"/>
              </a:spcAft>
            </a:pPr>
            <a:r>
              <a:rPr lang="en-US" sz="1800" kern="1200" dirty="0">
                <a:solidFill>
                  <a:srgbClr val="000000"/>
                </a:solidFill>
                <a:effectLst/>
                <a:latin typeface="Calibri" panose="020F0502020204030204" pitchFamily="34" charset="0"/>
                <a:ea typeface="+mn-ea"/>
              </a:rPr>
              <a:t>The suicide rates among Black or African American populations increased from 5.5 per 100,000 in 2011 to 7.7 per 100,000 in 2020. The suicide rate among the overall U.S. population increased from 12.3 per 100,000 in 2011 to 13.5 per 100,000 in 2020.</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kern="1200" dirty="0">
                <a:solidFill>
                  <a:srgbClr val="000000"/>
                </a:solidFill>
                <a:effectLst/>
                <a:latin typeface="Calibri" panose="020F0502020204030204" pitchFamily="34" charset="0"/>
                <a:ea typeface="+mn-ea"/>
              </a:rPr>
              <a:t>SOURCE: Centers for Disease Control and Prevention. (2021). </a:t>
            </a:r>
            <a:r>
              <a:rPr lang="en-US" sz="1800" i="1" dirty="0">
                <a:effectLst/>
                <a:latin typeface="Calibri" panose="020F0502020204030204" pitchFamily="34" charset="0"/>
                <a:ea typeface="Times New Roman" panose="02020603050405020304" pitchFamily="18" charset="0"/>
              </a:rPr>
              <a:t>1999-2020 Wide ranging online data for epidemiological research (WONDER), multiple cause of death files</a:t>
            </a:r>
            <a:r>
              <a:rPr lang="en-US" sz="1800" dirty="0">
                <a:effectLst/>
                <a:latin typeface="Calibri" panose="020F0502020204030204" pitchFamily="34" charset="0"/>
                <a:ea typeface="Times New Roman" panose="02020603050405020304" pitchFamily="18" charset="0"/>
              </a:rPr>
              <a:t> [Data file].</a:t>
            </a:r>
            <a:r>
              <a:rPr lang="en-US" sz="1800" kern="1200" dirty="0">
                <a:solidFill>
                  <a:srgbClr val="000000"/>
                </a:solidFill>
                <a:effectLst/>
                <a:latin typeface="Calibri" panose="020F0502020204030204" pitchFamily="34" charset="0"/>
                <a:ea typeface="+mn-ea"/>
              </a:rPr>
              <a:t> National Center for Health Statistics. </a:t>
            </a:r>
            <a:r>
              <a:rPr lang="en-US" sz="1800" u="sng" kern="1200" dirty="0">
                <a:solidFill>
                  <a:srgbClr val="000000"/>
                </a:solidFill>
                <a:effectLst/>
                <a:latin typeface="Calibri" panose="020F0502020204030204" pitchFamily="34" charset="0"/>
                <a:ea typeface="+mn-ea"/>
                <a:hlinkClick r:id="rId3"/>
              </a:rPr>
              <a:t>http://wonder.cdc.gov/ucd-icd10.html</a:t>
            </a:r>
            <a:r>
              <a:rPr lang="en-US" sz="1800" u="sng" kern="1200" dirty="0">
                <a:solidFill>
                  <a:srgbClr val="000000"/>
                </a:solidFill>
                <a:effectLst/>
                <a:latin typeface="Calibri" panose="020F0502020204030204" pitchFamily="34" charset="0"/>
                <a:ea typeface="+mn-ea"/>
              </a:rPr>
              <a:t>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134BD7-5DD2-432A-8F84-0E05342D61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508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marR="0">
              <a:spcBef>
                <a:spcPts val="0"/>
              </a:spcBef>
              <a:spcAft>
                <a:spcPts val="0"/>
              </a:spcAft>
            </a:pPr>
            <a:r>
              <a:rPr lang="en-US" sz="1800" kern="1200" dirty="0">
                <a:solidFill>
                  <a:srgbClr val="000000"/>
                </a:solidFill>
                <a:effectLst/>
                <a:latin typeface="Calibri" panose="020F0502020204030204" pitchFamily="34" charset="0"/>
                <a:ea typeface="+mn-ea"/>
              </a:rPr>
              <a:t>Among Black or African American populations, suicide rates peak during adolescence and young adulthood, then decline through age 85+. This is a different pattern than is seen in the overall U.S. population, where suicide rates peak at ages 45 to 54, start a downward decline until age 74, and then increase starting at age 75 through age 85+.</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kern="1200" dirty="0">
                <a:solidFill>
                  <a:srgbClr val="000000"/>
                </a:solidFill>
                <a:effectLst/>
                <a:latin typeface="Calibri" panose="020F0502020204030204" pitchFamily="34" charset="0"/>
                <a:ea typeface="+mn-ea"/>
              </a:rPr>
              <a:t>SOURCE: Centers for Disease Control and Prevention. (2021). </a:t>
            </a:r>
            <a:r>
              <a:rPr lang="en-US" sz="1800" i="1" dirty="0">
                <a:effectLst/>
                <a:latin typeface="Calibri" panose="020F0502020204030204" pitchFamily="34" charset="0"/>
                <a:ea typeface="Times New Roman" panose="02020603050405020304" pitchFamily="18" charset="0"/>
              </a:rPr>
              <a:t>1999-2020 Wide ranging online data for epidemiological research (WONDER), multiple cause of death files</a:t>
            </a:r>
            <a:r>
              <a:rPr lang="en-US" sz="1800" dirty="0">
                <a:effectLst/>
                <a:latin typeface="Calibri" panose="020F0502020204030204" pitchFamily="34" charset="0"/>
                <a:ea typeface="Times New Roman" panose="02020603050405020304" pitchFamily="18" charset="0"/>
              </a:rPr>
              <a:t> [Data file]. </a:t>
            </a:r>
            <a:r>
              <a:rPr lang="en-US" sz="1800" kern="1200" dirty="0">
                <a:solidFill>
                  <a:srgbClr val="000000"/>
                </a:solidFill>
                <a:effectLst/>
                <a:latin typeface="Calibri" panose="020F0502020204030204" pitchFamily="34" charset="0"/>
                <a:ea typeface="+mn-ea"/>
              </a:rPr>
              <a:t>National Center for Health Statistics. </a:t>
            </a:r>
            <a:r>
              <a:rPr lang="en-US" sz="1800" u="sng" kern="1200" dirty="0">
                <a:solidFill>
                  <a:srgbClr val="000000"/>
                </a:solidFill>
                <a:effectLst/>
                <a:latin typeface="Calibri" panose="020F0502020204030204" pitchFamily="34" charset="0"/>
                <a:ea typeface="+mn-ea"/>
                <a:hlinkClick r:id="rId3"/>
              </a:rPr>
              <a:t>http://wonder.cdc.gov/ucd-icd10.html</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68885-5011-43E9-9544-25F5639659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5152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Between 2018 and 2021, suicide rates were highest in the region that includes Alaska and the western and northwestern United States, except in southern California and parts of Washington. In the past two decades, suicide rates have been consistently higher in rural areas than in urban areas in the U.S. Between 2000-2020, suicide rates increased 46% in non-metro areas compared to 27.3% in metro areas.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High crude rate (blue) ranges are from 19 to 120 per 100,000 and low crude rate (green) ranges are from 5 to 18 per 100,000. Death rates are unreliable when the rate is calculated with a numerator less than 20; death rates are suppressed when the rate is calculated with a numerator of nine or fewer. </a:t>
            </a:r>
          </a:p>
          <a:p>
            <a:pPr marL="0" marR="0">
              <a:spcBef>
                <a:spcPts val="0"/>
              </a:spcBef>
              <a:spcAft>
                <a:spcPts val="0"/>
              </a:spcAft>
            </a:pPr>
            <a:endParaRPr lang="en-US" sz="1800" dirty="0">
              <a:effectLst/>
              <a:latin typeface="Calibri" panose="020F0502020204030204" pitchFamily="34"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SOURCES: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Centers for Disease Control and Prevention. (2023, June). </a:t>
            </a:r>
            <a:r>
              <a:rPr lang="en-US" sz="1800" i="1" dirty="0">
                <a:effectLst/>
                <a:latin typeface="Calibri" panose="020F0502020204030204" pitchFamily="34" charset="0"/>
                <a:ea typeface="Times New Roman" panose="02020603050405020304" pitchFamily="18" charset="0"/>
              </a:rPr>
              <a:t>2018-2021 United States, age-adjusted death rates per 100,000 population. All injury, suicide, all races, all ethnicities, both sexes, all ages. </a:t>
            </a:r>
            <a:r>
              <a:rPr lang="en-US" sz="1800" dirty="0">
                <a:effectLst/>
                <a:latin typeface="Calibri" panose="020F0502020204030204" pitchFamily="34" charset="0"/>
                <a:ea typeface="Times New Roman" panose="02020603050405020304" pitchFamily="18" charset="0"/>
              </a:rPr>
              <a:t>[Map]. CDC Wonder. </a:t>
            </a:r>
            <a:r>
              <a:rPr lang="en-US" sz="1800" u="sng" dirty="0">
                <a:solidFill>
                  <a:srgbClr val="0563C1"/>
                </a:solidFill>
                <a:effectLst/>
                <a:latin typeface="Calibri" panose="020F0502020204030204" pitchFamily="34" charset="0"/>
                <a:ea typeface="Times New Roman" panose="02020603050405020304" pitchFamily="18" charset="0"/>
                <a:hlinkClick r:id="rId3"/>
              </a:rPr>
              <a:t>https://wonder.cdc.gov/</a:t>
            </a: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Centers for Disease Control and Prevention. (2023). </a:t>
            </a:r>
            <a:r>
              <a:rPr lang="en-US" sz="1800" i="1" dirty="0">
                <a:effectLst/>
                <a:latin typeface="Calibri" panose="020F0502020204030204" pitchFamily="34" charset="0"/>
                <a:ea typeface="Times New Roman" panose="02020603050405020304" pitchFamily="18" charset="0"/>
              </a:rPr>
              <a:t>Suicide in rural America</a:t>
            </a:r>
            <a:r>
              <a:rPr lang="en-US" sz="1800" dirty="0">
                <a:effectLst/>
                <a:latin typeface="Calibri" panose="020F0502020204030204" pitchFamily="34" charset="0"/>
                <a:ea typeface="Times New Roman" panose="02020603050405020304" pitchFamily="18" charset="0"/>
              </a:rPr>
              <a:t>. https://www.cdc.gov/ruralhealth/Suicide.html#:~:text=In%20the%20past%20two%20decades,to%2027.3%25%20in%20metro%20areas</a:t>
            </a:r>
          </a:p>
          <a:p>
            <a:pPr marL="0" marR="0">
              <a:spcBef>
                <a:spcPts val="0"/>
              </a:spcBef>
              <a:spcAft>
                <a:spcPts val="0"/>
              </a:spcAft>
            </a:pPr>
            <a:endParaRPr lang="en-US" sz="1800" dirty="0">
              <a:effectLst/>
              <a:latin typeface="Calibri" panose="020F0502020204030204" pitchFamily="34" charset="0"/>
              <a:ea typeface="Times New Roman" panose="02020603050405020304" pitchFamily="18" charset="0"/>
            </a:endParaRP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68568885-5011-43E9-9544-25F563965938}" type="slidenum">
              <a:rPr lang="en-US" smtClean="0"/>
              <a:t>4</a:t>
            </a:fld>
            <a:endParaRPr lang="en-US" dirty="0"/>
          </a:p>
        </p:txBody>
      </p:sp>
    </p:spTree>
    <p:extLst>
      <p:ext uri="{BB962C8B-B14F-4D97-AF65-F5344CB8AC3E}">
        <p14:creationId xmlns:p14="http://schemas.microsoft.com/office/powerpoint/2010/main" val="25993635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pPr marL="0" marR="0">
              <a:spcBef>
                <a:spcPts val="0"/>
              </a:spcBef>
              <a:spcAft>
                <a:spcPts val="0"/>
              </a:spcAft>
            </a:pPr>
            <a:r>
              <a:rPr lang="en-US" sz="1800" kern="1200" dirty="0">
                <a:solidFill>
                  <a:srgbClr val="000000"/>
                </a:solidFill>
                <a:effectLst/>
                <a:latin typeface="Calibri" panose="020F0502020204030204" pitchFamily="34" charset="0"/>
                <a:ea typeface="+mn-ea"/>
              </a:rPr>
              <a:t>As in the overall U.S. population, between 2011 and 2020 the suicide death rate among males was more than three times the rate among females in Black or African American populations. The suicide death rate in the overall U.S. population was approximately double that of the rate in Black or African American populations among both males and females.​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kern="1200" dirty="0">
                <a:solidFill>
                  <a:srgbClr val="000000"/>
                </a:solidFill>
                <a:effectLst/>
                <a:latin typeface="Calibri" panose="020F0502020204030204" pitchFamily="34" charset="0"/>
                <a:ea typeface="+mn-ea"/>
              </a:rPr>
              <a:t>SOURCE: Centers for Disease Control and Prevention. (2021). </a:t>
            </a:r>
            <a:r>
              <a:rPr lang="en-US" sz="1800" i="1" dirty="0">
                <a:effectLst/>
                <a:latin typeface="Calibri" panose="020F0502020204030204" pitchFamily="34" charset="0"/>
                <a:ea typeface="Times New Roman" panose="02020603050405020304" pitchFamily="18" charset="0"/>
              </a:rPr>
              <a:t>1999-2020 Wide ranging online data for epidemiological research (WONDER), multiple cause of death files</a:t>
            </a:r>
            <a:r>
              <a:rPr lang="en-US" sz="1800" dirty="0">
                <a:effectLst/>
                <a:latin typeface="Calibri" panose="020F0502020204030204" pitchFamily="34" charset="0"/>
                <a:ea typeface="Times New Roman" panose="02020603050405020304" pitchFamily="18" charset="0"/>
              </a:rPr>
              <a:t> [Data file].</a:t>
            </a:r>
            <a:r>
              <a:rPr lang="en-US" sz="1800" kern="1200" dirty="0">
                <a:solidFill>
                  <a:srgbClr val="000000"/>
                </a:solidFill>
                <a:effectLst/>
                <a:latin typeface="Calibri" panose="020F0502020204030204" pitchFamily="34" charset="0"/>
                <a:ea typeface="+mn-ea"/>
              </a:rPr>
              <a:t> National Center for Health Statistics. </a:t>
            </a:r>
            <a:r>
              <a:rPr lang="en-US" sz="1800" u="sng" kern="1200" dirty="0">
                <a:solidFill>
                  <a:srgbClr val="000000"/>
                </a:solidFill>
                <a:effectLst/>
                <a:latin typeface="Calibri" panose="020F0502020204030204" pitchFamily="34" charset="0"/>
                <a:ea typeface="+mn-ea"/>
                <a:hlinkClick r:id="rId3"/>
              </a:rPr>
              <a:t>http://wonder.cdc.gov/ucd-icd10.html</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68885-5011-43E9-9544-25F5639659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97805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Compared to the overall U.S. population, in 2020 a lower percentage of Black or African American adults reported past-year serious thoughts of suicide. Rates of past-year plans and attempts were very similar among Black or African American adults and the overall U.S. population.</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SOURCE: Center for Behavioral Health Statistics and Quality. (2023). </a:t>
            </a:r>
            <a:r>
              <a:rPr lang="en-US" sz="1800" i="1" dirty="0">
                <a:effectLst/>
                <a:latin typeface="Calibri" panose="020F0502020204030204" pitchFamily="34" charset="0"/>
                <a:ea typeface="Times New Roman" panose="02020603050405020304" pitchFamily="18" charset="0"/>
              </a:rPr>
              <a:t>2021 National survey on drug use and health: Detailed tables.</a:t>
            </a:r>
            <a:r>
              <a:rPr lang="en-US" sz="1800" dirty="0">
                <a:effectLst/>
                <a:latin typeface="Calibri" panose="020F0502020204030204" pitchFamily="34" charset="0"/>
                <a:ea typeface="Times New Roman" panose="02020603050405020304" pitchFamily="18" charset="0"/>
              </a:rPr>
              <a:t> Substance Abuse and Mental Health Services Administration. https://www.samhsa.gov/data/report/2021-nsduh-detailed-tables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Table 8.58B</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68885-5011-43E9-9544-25F5639659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71358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In 2021, a smaller percentage of Black or African American high school youth reported they felt sad or hopeless compared to youth in the overall U.S. youth population. The percentages of Black or African American high school youth who reported seriously considering attempting suicide and making a suicide plan were equal to the percentages among youth in the overall U.S. population. Higher percentages of Black or African American high school youth reported attempting suicide and making a suicide attempt requiring treatment compared to youth in the overall U.S. population.</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Source: Centers for Disease Control and Prevention. (2021). </a:t>
            </a:r>
            <a:r>
              <a:rPr lang="en-US" sz="1800" i="1" dirty="0">
                <a:effectLst/>
                <a:latin typeface="Calibri" panose="020F0502020204030204" pitchFamily="34" charset="0"/>
                <a:ea typeface="Times New Roman" panose="02020603050405020304" pitchFamily="18" charset="0"/>
              </a:rPr>
              <a:t>1991-2021 High school youth risk behavior survey data</a:t>
            </a:r>
            <a:r>
              <a:rPr lang="en-US" sz="1800" dirty="0">
                <a:effectLst/>
                <a:latin typeface="Calibri" panose="020F0502020204030204" pitchFamily="34" charset="0"/>
                <a:ea typeface="Times New Roman" panose="02020603050405020304" pitchFamily="18" charset="0"/>
              </a:rPr>
              <a:t> [Data file]. Youth Risk Behavior Surveillance System. </a:t>
            </a:r>
            <a:r>
              <a:rPr lang="en-US" sz="1800" u="sng" dirty="0">
                <a:solidFill>
                  <a:srgbClr val="0563C1"/>
                </a:solidFill>
                <a:effectLst/>
                <a:latin typeface="Calibri" panose="020F0502020204030204" pitchFamily="34" charset="0"/>
                <a:ea typeface="Times New Roman" panose="02020603050405020304" pitchFamily="18" charset="0"/>
                <a:hlinkClick r:id="rId3"/>
              </a:rPr>
              <a:t>http://nccd.cdc.gov/youthonline/</a:t>
            </a: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68885-5011-43E9-9544-25F5639659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29528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4A558B-E4E9-A94A-B9C1-029E46A76A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81785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The suicide rates among Hispanic populations increased from 5.7 per 100,000 in 2011 to 7.5 per 100,000 in 2020. The suicide rate among the overall U.S. population increased from 12.3 per 100,000 in 2011 to 13.5 per 100,000 in 2020.</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SOURCE: Centers for Disease Control and Prevention. (2021). </a:t>
            </a:r>
            <a:r>
              <a:rPr lang="en-US" sz="1800" i="1" dirty="0">
                <a:effectLst/>
                <a:latin typeface="Calibri" panose="020F0502020204030204" pitchFamily="34" charset="0"/>
                <a:ea typeface="Times New Roman" panose="02020603050405020304" pitchFamily="18" charset="0"/>
              </a:rPr>
              <a:t>1999-2020 Wide ranging online data for epidemiological research (WONDER), multiple cause of death files</a:t>
            </a:r>
            <a:r>
              <a:rPr lang="en-US" sz="1800" dirty="0">
                <a:effectLst/>
                <a:latin typeface="Calibri" panose="020F0502020204030204" pitchFamily="34" charset="0"/>
                <a:ea typeface="Times New Roman" panose="02020603050405020304" pitchFamily="18" charset="0"/>
              </a:rPr>
              <a:t> [Data file].</a:t>
            </a:r>
            <a:r>
              <a:rPr lang="en-US" sz="1800" kern="1200" dirty="0">
                <a:solidFill>
                  <a:srgbClr val="000000"/>
                </a:solidFill>
                <a:effectLst/>
                <a:latin typeface="Calibri" panose="020F0502020204030204" pitchFamily="34" charset="0"/>
                <a:ea typeface="+mn-ea"/>
              </a:rPr>
              <a:t> </a:t>
            </a:r>
            <a:r>
              <a:rPr lang="en-US" sz="1800" dirty="0">
                <a:effectLst/>
                <a:latin typeface="Calibri" panose="020F0502020204030204" pitchFamily="34" charset="0"/>
                <a:ea typeface="Times New Roman" panose="02020603050405020304" pitchFamily="18" charset="0"/>
              </a:rPr>
              <a:t>National Center for Health Statistics. </a:t>
            </a:r>
            <a:r>
              <a:rPr lang="en-US" sz="1800" u="sng" dirty="0">
                <a:solidFill>
                  <a:srgbClr val="0563C1"/>
                </a:solidFill>
                <a:effectLst/>
                <a:latin typeface="Calibri" panose="020F0502020204030204" pitchFamily="34" charset="0"/>
                <a:ea typeface="Times New Roman" panose="02020603050405020304" pitchFamily="18" charset="0"/>
                <a:hlinkClick r:id="rId3"/>
              </a:rPr>
              <a:t>http://wonder.cdc.gov/ucd-icd10.html</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134BD7-5DD2-432A-8F84-0E05342D61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42710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Suicide rates among Hispanic populations remain somewhat steady from age 15 through the lifespan. This pattern is different than that seen in the overall U.S. population, where suicide rates increase from age 15 until ages 45 to 54, then decline until age 74, and begin to increase again at age 75.</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SOURCE: Centers for Disease Control and Prevention. (2021). </a:t>
            </a:r>
            <a:r>
              <a:rPr lang="en-US" sz="1800" i="1" dirty="0">
                <a:effectLst/>
                <a:latin typeface="Calibri" panose="020F0502020204030204" pitchFamily="34" charset="0"/>
                <a:ea typeface="Times New Roman" panose="02020603050405020304" pitchFamily="18" charset="0"/>
              </a:rPr>
              <a:t>1999-2020 Wide ranging online data for epidemiological research (WONDER), multiple cause of death files</a:t>
            </a:r>
            <a:r>
              <a:rPr lang="en-US" sz="1800" dirty="0">
                <a:effectLst/>
                <a:latin typeface="Calibri" panose="020F0502020204030204" pitchFamily="34" charset="0"/>
                <a:ea typeface="Times New Roman" panose="02020603050405020304" pitchFamily="18" charset="0"/>
              </a:rPr>
              <a:t> [Data file].</a:t>
            </a:r>
            <a:r>
              <a:rPr lang="en-US" sz="1800" kern="1200" dirty="0">
                <a:solidFill>
                  <a:srgbClr val="000000"/>
                </a:solidFill>
                <a:effectLst/>
                <a:latin typeface="Calibri" panose="020F0502020204030204" pitchFamily="34" charset="0"/>
                <a:ea typeface="+mn-ea"/>
              </a:rPr>
              <a:t> </a:t>
            </a:r>
            <a:r>
              <a:rPr lang="en-US" sz="1800" dirty="0">
                <a:effectLst/>
                <a:latin typeface="Calibri" panose="020F0502020204030204" pitchFamily="34" charset="0"/>
                <a:ea typeface="Times New Roman" panose="02020603050405020304" pitchFamily="18" charset="0"/>
              </a:rPr>
              <a:t>National Center for Health Statistics. </a:t>
            </a:r>
            <a:r>
              <a:rPr lang="en-US" sz="1800" u="sng" dirty="0">
                <a:solidFill>
                  <a:srgbClr val="0563C1"/>
                </a:solidFill>
                <a:effectLst/>
                <a:latin typeface="Calibri" panose="020F0502020204030204" pitchFamily="34" charset="0"/>
                <a:ea typeface="Times New Roman" panose="02020603050405020304" pitchFamily="18" charset="0"/>
                <a:hlinkClick r:id="rId3"/>
              </a:rPr>
              <a:t>http://wonder.cdc.gov/ucd-icd10.html</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68885-5011-43E9-9544-25F5639659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54473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Between 2011 and 2020, the suicide death rate among Hispanic males was more than four times the rate among Hispanic females. The suicide death rate among the overall U.S. population was more than double the rate among Hispanic populations in both males and females.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SOURCE: Centers for Disease Control and Prevention. (2021). </a:t>
            </a:r>
            <a:r>
              <a:rPr lang="en-US" sz="1800" i="1" dirty="0">
                <a:effectLst/>
                <a:latin typeface="Calibri" panose="020F0502020204030204" pitchFamily="34" charset="0"/>
                <a:ea typeface="Times New Roman" panose="02020603050405020304" pitchFamily="18" charset="0"/>
              </a:rPr>
              <a:t>1999-2020 Wide ranging online data for epidemiological research (WONDER), multiple cause of death files</a:t>
            </a:r>
            <a:r>
              <a:rPr lang="en-US" sz="1800" dirty="0">
                <a:effectLst/>
                <a:latin typeface="Calibri" panose="020F0502020204030204" pitchFamily="34" charset="0"/>
                <a:ea typeface="Times New Roman" panose="02020603050405020304" pitchFamily="18" charset="0"/>
              </a:rPr>
              <a:t> [Data file].</a:t>
            </a:r>
            <a:r>
              <a:rPr lang="en-US" sz="1800" kern="1200" dirty="0">
                <a:solidFill>
                  <a:srgbClr val="000000"/>
                </a:solidFill>
                <a:effectLst/>
                <a:latin typeface="Calibri" panose="020F0502020204030204" pitchFamily="34" charset="0"/>
                <a:ea typeface="+mn-ea"/>
              </a:rPr>
              <a:t> </a:t>
            </a:r>
            <a:r>
              <a:rPr lang="en-US" sz="1800" dirty="0">
                <a:effectLst/>
                <a:latin typeface="Calibri" panose="020F0502020204030204" pitchFamily="34" charset="0"/>
                <a:ea typeface="Times New Roman" panose="02020603050405020304" pitchFamily="18" charset="0"/>
              </a:rPr>
              <a:t>National Center for Health Statistics.</a:t>
            </a:r>
            <a:r>
              <a:rPr lang="en-US" sz="1800" u="sng" dirty="0">
                <a:effectLst/>
                <a:latin typeface="Calibri" panose="020F0502020204030204" pitchFamily="34" charset="0"/>
                <a:ea typeface="Times New Roman" panose="02020603050405020304" pitchFamily="18" charset="0"/>
              </a:rPr>
              <a:t> </a:t>
            </a:r>
            <a:r>
              <a:rPr lang="en-US" sz="1800" u="sng" dirty="0">
                <a:solidFill>
                  <a:srgbClr val="0563C1"/>
                </a:solidFill>
                <a:effectLst/>
                <a:latin typeface="Calibri" panose="020F0502020204030204" pitchFamily="34" charset="0"/>
                <a:ea typeface="Times New Roman" panose="02020603050405020304" pitchFamily="18" charset="0"/>
                <a:hlinkClick r:id="rId3"/>
              </a:rPr>
              <a:t>http://wonder.cdc.gov/ucd-icd10.html</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68885-5011-43E9-9544-25F5639659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624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In 2020, similar percentages of Hispanic adults and adults in the overall U.S. population reported past-year serious thoughts of suicide, a past-year suicide plan, or a past-year suicide attempt.</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SOURCE: Center for Behavioral Health Statistics and Quality. (2023). </a:t>
            </a:r>
            <a:r>
              <a:rPr lang="en-US" sz="1800" i="1" dirty="0">
                <a:effectLst/>
                <a:latin typeface="Calibri" panose="020F0502020204030204" pitchFamily="34" charset="0"/>
                <a:ea typeface="Times New Roman" panose="02020603050405020304" pitchFamily="18" charset="0"/>
              </a:rPr>
              <a:t>2021 National survey on drug use and health: Detailed tables.</a:t>
            </a:r>
            <a:r>
              <a:rPr lang="en-US" sz="1800" dirty="0">
                <a:effectLst/>
                <a:latin typeface="Calibri" panose="020F0502020204030204" pitchFamily="34" charset="0"/>
                <a:ea typeface="Times New Roman" panose="02020603050405020304" pitchFamily="18" charset="0"/>
              </a:rPr>
              <a:t> Substance Abuse and Mental Health Services Administration. </a:t>
            </a:r>
            <a:r>
              <a:rPr lang="en-US" sz="1800" u="sng" dirty="0">
                <a:solidFill>
                  <a:srgbClr val="0563C1"/>
                </a:solidFill>
                <a:effectLst/>
                <a:latin typeface="Calibri" panose="020F0502020204030204" pitchFamily="34" charset="0"/>
                <a:ea typeface="Times New Roman" panose="02020603050405020304" pitchFamily="18" charset="0"/>
                <a:hlinkClick r:id="rId3"/>
              </a:rPr>
              <a:t>https://www.samhsa.gov/data/report/2021-nsduh-detailed-tables</a:t>
            </a: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Table 8.58B</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68885-5011-43E9-9544-25F5639659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02507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In 2021, higher percentages of high school youth in Hispanic populations reported they felt sad or hopeless, made a suicide plan, attempted suicide, and made a suicide attempt requiring treatment in the past year compared to youth in the overall U.S. population. The percentage of high school youth in Hispanic populations who reported they seriously considered suicide was equal to the percentage among youth in the overall U.S. population.</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Source: Centers for Disease Control and Prevention. (2021). </a:t>
            </a:r>
            <a:r>
              <a:rPr lang="en-US" sz="1800" i="1" dirty="0">
                <a:effectLst/>
                <a:latin typeface="Calibri" panose="020F0502020204030204" pitchFamily="34" charset="0"/>
                <a:ea typeface="Times New Roman" panose="02020603050405020304" pitchFamily="18" charset="0"/>
              </a:rPr>
              <a:t>1991-2021 High school youth risk behavior survey data</a:t>
            </a:r>
            <a:r>
              <a:rPr lang="en-US" sz="1800" dirty="0">
                <a:effectLst/>
                <a:latin typeface="Calibri" panose="020F0502020204030204" pitchFamily="34" charset="0"/>
                <a:ea typeface="Times New Roman" panose="02020603050405020304" pitchFamily="18" charset="0"/>
              </a:rPr>
              <a:t> [Data file]. Youth Risk Behavior Surveillance System. </a:t>
            </a:r>
            <a:r>
              <a:rPr lang="en-US" sz="1800" u="sng" dirty="0">
                <a:solidFill>
                  <a:srgbClr val="0563C1"/>
                </a:solidFill>
                <a:effectLst/>
                <a:latin typeface="Calibri" panose="020F0502020204030204" pitchFamily="34" charset="0"/>
                <a:ea typeface="Times New Roman" panose="02020603050405020304" pitchFamily="18" charset="0"/>
                <a:hlinkClick r:id="rId3"/>
              </a:rPr>
              <a:t>http://nccd.cdc.gov/youthonline/</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68885-5011-43E9-9544-25F5639659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8053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4A558B-E4E9-A94A-B9C1-029E46A76A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1592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Between 2018 and 2021, Alaska had the highest suicide rates in the U.S. in several counties (blue shading). Hawaii had lower suicide rates in some counties (green shading) but had some counties with the second highest suicide rates in the U.S. (blue shading).</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Death rates are unreliable when the rate is calculated with a numerator less than 20; death rates are suppressed when the rate is calculated with a numerator of nine or fewer.</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SOURCE: Centers for Disease Control and Prevention. (2022, January). </a:t>
            </a:r>
            <a:r>
              <a:rPr lang="en-US" sz="1800" i="1" dirty="0">
                <a:effectLst/>
                <a:latin typeface="Calibri" panose="020F0502020204030204" pitchFamily="34" charset="0"/>
                <a:ea typeface="Times New Roman" panose="02020603050405020304" pitchFamily="18" charset="0"/>
              </a:rPr>
              <a:t>2014-2020 United States, age-adjusted death rates per 100,000 population. All injury, suicide, all races, all ethnicities, both sexes, all ages. </a:t>
            </a:r>
            <a:r>
              <a:rPr lang="en-US" sz="1800" dirty="0">
                <a:effectLst/>
                <a:latin typeface="Calibri" panose="020F0502020204030204" pitchFamily="34" charset="0"/>
                <a:ea typeface="Times New Roman" panose="02020603050405020304" pitchFamily="18" charset="0"/>
              </a:rPr>
              <a:t>[Map]. CDC Wonder. </a:t>
            </a:r>
            <a:r>
              <a:rPr lang="en-US" sz="1800" u="sng" dirty="0">
                <a:solidFill>
                  <a:srgbClr val="0563C1"/>
                </a:solidFill>
                <a:effectLst/>
                <a:latin typeface="Calibri" panose="020F0502020204030204" pitchFamily="34" charset="0"/>
                <a:ea typeface="Times New Roman" panose="02020603050405020304" pitchFamily="18" charset="0"/>
                <a:hlinkClick r:id="rId3"/>
              </a:rPr>
              <a:t>https://wonder.cdc.gov/</a:t>
            </a: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68568885-5011-43E9-9544-25F563965938}" type="slidenum">
              <a:rPr lang="en-US" smtClean="0"/>
              <a:t>5</a:t>
            </a:fld>
            <a:endParaRPr lang="en-US" dirty="0"/>
          </a:p>
        </p:txBody>
      </p:sp>
    </p:spTree>
    <p:extLst>
      <p:ext uri="{BB962C8B-B14F-4D97-AF65-F5344CB8AC3E}">
        <p14:creationId xmlns:p14="http://schemas.microsoft.com/office/powerpoint/2010/main" val="3740990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Suicide rates among White populations increased from 15.5 per 100,000 in 2011 to 16.8 per 100,000 in 2020. The suicide rate among the over overall U.S. population increased from 12.3 per 100,000 in 2011 to 13.5 per 100,000 in 2020.</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SOURCE: Centers for Disease Control and Prevention. (2021). </a:t>
            </a:r>
            <a:r>
              <a:rPr lang="en-US" sz="1800" i="1" dirty="0">
                <a:effectLst/>
                <a:latin typeface="Calibri" panose="020F0502020204030204" pitchFamily="34" charset="0"/>
                <a:ea typeface="Times New Roman" panose="02020603050405020304" pitchFamily="18" charset="0"/>
              </a:rPr>
              <a:t>1999-2020 Wide ranging online data for epidemiological research (WONDER), multiple cause of death files</a:t>
            </a:r>
            <a:r>
              <a:rPr lang="en-US" sz="1800" dirty="0">
                <a:effectLst/>
                <a:latin typeface="Calibri" panose="020F0502020204030204" pitchFamily="34" charset="0"/>
                <a:ea typeface="Times New Roman" panose="02020603050405020304" pitchFamily="18" charset="0"/>
              </a:rPr>
              <a:t> [Data file].</a:t>
            </a:r>
            <a:r>
              <a:rPr lang="en-US" sz="1800" kern="1200" dirty="0">
                <a:solidFill>
                  <a:srgbClr val="000000"/>
                </a:solidFill>
                <a:effectLst/>
                <a:latin typeface="Calibri" panose="020F0502020204030204" pitchFamily="34" charset="0"/>
                <a:ea typeface="+mn-ea"/>
              </a:rPr>
              <a:t> </a:t>
            </a:r>
            <a:r>
              <a:rPr lang="en-US" sz="1800" dirty="0">
                <a:effectLst/>
                <a:latin typeface="Calibri" panose="020F0502020204030204" pitchFamily="34" charset="0"/>
                <a:ea typeface="Times New Roman" panose="02020603050405020304" pitchFamily="18" charset="0"/>
              </a:rPr>
              <a:t>National Center for Health Statistics.</a:t>
            </a:r>
            <a:r>
              <a:rPr lang="en-US" sz="1800" u="sng" dirty="0">
                <a:effectLst/>
                <a:latin typeface="Calibri" panose="020F0502020204030204" pitchFamily="34" charset="0"/>
                <a:ea typeface="Times New Roman" panose="02020603050405020304" pitchFamily="18" charset="0"/>
              </a:rPr>
              <a:t> </a:t>
            </a:r>
            <a:r>
              <a:rPr lang="en-US" sz="1800" u="sng" dirty="0">
                <a:solidFill>
                  <a:srgbClr val="0563C1"/>
                </a:solidFill>
                <a:effectLst/>
                <a:latin typeface="Calibri" panose="020F0502020204030204" pitchFamily="34" charset="0"/>
                <a:ea typeface="Times New Roman" panose="02020603050405020304" pitchFamily="18" charset="0"/>
                <a:hlinkClick r:id="rId3"/>
              </a:rPr>
              <a:t>http://wonder.cdc.gov/ucd-icd10.html</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134BD7-5DD2-432A-8F84-0E05342D61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82152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As in the overall U.S. population, suicide death rates among White populations increase from age 15 to age 54, followed by a decrease. Rates increase again from age 75 to age 85+.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SOURCE: Centers for Disease Control and Prevention. (2021). </a:t>
            </a:r>
            <a:r>
              <a:rPr lang="en-US" sz="1800" i="1" dirty="0">
                <a:effectLst/>
                <a:latin typeface="Calibri" panose="020F0502020204030204" pitchFamily="34" charset="0"/>
                <a:ea typeface="Times New Roman" panose="02020603050405020304" pitchFamily="18" charset="0"/>
              </a:rPr>
              <a:t>1999-2020 Wide ranging online data for epidemiological research (WONDER), multiple cause of death files</a:t>
            </a:r>
            <a:r>
              <a:rPr lang="en-US" sz="1800" dirty="0">
                <a:effectLst/>
                <a:latin typeface="Calibri" panose="020F0502020204030204" pitchFamily="34" charset="0"/>
                <a:ea typeface="Times New Roman" panose="02020603050405020304" pitchFamily="18" charset="0"/>
              </a:rPr>
              <a:t> [Data file].</a:t>
            </a:r>
            <a:r>
              <a:rPr lang="en-US" sz="1800" kern="1200" dirty="0">
                <a:solidFill>
                  <a:srgbClr val="000000"/>
                </a:solidFill>
                <a:effectLst/>
                <a:latin typeface="Calibri" panose="020F0502020204030204" pitchFamily="34" charset="0"/>
                <a:ea typeface="+mn-ea"/>
              </a:rPr>
              <a:t> </a:t>
            </a:r>
            <a:r>
              <a:rPr lang="en-US" sz="1800" dirty="0">
                <a:effectLst/>
                <a:latin typeface="Calibri" panose="020F0502020204030204" pitchFamily="34" charset="0"/>
                <a:ea typeface="Times New Roman" panose="02020603050405020304" pitchFamily="18" charset="0"/>
              </a:rPr>
              <a:t>National Center for Health Statistics.</a:t>
            </a:r>
            <a:r>
              <a:rPr lang="en-US" sz="1800" u="sng" dirty="0">
                <a:effectLst/>
                <a:latin typeface="Calibri" panose="020F0502020204030204" pitchFamily="34" charset="0"/>
                <a:ea typeface="Times New Roman" panose="02020603050405020304" pitchFamily="18" charset="0"/>
              </a:rPr>
              <a:t> </a:t>
            </a:r>
            <a:r>
              <a:rPr lang="en-US" sz="1800" u="sng" dirty="0">
                <a:solidFill>
                  <a:srgbClr val="0563C1"/>
                </a:solidFill>
                <a:effectLst/>
                <a:latin typeface="Calibri" panose="020F0502020204030204" pitchFamily="34" charset="0"/>
                <a:ea typeface="Times New Roman" panose="02020603050405020304" pitchFamily="18" charset="0"/>
                <a:hlinkClick r:id="rId3"/>
              </a:rPr>
              <a:t>http://wonder.cdc.gov/ucd-icd10.html</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68885-5011-43E9-9544-25F5639659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90906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As in the overall U.S. population, the suicide death rate among males was more than three to four times the rate among females in White populations between 2011 and 2020. The suicide death rate among White populations was higher than in the overall U.S. population among both males and females.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SOURCE: Centers for Disease Control and Prevention. (2021). </a:t>
            </a:r>
            <a:r>
              <a:rPr lang="en-US" sz="1800" i="1" dirty="0">
                <a:effectLst/>
                <a:latin typeface="Calibri" panose="020F0502020204030204" pitchFamily="34" charset="0"/>
                <a:ea typeface="Times New Roman" panose="02020603050405020304" pitchFamily="18" charset="0"/>
              </a:rPr>
              <a:t>1999-2020 Wide ranging online data for epidemiological research (WONDER), multiple cause of death files</a:t>
            </a:r>
            <a:r>
              <a:rPr lang="en-US" sz="1800" dirty="0">
                <a:effectLst/>
                <a:latin typeface="Calibri" panose="020F0502020204030204" pitchFamily="34" charset="0"/>
                <a:ea typeface="Times New Roman" panose="02020603050405020304" pitchFamily="18" charset="0"/>
              </a:rPr>
              <a:t> [Data file]. National Center for Health Statistics.</a:t>
            </a:r>
            <a:r>
              <a:rPr lang="en-US" sz="1800" kern="1200" dirty="0">
                <a:solidFill>
                  <a:srgbClr val="000000"/>
                </a:solidFill>
                <a:effectLst/>
                <a:latin typeface="Calibri" panose="020F0502020204030204" pitchFamily="34" charset="0"/>
                <a:ea typeface="+mn-ea"/>
              </a:rPr>
              <a:t> </a:t>
            </a:r>
            <a:r>
              <a:rPr lang="en-US" sz="1800" u="sng" dirty="0">
                <a:solidFill>
                  <a:srgbClr val="0563C1"/>
                </a:solidFill>
                <a:effectLst/>
                <a:latin typeface="Calibri" panose="020F0502020204030204" pitchFamily="34" charset="0"/>
                <a:ea typeface="Times New Roman" panose="02020603050405020304" pitchFamily="18" charset="0"/>
                <a:hlinkClick r:id="rId3"/>
              </a:rPr>
              <a:t>http://wonder.cdc.gov/ucd-icd10.html</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68885-5011-43E9-9544-25F5639659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92855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In 2020, the percentages of White adults who reported past-year serious thoughts of suicide, a past-year suicide plan, or a past-year suicide attempt were similar to the percentages of the overall U.S. population.</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SOURCE: Center for Behavioral Health Statistics and Quality. (2023). </a:t>
            </a:r>
            <a:r>
              <a:rPr lang="en-US" sz="1800" i="1" dirty="0">
                <a:effectLst/>
                <a:latin typeface="Calibri" panose="020F0502020204030204" pitchFamily="34" charset="0"/>
                <a:ea typeface="Times New Roman" panose="02020603050405020304" pitchFamily="18" charset="0"/>
              </a:rPr>
              <a:t>2021 National survey on drug use and health: Detailed tables.</a:t>
            </a:r>
            <a:r>
              <a:rPr lang="en-US" sz="1800" dirty="0">
                <a:effectLst/>
                <a:latin typeface="Calibri" panose="020F0502020204030204" pitchFamily="34" charset="0"/>
                <a:ea typeface="Times New Roman" panose="02020603050405020304" pitchFamily="18" charset="0"/>
              </a:rPr>
              <a:t> Substance Abuse and Mental Health Services Administration. </a:t>
            </a:r>
            <a:r>
              <a:rPr lang="en-US" sz="1800" u="sng" dirty="0">
                <a:solidFill>
                  <a:srgbClr val="0563C1"/>
                </a:solidFill>
                <a:effectLst/>
                <a:latin typeface="Calibri" panose="020F0502020204030204" pitchFamily="34" charset="0"/>
                <a:ea typeface="Times New Roman" panose="02020603050405020304" pitchFamily="18" charset="0"/>
                <a:hlinkClick r:id="rId3"/>
              </a:rPr>
              <a:t>https://www.samhsa.gov/data/report/2021-nsduh-detailed-tables</a:t>
            </a: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68885-5011-43E9-9544-25F5639659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60843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In 2021, lower percentages of high school youth in White populations reported they felt sad or hopeless, made a suicide plan, attempted suicide, and made a suicide attempt requiring treatment compared to youth in the overall U.S. population. The percentage of high school youth in White populations who reported they seriously considered attempting suicide was slightly higher than the percentage among youth in the overall U.S. population.</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SOURCE: Centers for Disease Control and Prevention. (2021). </a:t>
            </a:r>
            <a:r>
              <a:rPr lang="en-US" sz="1800" i="1" dirty="0">
                <a:effectLst/>
                <a:latin typeface="Calibri" panose="020F0502020204030204" pitchFamily="34" charset="0"/>
                <a:ea typeface="Times New Roman" panose="02020603050405020304" pitchFamily="18" charset="0"/>
              </a:rPr>
              <a:t>1991-2021 High school youth risk behavior survey data</a:t>
            </a:r>
            <a:r>
              <a:rPr lang="en-US" sz="1800" dirty="0">
                <a:effectLst/>
                <a:latin typeface="Calibri" panose="020F0502020204030204" pitchFamily="34" charset="0"/>
                <a:ea typeface="Times New Roman" panose="02020603050405020304" pitchFamily="18" charset="0"/>
              </a:rPr>
              <a:t> [Data file]. Youth Risk Behavior Surveillance System.</a:t>
            </a:r>
            <a:r>
              <a:rPr lang="en-US" sz="1800" i="1" dirty="0">
                <a:effectLst/>
                <a:latin typeface="Calibri" panose="020F0502020204030204" pitchFamily="34" charset="0"/>
                <a:ea typeface="Times New Roman" panose="02020603050405020304" pitchFamily="18" charset="0"/>
              </a:rPr>
              <a:t> </a:t>
            </a:r>
            <a:r>
              <a:rPr lang="en-US" sz="1800" u="sng" dirty="0">
                <a:solidFill>
                  <a:srgbClr val="0563C1"/>
                </a:solidFill>
                <a:effectLst/>
                <a:latin typeface="Calibri" panose="020F0502020204030204" pitchFamily="34" charset="0"/>
                <a:ea typeface="Times New Roman" panose="02020603050405020304" pitchFamily="18" charset="0"/>
                <a:hlinkClick r:id="rId3"/>
              </a:rPr>
              <a:t>http://nccd.cdc.gov/youthonline/</a:t>
            </a: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68885-5011-43E9-9544-25F5639659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44370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4A558B-E4E9-A94A-B9C1-029E46A76A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9906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This graph represents age-adjusted death rates over a 15-year period. Motor vehicle death rates decreased from 2006 to 2014, then rose steadily until 2020. Suicide death rates saw a steady increase from 2006 to 2020. Unintentional poisonings sharply increased from 2006 to 2020. Homicides remained steady at a lower rate than the other three causes of death, with an uptick from 2019 to 2020.</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SOURCE: Centers for Disease Control and Prevention. (2021). </a:t>
            </a:r>
            <a:r>
              <a:rPr lang="en-US" sz="1800" i="1" dirty="0">
                <a:effectLst/>
                <a:latin typeface="Calibri" panose="020F0502020204030204" pitchFamily="34" charset="0"/>
                <a:ea typeface="Times New Roman" panose="02020603050405020304" pitchFamily="18" charset="0"/>
              </a:rPr>
              <a:t>1999-2020 Wide ranging online data for epidemiological research (WONDER), multiple cause of death files</a:t>
            </a:r>
            <a:r>
              <a:rPr lang="en-US" sz="1800" dirty="0">
                <a:effectLst/>
                <a:latin typeface="Calibri" panose="020F0502020204030204" pitchFamily="34" charset="0"/>
                <a:ea typeface="Times New Roman" panose="02020603050405020304" pitchFamily="18" charset="0"/>
              </a:rPr>
              <a:t> [Data file].</a:t>
            </a:r>
            <a:r>
              <a:rPr lang="en-US" sz="1800" kern="1200" dirty="0">
                <a:solidFill>
                  <a:srgbClr val="000000"/>
                </a:solidFill>
                <a:effectLst/>
                <a:latin typeface="Calibri" panose="020F0502020204030204" pitchFamily="34" charset="0"/>
                <a:ea typeface="+mn-ea"/>
              </a:rPr>
              <a:t> </a:t>
            </a:r>
            <a:r>
              <a:rPr lang="en-US" sz="1800" dirty="0">
                <a:effectLst/>
                <a:latin typeface="Calibri" panose="020F0502020204030204" pitchFamily="34" charset="0"/>
                <a:ea typeface="Times New Roman" panose="02020603050405020304" pitchFamily="18" charset="0"/>
              </a:rPr>
              <a:t>National Center for Health Statistics.</a:t>
            </a:r>
            <a:r>
              <a:rPr lang="en-US" sz="1800" u="sng" dirty="0">
                <a:effectLst/>
                <a:latin typeface="Calibri" panose="020F0502020204030204" pitchFamily="34" charset="0"/>
                <a:ea typeface="Times New Roman" panose="02020603050405020304" pitchFamily="18" charset="0"/>
              </a:rPr>
              <a:t> </a:t>
            </a:r>
            <a:r>
              <a:rPr lang="en-US" sz="1800" u="sng" dirty="0">
                <a:solidFill>
                  <a:srgbClr val="0563C1"/>
                </a:solidFill>
                <a:effectLst/>
                <a:latin typeface="Calibri" panose="020F0502020204030204" pitchFamily="34" charset="0"/>
                <a:ea typeface="Times New Roman" panose="02020603050405020304" pitchFamily="18" charset="0"/>
                <a:hlinkClick r:id="rId3"/>
              </a:rPr>
              <a:t>http://wonder.cdc.gov/ucd-icd10.html</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B134BD7-5DD2-432A-8F84-0E05342D6162}" type="slidenum">
              <a:rPr lang="en-US" smtClean="0"/>
              <a:t>56</a:t>
            </a:fld>
            <a:endParaRPr lang="en-US" dirty="0"/>
          </a:p>
        </p:txBody>
      </p:sp>
    </p:spTree>
    <p:extLst>
      <p:ext uri="{BB962C8B-B14F-4D97-AF65-F5344CB8AC3E}">
        <p14:creationId xmlns:p14="http://schemas.microsoft.com/office/powerpoint/2010/main" val="38049410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This pie chart illustrates suicide deaths by various means. In 2020 firearms accounted for a majority (53%) of the deaths by suicide, followed by suffocation (27%), and other (8%). Poisonings accounted for 12% of suicide deaths. The accompanying bar graph illustrates the various substances used in suicide deaths by poisoning. As the graph shows, other and unspecified drugs, medicaments, and biological substances were contributors in over 49% of poisoning deaths.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SOURCE: Centers for Disease Control and Prevention. (2021). </a:t>
            </a:r>
            <a:r>
              <a:rPr lang="en-US" sz="1800" i="1" dirty="0">
                <a:effectLst/>
                <a:latin typeface="Calibri" panose="020F0502020204030204" pitchFamily="34" charset="0"/>
                <a:ea typeface="Times New Roman" panose="02020603050405020304" pitchFamily="18" charset="0"/>
              </a:rPr>
              <a:t>1999-2020 Wide ranging online data for epidemiological research (WONDER), multiple cause of death files</a:t>
            </a:r>
            <a:r>
              <a:rPr lang="en-US" sz="1800" dirty="0">
                <a:effectLst/>
                <a:latin typeface="Calibri" panose="020F0502020204030204" pitchFamily="34" charset="0"/>
                <a:ea typeface="Times New Roman" panose="02020603050405020304" pitchFamily="18" charset="0"/>
              </a:rPr>
              <a:t> [Data file]. National Center for Health Statistics.</a:t>
            </a:r>
            <a:r>
              <a:rPr lang="en-US" sz="1800" kern="1200" dirty="0">
                <a:solidFill>
                  <a:srgbClr val="000000"/>
                </a:solidFill>
                <a:effectLst/>
                <a:latin typeface="Calibri" panose="020F0502020204030204" pitchFamily="34" charset="0"/>
                <a:ea typeface="+mn-ea"/>
              </a:rPr>
              <a:t> </a:t>
            </a:r>
            <a:r>
              <a:rPr lang="en-US" sz="1800" u="sng" dirty="0">
                <a:solidFill>
                  <a:srgbClr val="0563C1"/>
                </a:solidFill>
                <a:effectLst/>
                <a:latin typeface="Calibri" panose="020F0502020204030204" pitchFamily="34" charset="0"/>
                <a:ea typeface="Times New Roman" panose="02020603050405020304" pitchFamily="18" charset="0"/>
                <a:hlinkClick r:id="rId3"/>
              </a:rPr>
              <a:t>http://wonder.cdc.gov/ucd-icd10.html</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7816E8AA-79AA-5C49-A7FA-C3DC5DE3D31D}" type="slidenum">
              <a:rPr lang="en-US" smtClean="0"/>
              <a:t>57</a:t>
            </a:fld>
            <a:endParaRPr lang="en-US" dirty="0"/>
          </a:p>
        </p:txBody>
      </p:sp>
    </p:spTree>
    <p:extLst>
      <p:ext uri="{BB962C8B-B14F-4D97-AF65-F5344CB8AC3E}">
        <p14:creationId xmlns:p14="http://schemas.microsoft.com/office/powerpoint/2010/main" val="1994341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4A558B-E4E9-A94A-B9C1-029E46A76A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98287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This bar graph presents the mental health status of suicide decedents at time of death in 46 U.S. states by gender. An equal percentage of male and female decedents in 2020 were experiencing current depressed mood. Compared to male decedents, a greater percentage of female decedents was identified as having a current mental health problem. Higher current treatment for mental illness was reported among females than among males.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SOURCE: Centers for Disease Control and Prevention. (2023). </a:t>
            </a:r>
            <a:r>
              <a:rPr lang="en-US" sz="1800" i="1" dirty="0">
                <a:effectLst/>
                <a:latin typeface="Calibri" panose="020F0502020204030204" pitchFamily="34" charset="0"/>
                <a:ea typeface="Times New Roman" panose="02020603050405020304" pitchFamily="18" charset="0"/>
              </a:rPr>
              <a:t>Web-based injury statistics query and reporting system</a:t>
            </a:r>
            <a:r>
              <a:rPr lang="en-US" sz="1800" dirty="0">
                <a:effectLst/>
                <a:latin typeface="Calibri" panose="020F0502020204030204" pitchFamily="34" charset="0"/>
                <a:ea typeface="Times New Roman" panose="02020603050405020304" pitchFamily="18" charset="0"/>
              </a:rPr>
              <a:t> (WISQARS). National Center for Injury Prevention and Control. </a:t>
            </a:r>
            <a:r>
              <a:rPr lang="en-US" sz="1800" u="sng" dirty="0">
                <a:solidFill>
                  <a:srgbClr val="0563C1"/>
                </a:solidFill>
                <a:effectLst/>
                <a:latin typeface="Calibri" panose="020F0502020204030204" pitchFamily="34" charset="0"/>
                <a:ea typeface="Times New Roman" panose="02020603050405020304" pitchFamily="18" charset="0"/>
                <a:hlinkClick r:id="rId3"/>
              </a:rPr>
              <a:t>https://wisqars.cdc.gov/nvdrs/</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8568885-5011-43E9-9544-25F563965938}" type="slidenum">
              <a:rPr lang="en-US" smtClean="0"/>
              <a:t>59</a:t>
            </a:fld>
            <a:endParaRPr lang="en-US" dirty="0"/>
          </a:p>
        </p:txBody>
      </p:sp>
    </p:spTree>
    <p:extLst>
      <p:ext uri="{BB962C8B-B14F-4D97-AF65-F5344CB8AC3E}">
        <p14:creationId xmlns:p14="http://schemas.microsoft.com/office/powerpoint/2010/main" val="2944981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4A558B-E4E9-A94A-B9C1-029E46A76A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74292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This bar graph presents the mental health and suicide history of suicide decedents in 46 U.S. states by gender in 2020. Compared to male decedents, a greater percentage of female decedents had been treated for a mental health problem in the past. A higher percentage of female decedents also had a history of suicidal thoughts or suicide attempts.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SOURCE: Centers for Disease Control and Prevention. (2023). </a:t>
            </a:r>
            <a:r>
              <a:rPr lang="en-US" sz="1800" i="1" dirty="0">
                <a:effectLst/>
                <a:latin typeface="Calibri" panose="020F0502020204030204" pitchFamily="34" charset="0"/>
                <a:ea typeface="Times New Roman" panose="02020603050405020304" pitchFamily="18" charset="0"/>
              </a:rPr>
              <a:t>Web-based injury statistics query and reporting system</a:t>
            </a:r>
            <a:r>
              <a:rPr lang="en-US" sz="1800" dirty="0">
                <a:effectLst/>
                <a:latin typeface="Calibri" panose="020F0502020204030204" pitchFamily="34" charset="0"/>
                <a:ea typeface="Times New Roman" panose="02020603050405020304" pitchFamily="18" charset="0"/>
              </a:rPr>
              <a:t> (WISQARS). National Center for Injury Prevention and Control. </a:t>
            </a:r>
            <a:r>
              <a:rPr lang="en-US" sz="1800" u="sng" dirty="0">
                <a:solidFill>
                  <a:srgbClr val="0563C1"/>
                </a:solidFill>
                <a:effectLst/>
                <a:latin typeface="Calibri" panose="020F0502020204030204" pitchFamily="34" charset="0"/>
                <a:ea typeface="Times New Roman" panose="02020603050405020304" pitchFamily="18" charset="0"/>
                <a:hlinkClick r:id="rId3"/>
              </a:rPr>
              <a:t>https://www.cdc.gov/injury/wisqars/nvdrs.html</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8568885-5011-43E9-9544-25F563965938}" type="slidenum">
              <a:rPr lang="en-US" smtClean="0"/>
              <a:t>60</a:t>
            </a:fld>
            <a:endParaRPr lang="en-US" dirty="0"/>
          </a:p>
        </p:txBody>
      </p:sp>
    </p:spTree>
    <p:extLst>
      <p:ext uri="{BB962C8B-B14F-4D97-AF65-F5344CB8AC3E}">
        <p14:creationId xmlns:p14="http://schemas.microsoft.com/office/powerpoint/2010/main" val="35833895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This bar graph presents substance abuse, dependence, and criminal legal problems among suicide decedents in 46 U.S. states by gender in 2020. Compared to female decedents, a greater percentage of male decedents was identified as having current alcohol dependence. The percentage of male decedents identified as having a current other substance abuse problem was slightly lower compared to female decedents. Other criminal legal problems percentages were higher in males than in females.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SOURCE: Centers for Disease Control and Prevention. (2023). </a:t>
            </a:r>
            <a:r>
              <a:rPr lang="en-US" sz="1800" i="1" dirty="0">
                <a:effectLst/>
                <a:latin typeface="Calibri" panose="020F0502020204030204" pitchFamily="34" charset="0"/>
                <a:ea typeface="Times New Roman" panose="02020603050405020304" pitchFamily="18" charset="0"/>
              </a:rPr>
              <a:t>Web-based injury statistics query and reporting system</a:t>
            </a:r>
            <a:r>
              <a:rPr lang="en-US" sz="1800" dirty="0">
                <a:effectLst/>
                <a:latin typeface="Calibri" panose="020F0502020204030204" pitchFamily="34" charset="0"/>
                <a:ea typeface="Times New Roman" panose="02020603050405020304" pitchFamily="18" charset="0"/>
              </a:rPr>
              <a:t> (WISQARS). National Center for Injury Prevention and Control. </a:t>
            </a:r>
            <a:r>
              <a:rPr lang="en-US" sz="1800" u="sng" dirty="0">
                <a:solidFill>
                  <a:srgbClr val="0563C1"/>
                </a:solidFill>
                <a:effectLst/>
                <a:latin typeface="Calibri" panose="020F0502020204030204" pitchFamily="34" charset="0"/>
                <a:ea typeface="Times New Roman" panose="02020603050405020304" pitchFamily="18" charset="0"/>
                <a:hlinkClick r:id="rId3"/>
              </a:rPr>
              <a:t>https://www.cdc.gov/injury/wisqars/nvdrs.html</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68568885-5011-43E9-9544-25F563965938}" type="slidenum">
              <a:rPr lang="en-US" smtClean="0"/>
              <a:t>61</a:t>
            </a:fld>
            <a:endParaRPr lang="en-US" dirty="0"/>
          </a:p>
        </p:txBody>
      </p:sp>
    </p:spTree>
    <p:extLst>
      <p:ext uri="{BB962C8B-B14F-4D97-AF65-F5344CB8AC3E}">
        <p14:creationId xmlns:p14="http://schemas.microsoft.com/office/powerpoint/2010/main" val="6455104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In 2021, past-year suicide-related thoughts and behaviors were much more common among those with a past-year major depressive episode. Making a suicide plan was much more common among those with a past-year major depressive episode. Suicide attempt rates were higher among those who had a major depressive episode (5%) than among those with no major depressive episode (0.3%).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SOURCE: Center for Behavioral Health Statistics and Quality. (2023). </a:t>
            </a:r>
            <a:r>
              <a:rPr lang="en-US" sz="1800" i="1" dirty="0">
                <a:effectLst/>
                <a:latin typeface="Calibri" panose="020F0502020204030204" pitchFamily="34" charset="0"/>
                <a:ea typeface="Times New Roman" panose="02020603050405020304" pitchFamily="18" charset="0"/>
              </a:rPr>
              <a:t>2021 National survey on drug use and health: Detailed tables.</a:t>
            </a:r>
            <a:r>
              <a:rPr lang="en-US" sz="1800" dirty="0">
                <a:effectLst/>
                <a:latin typeface="Calibri" panose="020F0502020204030204" pitchFamily="34" charset="0"/>
                <a:ea typeface="Times New Roman" panose="02020603050405020304" pitchFamily="18" charset="0"/>
              </a:rPr>
              <a:t> Substance Abuse and Mental Health Services Administration. </a:t>
            </a:r>
            <a:r>
              <a:rPr lang="en-US" sz="1800" u="sng" dirty="0">
                <a:solidFill>
                  <a:srgbClr val="0563C1"/>
                </a:solidFill>
                <a:effectLst/>
                <a:latin typeface="Calibri" panose="020F0502020204030204" pitchFamily="34" charset="0"/>
                <a:ea typeface="Times New Roman" panose="02020603050405020304" pitchFamily="18" charset="0"/>
                <a:hlinkClick r:id="rId3"/>
              </a:rPr>
              <a:t>https://www.samhsa.gov/data/report/2021-nsduh-detailed-tables</a:t>
            </a: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Table 6.86b</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68568885-5011-43E9-9544-25F563965938}" type="slidenum">
              <a:rPr lang="en-US" smtClean="0"/>
              <a:t>62</a:t>
            </a:fld>
            <a:endParaRPr lang="en-US" dirty="0"/>
          </a:p>
        </p:txBody>
      </p:sp>
    </p:spTree>
    <p:extLst>
      <p:ext uri="{BB962C8B-B14F-4D97-AF65-F5344CB8AC3E}">
        <p14:creationId xmlns:p14="http://schemas.microsoft.com/office/powerpoint/2010/main" val="42185259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In 2021, individuals with a past-year substance use disorder were over four times more likely to have had serious thoughts of suicide in the past year than those who did not have a past-year substance use disorder. Those with a past-year substance use disorder were almost four times more likely to make a suicide plan and almost four times more likely to attempt suicide than those who did not have a past-year substance use disorder.</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SOURCE: Center for Behavioral Health Statistics and Quality. (2023). </a:t>
            </a:r>
            <a:r>
              <a:rPr lang="en-US" sz="1800" i="1" dirty="0">
                <a:effectLst/>
                <a:latin typeface="Calibri" panose="020F0502020204030204" pitchFamily="34" charset="0"/>
                <a:ea typeface="Times New Roman" panose="02020603050405020304" pitchFamily="18" charset="0"/>
              </a:rPr>
              <a:t>2021 National survey on drug use and health: Detailed tables</a:t>
            </a:r>
            <a:r>
              <a:rPr lang="en-US" sz="1800" dirty="0">
                <a:effectLst/>
                <a:latin typeface="Calibri" panose="020F0502020204030204" pitchFamily="34" charset="0"/>
                <a:ea typeface="Times New Roman" panose="02020603050405020304" pitchFamily="18" charset="0"/>
              </a:rPr>
              <a:t>. Substance Abuse and Mental Health Services Administration. </a:t>
            </a:r>
            <a:r>
              <a:rPr lang="en-US" sz="1800" u="sng" dirty="0">
                <a:solidFill>
                  <a:srgbClr val="0563C1"/>
                </a:solidFill>
                <a:effectLst/>
                <a:latin typeface="Calibri" panose="020F0502020204030204" pitchFamily="34" charset="0"/>
                <a:ea typeface="Times New Roman" panose="02020603050405020304" pitchFamily="18" charset="0"/>
                <a:hlinkClick r:id="rId3"/>
              </a:rPr>
              <a:t>https://www.samhsa.gov/data/report/2021-nsduh-detailed-tables</a:t>
            </a: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Table 8.68B</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68568885-5011-43E9-9544-25F563965938}" type="slidenum">
              <a:rPr lang="en-US" smtClean="0"/>
              <a:t>63</a:t>
            </a:fld>
            <a:endParaRPr lang="en-US" dirty="0"/>
          </a:p>
        </p:txBody>
      </p:sp>
    </p:spTree>
    <p:extLst>
      <p:ext uri="{BB962C8B-B14F-4D97-AF65-F5344CB8AC3E}">
        <p14:creationId xmlns:p14="http://schemas.microsoft.com/office/powerpoint/2010/main" val="14455604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Calibri (Body)"/>
              </a:rPr>
              <a:t>In 2021, individuals reporting past-year serious psychological distress were more likely to experience serious thoughts of suicide </a:t>
            </a:r>
            <a:r>
              <a:rPr lang="en-US" sz="1800">
                <a:effectLst/>
                <a:latin typeface="Calibri" panose="020F0502020204030204" pitchFamily="34" charset="0"/>
                <a:ea typeface="Times New Roman" panose="02020603050405020304" pitchFamily="18" charset="0"/>
                <a:cs typeface="Calibri (Body)"/>
              </a:rPr>
              <a:t>(25% </a:t>
            </a:r>
            <a:r>
              <a:rPr lang="en-US" sz="1800" dirty="0">
                <a:effectLst/>
                <a:latin typeface="Calibri" panose="020F0502020204030204" pitchFamily="34" charset="0"/>
                <a:ea typeface="Times New Roman" panose="02020603050405020304" pitchFamily="18" charset="0"/>
                <a:cs typeface="Calibri (Body)"/>
              </a:rPr>
              <a:t>versus 2%); make a suicide plan (8% versus .3%); and make a suicide attempt (4% versus .2%).</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Calibri (Body)"/>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Calibri (Body)"/>
              </a:rPr>
              <a:t>SOURCE: Center for Behavioral Health Statistics and Quality. (2023). </a:t>
            </a:r>
            <a:r>
              <a:rPr lang="en-US" sz="1800" i="1" dirty="0">
                <a:effectLst/>
                <a:latin typeface="Calibri" panose="020F0502020204030204" pitchFamily="34" charset="0"/>
                <a:ea typeface="Times New Roman" panose="02020603050405020304" pitchFamily="18" charset="0"/>
              </a:rPr>
              <a:t>2021 National survey on drug use and health: Detailed tables</a:t>
            </a:r>
            <a:r>
              <a:rPr lang="en-US" sz="1800" dirty="0">
                <a:effectLst/>
                <a:latin typeface="Calibri" panose="020F0502020204030204" pitchFamily="34" charset="0"/>
                <a:ea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cs typeface="Calibri (Body)"/>
              </a:rPr>
              <a:t>Substance Abuse and Mental Health Services Administration. </a:t>
            </a:r>
            <a:r>
              <a:rPr lang="en-US" sz="1800" u="sng" dirty="0">
                <a:solidFill>
                  <a:srgbClr val="0563C1"/>
                </a:solidFill>
                <a:effectLst/>
                <a:latin typeface="Calibri" panose="020F0502020204030204" pitchFamily="34" charset="0"/>
                <a:ea typeface="Times New Roman" panose="02020603050405020304" pitchFamily="18" charset="0"/>
                <a:hlinkClick r:id="rId3"/>
              </a:rPr>
              <a:t>https://www.samhsa.gov/data/report/2021-nsduh-detailed-tables</a:t>
            </a: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Calibri (Body)"/>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Calibri (Body)"/>
              </a:rPr>
              <a:t>Table 8.68B</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68568885-5011-43E9-9544-25F563965938}" type="slidenum">
              <a:rPr lang="en-US" smtClean="0"/>
              <a:t>64</a:t>
            </a:fld>
            <a:endParaRPr lang="en-US" dirty="0"/>
          </a:p>
        </p:txBody>
      </p:sp>
    </p:spTree>
    <p:extLst>
      <p:ext uri="{BB962C8B-B14F-4D97-AF65-F5344CB8AC3E}">
        <p14:creationId xmlns:p14="http://schemas.microsoft.com/office/powerpoint/2010/main" val="1759366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i="0" dirty="0"/>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Between 2015 and 2020, suicide rates increased for those ages 15 to 24, 25 to 34, and 35 to 44.</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For the 45 to 54 age group, the rate was fairly steady and then decreased around 2019. For those ages 55 to 64, rates increased steadily starting in 2015, followed by a downward turn in 2018. The rate for the 65+ age group was steady until 2017, and then increased until 2018, when it decreased.</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SOURCE: Centers for Disease Control and Prevention. (2021). </a:t>
            </a:r>
            <a:r>
              <a:rPr lang="en-US" sz="1800" i="1" dirty="0">
                <a:effectLst/>
                <a:latin typeface="Calibri" panose="020F0502020204030204" pitchFamily="34" charset="0"/>
                <a:ea typeface="Times New Roman" panose="02020603050405020304" pitchFamily="18" charset="0"/>
              </a:rPr>
              <a:t>1999-2020 Wide ranging online data for epidemiological research (WONDER), multiple cause of death files</a:t>
            </a:r>
            <a:r>
              <a:rPr lang="en-US" sz="1800" dirty="0">
                <a:effectLst/>
                <a:latin typeface="Calibri" panose="020F0502020204030204" pitchFamily="34" charset="0"/>
                <a:ea typeface="Times New Roman" panose="02020603050405020304" pitchFamily="18" charset="0"/>
              </a:rPr>
              <a:t> [Data file]. National Center for Health Statistics.</a:t>
            </a:r>
            <a:r>
              <a:rPr lang="en-US" sz="1800" i="1" dirty="0">
                <a:effectLst/>
                <a:latin typeface="Calibri" panose="020F0502020204030204" pitchFamily="34" charset="0"/>
                <a:ea typeface="Times New Roman" panose="02020603050405020304" pitchFamily="18" charset="0"/>
              </a:rPr>
              <a:t> </a:t>
            </a:r>
            <a:r>
              <a:rPr lang="en-US" sz="1800" u="sng" dirty="0">
                <a:solidFill>
                  <a:srgbClr val="0563C1"/>
                </a:solidFill>
                <a:effectLst/>
                <a:latin typeface="Calibri" panose="020F0502020204030204" pitchFamily="34" charset="0"/>
                <a:ea typeface="Times New Roman" panose="02020603050405020304" pitchFamily="18" charset="0"/>
                <a:hlinkClick r:id="rId3"/>
              </a:rPr>
              <a:t>http://wonder.cdc.gov/ucd-icd10.html</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B134BD7-5DD2-432A-8F84-0E05342D6162}" type="slidenum">
              <a:rPr lang="en-US" smtClean="0"/>
              <a:t>7</a:t>
            </a:fld>
            <a:endParaRPr lang="en-US" dirty="0"/>
          </a:p>
        </p:txBody>
      </p:sp>
    </p:spTree>
    <p:extLst>
      <p:ext uri="{BB962C8B-B14F-4D97-AF65-F5344CB8AC3E}">
        <p14:creationId xmlns:p14="http://schemas.microsoft.com/office/powerpoint/2010/main" val="3140205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In 2020, suicide was the second leading cause of death for those ages 10 to 14 and 25 to 34. Suicide was the third leading cause of death for ages 15 to 24, the fourth leading cause of death for ages 35 to 44, and the seventh leading cause of death for ages 55 to 64. Although suicide has historically been among the top ten leading causes of death for all ages combined, it was not in 2020. In 2020, COVID-19 became the third leading cause of death.</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SOURCE: Centers for Disease Control and Prevention. (2021). </a:t>
            </a:r>
            <a:r>
              <a:rPr lang="en-US" sz="1800" i="1" dirty="0">
                <a:effectLst/>
                <a:latin typeface="Calibri" panose="020F0502020204030204" pitchFamily="34" charset="0"/>
                <a:ea typeface="Times New Roman" panose="02020603050405020304" pitchFamily="18" charset="0"/>
              </a:rPr>
              <a:t>Web-based injury statistics query and reporting system</a:t>
            </a:r>
            <a:r>
              <a:rPr lang="en-US" sz="1800" dirty="0">
                <a:effectLst/>
                <a:latin typeface="Calibri" panose="020F0502020204030204" pitchFamily="34" charset="0"/>
                <a:ea typeface="Times New Roman" panose="02020603050405020304" pitchFamily="18" charset="0"/>
              </a:rPr>
              <a:t> (WISQARS). National Center for Injury Prevention and Control. </a:t>
            </a:r>
            <a:r>
              <a:rPr lang="en-US" sz="1800" u="sng" dirty="0">
                <a:solidFill>
                  <a:srgbClr val="0563C1"/>
                </a:solidFill>
                <a:effectLst/>
                <a:latin typeface="Calibri" panose="020F0502020204030204" pitchFamily="34" charset="0"/>
                <a:ea typeface="Times New Roman" panose="02020603050405020304" pitchFamily="18" charset="0"/>
                <a:hlinkClick r:id="rId3"/>
              </a:rPr>
              <a:t>www.cdc.gov/injury/wisqars</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68885-5011-43E9-9544-25F5639659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6650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4A558B-E4E9-A94A-B9C1-029E46A76A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3827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 Full 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7253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1" y="2"/>
            <a:ext cx="9144000" cy="11834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latin typeface="Arial" charset="0"/>
            </a:endParaRPr>
          </a:p>
        </p:txBody>
      </p:sp>
      <p:sp>
        <p:nvSpPr>
          <p:cNvPr id="3" name="Freeform 2"/>
          <p:cNvSpPr/>
          <p:nvPr userDrawn="1"/>
        </p:nvSpPr>
        <p:spPr>
          <a:xfrm>
            <a:off x="6925458" y="95794"/>
            <a:ext cx="2218543" cy="290849"/>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5" name="Text Placeholder 5"/>
          <p:cNvSpPr txBox="1">
            <a:spLocks/>
          </p:cNvSpPr>
          <p:nvPr userDrawn="1"/>
        </p:nvSpPr>
        <p:spPr>
          <a:xfrm>
            <a:off x="7176637" y="70603"/>
            <a:ext cx="2019828" cy="377616"/>
          </a:xfrm>
          <a:prstGeom prst="rect">
            <a:avLst/>
          </a:prstGeom>
          <a:effectLst/>
        </p:spPr>
        <p:txBody>
          <a:bodyPr>
            <a:noAutofit/>
          </a:bodyPr>
          <a:lstStyle>
            <a:lvl1pPr marL="0" indent="0" algn="l" defTabSz="457200" rtl="0" eaLnBrk="1" latinLnBrk="0" hangingPunct="1">
              <a:spcBef>
                <a:spcPts val="0"/>
              </a:spcBef>
              <a:spcAft>
                <a:spcPts val="800"/>
              </a:spcAft>
              <a:buFont typeface="Arial"/>
              <a:buNone/>
              <a:defRPr sz="2000" b="1" i="0" kern="1200" baseline="0">
                <a:solidFill>
                  <a:schemeClr val="bg1"/>
                </a:solidFill>
                <a:latin typeface="arial" charset="0"/>
                <a:ea typeface="+mn-ea"/>
                <a:cs typeface="Gill Sans MT"/>
              </a:defRPr>
            </a:lvl1pPr>
            <a:lvl2pPr marL="684213" indent="-230188" algn="l" defTabSz="457200" rtl="0" eaLnBrk="1" latinLnBrk="0" hangingPunct="1">
              <a:spcBef>
                <a:spcPts val="0"/>
              </a:spcBef>
              <a:spcAft>
                <a:spcPts val="800"/>
              </a:spcAft>
              <a:buFont typeface="Arial"/>
              <a:buChar char="–"/>
              <a:defRPr sz="1600" b="0" i="0" kern="1200">
                <a:solidFill>
                  <a:srgbClr val="6C6463"/>
                </a:solidFill>
                <a:latin typeface="Gill Sans M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0"/>
              </a:spcAft>
            </a:pPr>
            <a:r>
              <a:rPr lang="en-US" sz="694" b="0" dirty="0">
                <a:latin typeface="Calibri Light" charset="0"/>
                <a:ea typeface="Calibri Light" charset="0"/>
                <a:cs typeface="Calibri Light" charset="0"/>
              </a:rPr>
              <a:t>Suicide Prevention Resource Center | sprc.org</a:t>
            </a:r>
            <a:br>
              <a:rPr lang="en-US" sz="694" b="0" dirty="0">
                <a:latin typeface="Calibri Light" charset="0"/>
                <a:ea typeface="Calibri Light" charset="0"/>
                <a:cs typeface="Calibri Light" charset="0"/>
              </a:rPr>
            </a:br>
            <a:endParaRPr lang="en-US" sz="694" b="0" dirty="0">
              <a:latin typeface="Calibri Light" charset="0"/>
              <a:ea typeface="Calibri Light" charset="0"/>
              <a:cs typeface="Calibri Light" charset="0"/>
            </a:endParaRPr>
          </a:p>
        </p:txBody>
      </p:sp>
      <p:sp>
        <p:nvSpPr>
          <p:cNvPr id="6" name="Slide Number Placeholder 5"/>
          <p:cNvSpPr>
            <a:spLocks noGrp="1"/>
          </p:cNvSpPr>
          <p:nvPr>
            <p:ph type="sldNum" sz="quarter" idx="4"/>
          </p:nvPr>
        </p:nvSpPr>
        <p:spPr>
          <a:xfrm>
            <a:off x="8452338" y="6406711"/>
            <a:ext cx="462535" cy="215444"/>
          </a:xfrm>
          <a:prstGeom prst="rect">
            <a:avLst/>
          </a:prstGeom>
        </p:spPr>
        <p:txBody>
          <a:bodyPr vert="horz" wrap="square" lIns="91440" tIns="45720" rIns="91440" bIns="45720" rtlCol="0" anchor="ctr">
            <a:spAutoFit/>
          </a:bodyPr>
          <a:lstStyle>
            <a:lvl1pPr algn="r">
              <a:defRPr sz="800" b="1" i="0">
                <a:solidFill>
                  <a:schemeClr val="tx1"/>
                </a:solidFill>
                <a:latin typeface="Arial" charset="0"/>
                <a:ea typeface="Arial" charset="0"/>
                <a:cs typeface="Arial" charset="0"/>
              </a:defRPr>
            </a:lvl1pPr>
          </a:lstStyle>
          <a:p>
            <a:fld id="{42782948-4DBE-204D-AB9E-B65E067054AE}" type="slidenum">
              <a:rPr lang="en-US" smtClean="0"/>
              <a:pPr/>
              <a:t>‹#›</a:t>
            </a:fld>
            <a:endParaRPr lang="en-US" dirty="0"/>
          </a:p>
        </p:txBody>
      </p:sp>
      <p:sp>
        <p:nvSpPr>
          <p:cNvPr id="11" name="Content Placeholder 10"/>
          <p:cNvSpPr>
            <a:spLocks noGrp="1"/>
          </p:cNvSpPr>
          <p:nvPr>
            <p:ph sz="quarter" idx="10"/>
          </p:nvPr>
        </p:nvSpPr>
        <p:spPr>
          <a:xfrm>
            <a:off x="374650" y="1484922"/>
            <a:ext cx="8540750" cy="4735961"/>
          </a:xfrm>
        </p:spPr>
        <p:txBody>
          <a:bodyPr>
            <a:noAutofit/>
          </a:bodyPr>
          <a:lstStyle>
            <a:lvl1pPr marL="0" indent="0">
              <a:buNone/>
              <a:defRPr sz="1400">
                <a:solidFill>
                  <a:schemeClr val="tx1"/>
                </a:solidFill>
                <a:latin typeface="Calibri" charset="0"/>
                <a:ea typeface="Calibri" charset="0"/>
                <a:cs typeface="Calibri" charset="0"/>
              </a:defRPr>
            </a:lvl1pPr>
            <a:lvl2pPr marL="450393" indent="0">
              <a:buFontTx/>
              <a:buNone/>
              <a:defRPr sz="1400">
                <a:solidFill>
                  <a:schemeClr val="tx1"/>
                </a:solidFill>
                <a:latin typeface="Calibri" charset="0"/>
                <a:ea typeface="Calibri" charset="0"/>
                <a:cs typeface="Calibri" charset="0"/>
              </a:defRPr>
            </a:lvl2pPr>
            <a:lvl3pPr marL="678739" indent="0">
              <a:buFontTx/>
              <a:buNone/>
              <a:defRPr sz="1400">
                <a:solidFill>
                  <a:schemeClr val="tx1"/>
                </a:solidFill>
                <a:latin typeface="Calibri" charset="0"/>
                <a:ea typeface="Calibri" charset="0"/>
                <a:cs typeface="Calibri" charset="0"/>
              </a:defRPr>
            </a:lvl3pPr>
            <a:lvl4pPr marL="907085" indent="0">
              <a:buFontTx/>
              <a:buNone/>
              <a:defRPr sz="1400">
                <a:solidFill>
                  <a:schemeClr val="tx1"/>
                </a:solidFill>
                <a:latin typeface="Calibri" charset="0"/>
                <a:ea typeface="Calibri" charset="0"/>
                <a:cs typeface="Calibri" charset="0"/>
              </a:defRPr>
            </a:lvl4pPr>
            <a:lvl5pPr marL="1017321" indent="0">
              <a:buFontTx/>
              <a:buNone/>
              <a:defRPr sz="1400">
                <a:solidFill>
                  <a:schemeClr val="tx1"/>
                </a:solidFill>
                <a:latin typeface="Calibri" charset="0"/>
                <a:ea typeface="Calibri" charset="0"/>
                <a:cs typeface="Calibri"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1"/>
          <p:cNvSpPr>
            <a:spLocks noGrp="1"/>
          </p:cNvSpPr>
          <p:nvPr>
            <p:ph type="title"/>
          </p:nvPr>
        </p:nvSpPr>
        <p:spPr>
          <a:xfrm>
            <a:off x="374650" y="312161"/>
            <a:ext cx="6366119" cy="780369"/>
          </a:xfrm>
        </p:spPr>
        <p:txBody>
          <a:bodyPr wrap="none" anchor="t" anchorCtr="0">
            <a:noAutofit/>
          </a:bodyPr>
          <a:lstStyle>
            <a:lvl1pPr>
              <a:defRPr sz="2400" b="1">
                <a:solidFill>
                  <a:schemeClr val="tx1"/>
                </a:solidFill>
              </a:defRPr>
            </a:lvl1pPr>
          </a:lstStyle>
          <a:p>
            <a:r>
              <a:rPr lang="en-US"/>
              <a:t>Click to edit Master title style</a:t>
            </a:r>
          </a:p>
        </p:txBody>
      </p:sp>
      <p:sp>
        <p:nvSpPr>
          <p:cNvPr id="8" name="Footer Placeholder 7"/>
          <p:cNvSpPr>
            <a:spLocks noGrp="1"/>
          </p:cNvSpPr>
          <p:nvPr>
            <p:ph type="ftr" sz="quarter" idx="11"/>
          </p:nvPr>
        </p:nvSpPr>
        <p:spPr>
          <a:xfrm>
            <a:off x="5538599" y="6370866"/>
            <a:ext cx="3086100" cy="290129"/>
          </a:xfrm>
        </p:spPr>
        <p:txBody>
          <a:bodyPr/>
          <a:lstStyle>
            <a:lvl1pPr algn="r">
              <a:defRPr/>
            </a:lvl1pPr>
          </a:lstStyle>
          <a:p>
            <a:r>
              <a:rPr lang="en-US" dirty="0"/>
              <a:t>[Placeholder for Title of Your Presentation]</a:t>
            </a:r>
          </a:p>
        </p:txBody>
      </p:sp>
    </p:spTree>
    <p:extLst>
      <p:ext uri="{BB962C8B-B14F-4D97-AF65-F5344CB8AC3E}">
        <p14:creationId xmlns:p14="http://schemas.microsoft.com/office/powerpoint/2010/main" val="910724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with photo-quote option">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1" y="2"/>
            <a:ext cx="9144000" cy="11834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latin typeface="Arial" charset="0"/>
            </a:endParaRPr>
          </a:p>
        </p:txBody>
      </p:sp>
      <p:sp>
        <p:nvSpPr>
          <p:cNvPr id="3" name="Freeform 2"/>
          <p:cNvSpPr/>
          <p:nvPr userDrawn="1"/>
        </p:nvSpPr>
        <p:spPr>
          <a:xfrm>
            <a:off x="6925458" y="95794"/>
            <a:ext cx="2218543" cy="290849"/>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5" name="Text Placeholder 5"/>
          <p:cNvSpPr txBox="1">
            <a:spLocks/>
          </p:cNvSpPr>
          <p:nvPr userDrawn="1"/>
        </p:nvSpPr>
        <p:spPr>
          <a:xfrm>
            <a:off x="7176637" y="70603"/>
            <a:ext cx="2019828" cy="377616"/>
          </a:xfrm>
          <a:prstGeom prst="rect">
            <a:avLst/>
          </a:prstGeom>
          <a:effectLst/>
        </p:spPr>
        <p:txBody>
          <a:bodyPr>
            <a:noAutofit/>
          </a:bodyPr>
          <a:lstStyle>
            <a:lvl1pPr marL="0" indent="0" algn="l" defTabSz="457200" rtl="0" eaLnBrk="1" latinLnBrk="0" hangingPunct="1">
              <a:spcBef>
                <a:spcPts val="0"/>
              </a:spcBef>
              <a:spcAft>
                <a:spcPts val="800"/>
              </a:spcAft>
              <a:buFont typeface="Arial"/>
              <a:buNone/>
              <a:defRPr sz="2000" b="1" i="0" kern="1200" baseline="0">
                <a:solidFill>
                  <a:schemeClr val="bg1"/>
                </a:solidFill>
                <a:latin typeface="arial" charset="0"/>
                <a:ea typeface="+mn-ea"/>
                <a:cs typeface="Gill Sans MT"/>
              </a:defRPr>
            </a:lvl1pPr>
            <a:lvl2pPr marL="684213" indent="-230188" algn="l" defTabSz="457200" rtl="0" eaLnBrk="1" latinLnBrk="0" hangingPunct="1">
              <a:spcBef>
                <a:spcPts val="0"/>
              </a:spcBef>
              <a:spcAft>
                <a:spcPts val="800"/>
              </a:spcAft>
              <a:buFont typeface="Arial"/>
              <a:buChar char="–"/>
              <a:defRPr sz="1600" b="0" i="0" kern="1200">
                <a:solidFill>
                  <a:srgbClr val="6C6463"/>
                </a:solidFill>
                <a:latin typeface="Gill Sans M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0"/>
              </a:spcAft>
            </a:pPr>
            <a:r>
              <a:rPr lang="en-US" sz="694" dirty="0">
                <a:latin typeface="Calibri" charset="0"/>
                <a:ea typeface="Calibri" charset="0"/>
                <a:cs typeface="Calibri" charset="0"/>
              </a:rPr>
              <a:t>SPRC</a:t>
            </a:r>
            <a:r>
              <a:rPr lang="en-US" sz="694" b="0" dirty="0">
                <a:latin typeface="Calibri Light" charset="0"/>
                <a:ea typeface="Calibri Light" charset="0"/>
                <a:cs typeface="Calibri Light" charset="0"/>
              </a:rPr>
              <a:t>  |  Suicide Prevention Resource Center</a:t>
            </a:r>
            <a:br>
              <a:rPr lang="en-US" sz="694" b="0" dirty="0">
                <a:latin typeface="Calibri Light" charset="0"/>
                <a:ea typeface="Calibri Light" charset="0"/>
                <a:cs typeface="Calibri Light" charset="0"/>
              </a:rPr>
            </a:br>
            <a:endParaRPr lang="en-US" sz="694" b="0" dirty="0">
              <a:latin typeface="Calibri Light" charset="0"/>
              <a:ea typeface="Calibri Light" charset="0"/>
              <a:cs typeface="Calibri Light" charset="0"/>
            </a:endParaRPr>
          </a:p>
        </p:txBody>
      </p:sp>
      <p:sp>
        <p:nvSpPr>
          <p:cNvPr id="6" name="Slide Number Placeholder 5"/>
          <p:cNvSpPr>
            <a:spLocks noGrp="1"/>
          </p:cNvSpPr>
          <p:nvPr>
            <p:ph type="sldNum" sz="quarter" idx="4"/>
          </p:nvPr>
        </p:nvSpPr>
        <p:spPr>
          <a:xfrm>
            <a:off x="8452338" y="6406711"/>
            <a:ext cx="462535" cy="215444"/>
          </a:xfrm>
          <a:prstGeom prst="rect">
            <a:avLst/>
          </a:prstGeom>
        </p:spPr>
        <p:txBody>
          <a:bodyPr vert="horz" wrap="square" lIns="91440" tIns="45720" rIns="91440" bIns="45720" rtlCol="0" anchor="ctr">
            <a:spAutoFit/>
          </a:bodyPr>
          <a:lstStyle>
            <a:lvl1pPr algn="r">
              <a:defRPr sz="800" b="1" i="0">
                <a:solidFill>
                  <a:schemeClr val="tx1"/>
                </a:solidFill>
                <a:latin typeface="Arial" charset="0"/>
                <a:ea typeface="Arial" charset="0"/>
                <a:cs typeface="Arial" charset="0"/>
              </a:defRPr>
            </a:lvl1pPr>
          </a:lstStyle>
          <a:p>
            <a:fld id="{42782948-4DBE-204D-AB9E-B65E067054AE}" type="slidenum">
              <a:rPr lang="en-US" smtClean="0"/>
              <a:pPr/>
              <a:t>‹#›</a:t>
            </a:fld>
            <a:endParaRPr lang="en-US" dirty="0"/>
          </a:p>
        </p:txBody>
      </p:sp>
      <p:sp>
        <p:nvSpPr>
          <p:cNvPr id="11" name="Content Placeholder 10"/>
          <p:cNvSpPr>
            <a:spLocks noGrp="1"/>
          </p:cNvSpPr>
          <p:nvPr>
            <p:ph sz="quarter" idx="10"/>
          </p:nvPr>
        </p:nvSpPr>
        <p:spPr>
          <a:xfrm>
            <a:off x="374649" y="1814383"/>
            <a:ext cx="4661894" cy="4406500"/>
          </a:xfrm>
        </p:spPr>
        <p:txBody>
          <a:bodyPr>
            <a:noAutofit/>
          </a:bodyPr>
          <a:lstStyle>
            <a:lvl1pPr>
              <a:defRPr sz="1400">
                <a:solidFill>
                  <a:schemeClr val="tx1"/>
                </a:solidFill>
                <a:latin typeface="Calibri" charset="0"/>
                <a:ea typeface="Calibri" charset="0"/>
                <a:cs typeface="Calibri" charset="0"/>
              </a:defRPr>
            </a:lvl1pPr>
            <a:lvl2pPr>
              <a:defRPr sz="1400">
                <a:solidFill>
                  <a:schemeClr val="tx1"/>
                </a:solidFill>
                <a:latin typeface="Calibri" charset="0"/>
                <a:ea typeface="Calibri" charset="0"/>
                <a:cs typeface="Calibri" charset="0"/>
              </a:defRPr>
            </a:lvl2pPr>
            <a:lvl3pPr>
              <a:defRPr sz="1400">
                <a:solidFill>
                  <a:schemeClr val="tx1"/>
                </a:solidFill>
                <a:latin typeface="Calibri" charset="0"/>
                <a:ea typeface="Calibri" charset="0"/>
                <a:cs typeface="Calibri" charset="0"/>
              </a:defRPr>
            </a:lvl3pPr>
            <a:lvl4pPr>
              <a:defRPr sz="1400">
                <a:solidFill>
                  <a:schemeClr val="tx1"/>
                </a:solidFill>
                <a:latin typeface="Calibri" charset="0"/>
                <a:ea typeface="Calibri" charset="0"/>
                <a:cs typeface="Calibri" charset="0"/>
              </a:defRPr>
            </a:lvl4pPr>
            <a:lvl5pPr>
              <a:defRPr sz="1400">
                <a:solidFill>
                  <a:schemeClr val="tx1"/>
                </a:solidFill>
                <a:latin typeface="Calibri" charset="0"/>
                <a:ea typeface="Calibri" charset="0"/>
                <a:cs typeface="Calibri"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p:cNvSpPr>
            <a:spLocks noGrp="1"/>
          </p:cNvSpPr>
          <p:nvPr>
            <p:ph type="title"/>
          </p:nvPr>
        </p:nvSpPr>
        <p:spPr>
          <a:xfrm>
            <a:off x="374650" y="312161"/>
            <a:ext cx="6366119" cy="780369"/>
          </a:xfrm>
        </p:spPr>
        <p:txBody>
          <a:bodyPr wrap="none" anchor="t" anchorCtr="0">
            <a:noAutofit/>
          </a:bodyPr>
          <a:lstStyle>
            <a:lvl1pPr>
              <a:defRPr sz="2400" b="1">
                <a:solidFill>
                  <a:schemeClr val="tx1"/>
                </a:solidFill>
              </a:defRPr>
            </a:lvl1pPr>
          </a:lstStyle>
          <a:p>
            <a:r>
              <a:rPr lang="en-US"/>
              <a:t>Click to edit Master title style</a:t>
            </a:r>
          </a:p>
        </p:txBody>
      </p:sp>
      <p:sp>
        <p:nvSpPr>
          <p:cNvPr id="2" name="Footer Placeholder 1"/>
          <p:cNvSpPr>
            <a:spLocks noGrp="1"/>
          </p:cNvSpPr>
          <p:nvPr>
            <p:ph type="ftr" sz="quarter" idx="11"/>
          </p:nvPr>
        </p:nvSpPr>
        <p:spPr>
          <a:xfrm>
            <a:off x="5575217" y="6370866"/>
            <a:ext cx="3050303" cy="290129"/>
          </a:xfrm>
        </p:spPr>
        <p:txBody>
          <a:bodyPr/>
          <a:lstStyle>
            <a:lvl1pPr algn="r">
              <a:defRPr/>
            </a:lvl1pPr>
          </a:lstStyle>
          <a:p>
            <a:r>
              <a:rPr lang="en-US" dirty="0"/>
              <a:t>[Placeholder for Title of Your Presentation]</a:t>
            </a:r>
          </a:p>
        </p:txBody>
      </p:sp>
    </p:spTree>
    <p:extLst>
      <p:ext uri="{BB962C8B-B14F-4D97-AF65-F5344CB8AC3E}">
        <p14:creationId xmlns:p14="http://schemas.microsoft.com/office/powerpoint/2010/main" val="2569170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column layout">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1" y="2"/>
            <a:ext cx="9144000" cy="11834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latin typeface="Arial" charset="0"/>
            </a:endParaRPr>
          </a:p>
        </p:txBody>
      </p:sp>
      <p:sp>
        <p:nvSpPr>
          <p:cNvPr id="3" name="Freeform 2"/>
          <p:cNvSpPr/>
          <p:nvPr userDrawn="1"/>
        </p:nvSpPr>
        <p:spPr>
          <a:xfrm>
            <a:off x="6925458" y="95794"/>
            <a:ext cx="2218543" cy="290849"/>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5" name="Text Placeholder 5"/>
          <p:cNvSpPr txBox="1">
            <a:spLocks/>
          </p:cNvSpPr>
          <p:nvPr userDrawn="1"/>
        </p:nvSpPr>
        <p:spPr>
          <a:xfrm>
            <a:off x="7176637" y="70603"/>
            <a:ext cx="2019828" cy="377616"/>
          </a:xfrm>
          <a:prstGeom prst="rect">
            <a:avLst/>
          </a:prstGeom>
          <a:effectLst/>
        </p:spPr>
        <p:txBody>
          <a:bodyPr>
            <a:noAutofit/>
          </a:bodyPr>
          <a:lstStyle>
            <a:lvl1pPr marL="0" indent="0" algn="l" defTabSz="457200" rtl="0" eaLnBrk="1" latinLnBrk="0" hangingPunct="1">
              <a:spcBef>
                <a:spcPts val="0"/>
              </a:spcBef>
              <a:spcAft>
                <a:spcPts val="800"/>
              </a:spcAft>
              <a:buFont typeface="Arial"/>
              <a:buNone/>
              <a:defRPr sz="2000" b="1" i="0" kern="1200" baseline="0">
                <a:solidFill>
                  <a:schemeClr val="bg1"/>
                </a:solidFill>
                <a:latin typeface="arial" charset="0"/>
                <a:ea typeface="+mn-ea"/>
                <a:cs typeface="Gill Sans MT"/>
              </a:defRPr>
            </a:lvl1pPr>
            <a:lvl2pPr marL="684213" indent="-230188" algn="l" defTabSz="457200" rtl="0" eaLnBrk="1" latinLnBrk="0" hangingPunct="1">
              <a:spcBef>
                <a:spcPts val="0"/>
              </a:spcBef>
              <a:spcAft>
                <a:spcPts val="800"/>
              </a:spcAft>
              <a:buFont typeface="Arial"/>
              <a:buChar char="–"/>
              <a:defRPr sz="1600" b="0" i="0" kern="1200">
                <a:solidFill>
                  <a:srgbClr val="6C6463"/>
                </a:solidFill>
                <a:latin typeface="Gill Sans M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0"/>
              </a:spcAft>
            </a:pPr>
            <a:r>
              <a:rPr lang="en-US" sz="694" dirty="0">
                <a:latin typeface="Calibri" charset="0"/>
                <a:ea typeface="Calibri" charset="0"/>
                <a:cs typeface="Calibri" charset="0"/>
              </a:rPr>
              <a:t>SPRC</a:t>
            </a:r>
            <a:r>
              <a:rPr lang="en-US" sz="694" b="0" dirty="0">
                <a:latin typeface="Calibri Light" charset="0"/>
                <a:ea typeface="Calibri Light" charset="0"/>
                <a:cs typeface="Calibri Light" charset="0"/>
              </a:rPr>
              <a:t>  |  Suicide Prevention Resource Center</a:t>
            </a:r>
            <a:br>
              <a:rPr lang="en-US" sz="694" b="0" dirty="0">
                <a:latin typeface="Calibri Light" charset="0"/>
                <a:ea typeface="Calibri Light" charset="0"/>
                <a:cs typeface="Calibri Light" charset="0"/>
              </a:rPr>
            </a:br>
            <a:endParaRPr lang="en-US" sz="694" b="0" dirty="0">
              <a:latin typeface="Calibri Light" charset="0"/>
              <a:ea typeface="Calibri Light" charset="0"/>
              <a:cs typeface="Calibri Light" charset="0"/>
            </a:endParaRPr>
          </a:p>
        </p:txBody>
      </p:sp>
      <p:sp>
        <p:nvSpPr>
          <p:cNvPr id="6" name="Slide Number Placeholder 5"/>
          <p:cNvSpPr>
            <a:spLocks noGrp="1"/>
          </p:cNvSpPr>
          <p:nvPr>
            <p:ph type="sldNum" sz="quarter" idx="4"/>
          </p:nvPr>
        </p:nvSpPr>
        <p:spPr>
          <a:xfrm>
            <a:off x="8452338" y="6406711"/>
            <a:ext cx="462535" cy="215444"/>
          </a:xfrm>
          <a:prstGeom prst="rect">
            <a:avLst/>
          </a:prstGeom>
        </p:spPr>
        <p:txBody>
          <a:bodyPr vert="horz" wrap="square" lIns="91440" tIns="45720" rIns="91440" bIns="45720" rtlCol="0" anchor="ctr">
            <a:spAutoFit/>
          </a:bodyPr>
          <a:lstStyle>
            <a:lvl1pPr algn="r">
              <a:defRPr sz="800" b="1" i="0">
                <a:solidFill>
                  <a:schemeClr val="tx1"/>
                </a:solidFill>
                <a:latin typeface="Arial" charset="0"/>
                <a:ea typeface="Arial" charset="0"/>
                <a:cs typeface="Arial" charset="0"/>
              </a:defRPr>
            </a:lvl1pPr>
          </a:lstStyle>
          <a:p>
            <a:fld id="{42782948-4DBE-204D-AB9E-B65E067054AE}" type="slidenum">
              <a:rPr lang="en-US" smtClean="0"/>
              <a:pPr/>
              <a:t>‹#›</a:t>
            </a:fld>
            <a:endParaRPr lang="en-US" dirty="0"/>
          </a:p>
        </p:txBody>
      </p:sp>
      <p:sp>
        <p:nvSpPr>
          <p:cNvPr id="11" name="Content Placeholder 10"/>
          <p:cNvSpPr>
            <a:spLocks noGrp="1"/>
          </p:cNvSpPr>
          <p:nvPr>
            <p:ph sz="quarter" idx="10"/>
          </p:nvPr>
        </p:nvSpPr>
        <p:spPr>
          <a:xfrm>
            <a:off x="374651" y="2536171"/>
            <a:ext cx="3752965" cy="3684711"/>
          </a:xfrm>
        </p:spPr>
        <p:txBody>
          <a:bodyPr numCol="1">
            <a:noAutofit/>
          </a:bodyPr>
          <a:lstStyle>
            <a:lvl1pPr marL="285750" indent="-285750">
              <a:buClr>
                <a:schemeClr val="accent1"/>
              </a:buClr>
              <a:buFont typeface="Arial" charset="0"/>
              <a:buChar char="•"/>
              <a:defRPr sz="1400">
                <a:solidFill>
                  <a:schemeClr val="tx1"/>
                </a:solidFill>
                <a:latin typeface="Calibri" charset="0"/>
                <a:ea typeface="Calibri" charset="0"/>
                <a:cs typeface="Calibri" charset="0"/>
              </a:defRPr>
            </a:lvl1pPr>
            <a:lvl2pPr>
              <a:defRPr sz="1400">
                <a:solidFill>
                  <a:schemeClr val="tx1"/>
                </a:solidFill>
                <a:latin typeface="Calibri" charset="0"/>
                <a:ea typeface="Calibri" charset="0"/>
                <a:cs typeface="Calibri" charset="0"/>
              </a:defRPr>
            </a:lvl2pPr>
            <a:lvl3pPr>
              <a:defRPr sz="1400">
                <a:solidFill>
                  <a:schemeClr val="tx1"/>
                </a:solidFill>
                <a:latin typeface="Calibri" charset="0"/>
                <a:ea typeface="Calibri" charset="0"/>
                <a:cs typeface="Calibri" charset="0"/>
              </a:defRPr>
            </a:lvl3pPr>
            <a:lvl4pPr>
              <a:defRPr sz="1400">
                <a:solidFill>
                  <a:schemeClr val="tx1"/>
                </a:solidFill>
                <a:latin typeface="Calibri" charset="0"/>
                <a:ea typeface="Calibri" charset="0"/>
                <a:cs typeface="Calibri" charset="0"/>
              </a:defRPr>
            </a:lvl4pPr>
            <a:lvl5pPr>
              <a:defRPr sz="1400">
                <a:solidFill>
                  <a:schemeClr val="tx1"/>
                </a:solidFill>
                <a:latin typeface="Calibri" charset="0"/>
                <a:ea typeface="Calibri" charset="0"/>
                <a:cs typeface="Calibri"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p:cNvSpPr>
            <a:spLocks noGrp="1"/>
          </p:cNvSpPr>
          <p:nvPr>
            <p:ph type="title" hasCustomPrompt="1"/>
          </p:nvPr>
        </p:nvSpPr>
        <p:spPr>
          <a:xfrm>
            <a:off x="374650" y="312160"/>
            <a:ext cx="6366119" cy="1150819"/>
          </a:xfrm>
        </p:spPr>
        <p:txBody>
          <a:bodyPr wrap="none" anchor="t" anchorCtr="0">
            <a:noAutofit/>
          </a:bodyPr>
          <a:lstStyle>
            <a:lvl1pPr>
              <a:defRPr sz="2400" b="1" baseline="0">
                <a:solidFill>
                  <a:schemeClr val="tx1"/>
                </a:solidFill>
              </a:defRPr>
            </a:lvl1pPr>
          </a:lstStyle>
          <a:p>
            <a:r>
              <a:rPr lang="en-US"/>
              <a:t>Two column with key word or sentence</a:t>
            </a:r>
            <a:br>
              <a:rPr lang="en-US"/>
            </a:br>
            <a:r>
              <a:rPr lang="en-US"/>
              <a:t>emphasis in green</a:t>
            </a:r>
          </a:p>
        </p:txBody>
      </p:sp>
      <p:cxnSp>
        <p:nvCxnSpPr>
          <p:cNvPr id="13" name="Straight Connector 12"/>
          <p:cNvCxnSpPr/>
          <p:nvPr userDrawn="1"/>
        </p:nvCxnSpPr>
        <p:spPr>
          <a:xfrm>
            <a:off x="457201" y="1937052"/>
            <a:ext cx="3670415" cy="0"/>
          </a:xfrm>
          <a:prstGeom prst="line">
            <a:avLst/>
          </a:prstGeom>
          <a:ln w="38100">
            <a:solidFill>
              <a:schemeClr val="accent3"/>
            </a:solidFill>
          </a:ln>
        </p:spPr>
        <p:style>
          <a:lnRef idx="1">
            <a:schemeClr val="dk1"/>
          </a:lnRef>
          <a:fillRef idx="0">
            <a:schemeClr val="dk1"/>
          </a:fillRef>
          <a:effectRef idx="0">
            <a:schemeClr val="dk1"/>
          </a:effectRef>
          <a:fontRef idx="minor">
            <a:schemeClr val="tx1"/>
          </a:fontRef>
        </p:style>
      </p:cxnSp>
      <p:cxnSp>
        <p:nvCxnSpPr>
          <p:cNvPr id="15" name="Straight Connector 14"/>
          <p:cNvCxnSpPr/>
          <p:nvPr userDrawn="1"/>
        </p:nvCxnSpPr>
        <p:spPr>
          <a:xfrm>
            <a:off x="4789966" y="1937052"/>
            <a:ext cx="3670415" cy="0"/>
          </a:xfrm>
          <a:prstGeom prst="line">
            <a:avLst/>
          </a:prstGeom>
          <a:ln w="38100">
            <a:solidFill>
              <a:schemeClr val="accent3"/>
            </a:solidFill>
          </a:ln>
        </p:spPr>
        <p:style>
          <a:lnRef idx="1">
            <a:schemeClr val="dk1"/>
          </a:lnRef>
          <a:fillRef idx="0">
            <a:schemeClr val="dk1"/>
          </a:fillRef>
          <a:effectRef idx="0">
            <a:schemeClr val="dk1"/>
          </a:effectRef>
          <a:fontRef idx="minor">
            <a:schemeClr val="tx1"/>
          </a:fontRef>
        </p:style>
      </p:cxnSp>
      <p:sp>
        <p:nvSpPr>
          <p:cNvPr id="8" name="Content Placeholder 7"/>
          <p:cNvSpPr>
            <a:spLocks noGrp="1"/>
          </p:cNvSpPr>
          <p:nvPr>
            <p:ph sz="quarter" idx="11"/>
          </p:nvPr>
        </p:nvSpPr>
        <p:spPr>
          <a:xfrm>
            <a:off x="4797426" y="2536171"/>
            <a:ext cx="3662955" cy="3591580"/>
          </a:xfrm>
        </p:spPr>
        <p:txBody>
          <a:bodyPr/>
          <a:lstStyle>
            <a:lvl1pPr marL="285750" indent="-285750">
              <a:buFont typeface="Arial" charset="0"/>
              <a:buChar cha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6"/>
          <p:cNvSpPr>
            <a:spLocks noGrp="1"/>
          </p:cNvSpPr>
          <p:nvPr>
            <p:ph type="body" sz="quarter" idx="12"/>
          </p:nvPr>
        </p:nvSpPr>
        <p:spPr>
          <a:xfrm>
            <a:off x="374649" y="2013547"/>
            <a:ext cx="3752850" cy="512543"/>
          </a:xfrm>
        </p:spPr>
        <p:txBody>
          <a:bodyPr/>
          <a:lstStyle>
            <a:lvl1pPr marL="0" indent="0">
              <a:buNone/>
              <a:defRPr sz="2000" b="1">
                <a:solidFill>
                  <a:schemeClr val="tx2"/>
                </a:solidFill>
                <a:latin typeface="Arial" charset="0"/>
                <a:ea typeface="Arial" charset="0"/>
                <a:cs typeface="Arial" charset="0"/>
              </a:defRPr>
            </a:lvl1pPr>
          </a:lstStyle>
          <a:p>
            <a:pPr lvl="0"/>
            <a:r>
              <a:rPr lang="en-US"/>
              <a:t>Edit Master text styles</a:t>
            </a:r>
          </a:p>
        </p:txBody>
      </p:sp>
      <p:sp>
        <p:nvSpPr>
          <p:cNvPr id="18" name="Text Placeholder 16"/>
          <p:cNvSpPr>
            <a:spLocks noGrp="1"/>
          </p:cNvSpPr>
          <p:nvPr>
            <p:ph type="body" sz="quarter" idx="13"/>
          </p:nvPr>
        </p:nvSpPr>
        <p:spPr>
          <a:xfrm>
            <a:off x="4797426" y="2020826"/>
            <a:ext cx="3662955" cy="512543"/>
          </a:xfrm>
        </p:spPr>
        <p:txBody>
          <a:bodyPr/>
          <a:lstStyle>
            <a:lvl1pPr marL="0" indent="0">
              <a:buNone/>
              <a:defRPr sz="2000" b="1">
                <a:solidFill>
                  <a:schemeClr val="tx2"/>
                </a:solidFill>
                <a:latin typeface="Arial" charset="0"/>
                <a:ea typeface="Arial" charset="0"/>
                <a:cs typeface="Arial" charset="0"/>
              </a:defRPr>
            </a:lvl1pPr>
          </a:lstStyle>
          <a:p>
            <a:pPr lvl="0"/>
            <a:r>
              <a:rPr lang="en-US"/>
              <a:t>Edit Master text styles</a:t>
            </a:r>
          </a:p>
        </p:txBody>
      </p:sp>
      <p:sp>
        <p:nvSpPr>
          <p:cNvPr id="9" name="Footer Placeholder 8"/>
          <p:cNvSpPr>
            <a:spLocks noGrp="1"/>
          </p:cNvSpPr>
          <p:nvPr>
            <p:ph type="ftr" sz="quarter" idx="14"/>
          </p:nvPr>
        </p:nvSpPr>
        <p:spPr>
          <a:xfrm>
            <a:off x="5568288" y="6370866"/>
            <a:ext cx="3050303" cy="290129"/>
          </a:xfrm>
        </p:spPr>
        <p:txBody>
          <a:bodyPr/>
          <a:lstStyle>
            <a:lvl1pPr algn="r">
              <a:defRPr/>
            </a:lvl1pPr>
          </a:lstStyle>
          <a:p>
            <a:r>
              <a:rPr lang="en-US" dirty="0"/>
              <a:t>[Placeholder for Title of Your Presentation]</a:t>
            </a:r>
          </a:p>
        </p:txBody>
      </p:sp>
    </p:spTree>
    <p:extLst>
      <p:ext uri="{BB962C8B-B14F-4D97-AF65-F5344CB8AC3E}">
        <p14:creationId xmlns:p14="http://schemas.microsoft.com/office/powerpoint/2010/main" val="1230997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over - Full Re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1" y="2"/>
            <a:ext cx="9144000" cy="11834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latin typeface="Arial" charset="0"/>
            </a:endParaRPr>
          </a:p>
        </p:txBody>
      </p:sp>
      <p:sp>
        <p:nvSpPr>
          <p:cNvPr id="3" name="Freeform 2"/>
          <p:cNvSpPr/>
          <p:nvPr userDrawn="1"/>
        </p:nvSpPr>
        <p:spPr>
          <a:xfrm>
            <a:off x="6925458" y="95794"/>
            <a:ext cx="2218543" cy="290849"/>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p>
        </p:txBody>
      </p:sp>
      <p:sp>
        <p:nvSpPr>
          <p:cNvPr id="5" name="Text Placeholder 5"/>
          <p:cNvSpPr txBox="1">
            <a:spLocks/>
          </p:cNvSpPr>
          <p:nvPr userDrawn="1"/>
        </p:nvSpPr>
        <p:spPr>
          <a:xfrm>
            <a:off x="7176637" y="70603"/>
            <a:ext cx="2019828" cy="377616"/>
          </a:xfrm>
          <a:prstGeom prst="rect">
            <a:avLst/>
          </a:prstGeom>
          <a:effectLst/>
        </p:spPr>
        <p:txBody>
          <a:bodyPr>
            <a:noAutofit/>
          </a:bodyPr>
          <a:lstStyle>
            <a:lvl1pPr marL="0" indent="0" algn="l" defTabSz="457200" rtl="0" eaLnBrk="1" latinLnBrk="0" hangingPunct="1">
              <a:spcBef>
                <a:spcPts val="0"/>
              </a:spcBef>
              <a:spcAft>
                <a:spcPts val="800"/>
              </a:spcAft>
              <a:buFont typeface="Arial"/>
              <a:buNone/>
              <a:defRPr sz="2000" b="1" i="0" kern="1200" baseline="0">
                <a:solidFill>
                  <a:schemeClr val="bg1"/>
                </a:solidFill>
                <a:latin typeface="arial" charset="0"/>
                <a:ea typeface="+mn-ea"/>
                <a:cs typeface="Gill Sans MT"/>
              </a:defRPr>
            </a:lvl1pPr>
            <a:lvl2pPr marL="684213" indent="-230188" algn="l" defTabSz="457200" rtl="0" eaLnBrk="1" latinLnBrk="0" hangingPunct="1">
              <a:spcBef>
                <a:spcPts val="0"/>
              </a:spcBef>
              <a:spcAft>
                <a:spcPts val="800"/>
              </a:spcAft>
              <a:buFont typeface="Arial"/>
              <a:buChar char="–"/>
              <a:defRPr sz="1600" b="0" i="0" kern="1200">
                <a:solidFill>
                  <a:srgbClr val="6C6463"/>
                </a:solidFill>
                <a:latin typeface="Gill Sans M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0"/>
              </a:spcAft>
            </a:pPr>
            <a:r>
              <a:rPr lang="en-US" sz="694" dirty="0">
                <a:latin typeface="Calibri" charset="0"/>
                <a:ea typeface="Calibri" charset="0"/>
                <a:cs typeface="Calibri" charset="0"/>
              </a:rPr>
              <a:t>SPRC</a:t>
            </a:r>
            <a:r>
              <a:rPr lang="en-US" sz="694" b="0" dirty="0">
                <a:latin typeface="Calibri Light" charset="0"/>
                <a:ea typeface="Calibri Light" charset="0"/>
                <a:cs typeface="Calibri Light" charset="0"/>
              </a:rPr>
              <a:t>  |  Suicide Prevention Resource Center</a:t>
            </a:r>
            <a:br>
              <a:rPr lang="en-US" sz="694" b="0" dirty="0">
                <a:latin typeface="Calibri Light" charset="0"/>
                <a:ea typeface="Calibri Light" charset="0"/>
                <a:cs typeface="Calibri Light" charset="0"/>
              </a:rPr>
            </a:br>
            <a:endParaRPr lang="en-US" sz="694" b="0" dirty="0">
              <a:latin typeface="Calibri Light" charset="0"/>
              <a:ea typeface="Calibri Light" charset="0"/>
              <a:cs typeface="Calibri Light" charset="0"/>
            </a:endParaRPr>
          </a:p>
        </p:txBody>
      </p:sp>
      <p:sp>
        <p:nvSpPr>
          <p:cNvPr id="6" name="Slide Number Placeholder 5"/>
          <p:cNvSpPr>
            <a:spLocks noGrp="1"/>
          </p:cNvSpPr>
          <p:nvPr>
            <p:ph type="sldNum" sz="quarter" idx="4"/>
          </p:nvPr>
        </p:nvSpPr>
        <p:spPr>
          <a:xfrm>
            <a:off x="7979295" y="6403779"/>
            <a:ext cx="935578" cy="215444"/>
          </a:xfrm>
          <a:prstGeom prst="rect">
            <a:avLst/>
          </a:prstGeom>
        </p:spPr>
        <p:txBody>
          <a:bodyPr vert="horz" wrap="square" lIns="91440" tIns="45720" rIns="91440" bIns="45720" rtlCol="0" anchor="ctr">
            <a:spAutoFit/>
          </a:bodyPr>
          <a:lstStyle>
            <a:lvl1pPr algn="r">
              <a:defRPr sz="800" b="1" i="0">
                <a:solidFill>
                  <a:schemeClr val="tx1"/>
                </a:solidFill>
                <a:latin typeface="Arial" charset="0"/>
                <a:ea typeface="Arial" charset="0"/>
                <a:cs typeface="Arial" charset="0"/>
              </a:defRPr>
            </a:lvl1pPr>
          </a:lstStyle>
          <a:p>
            <a:fld id="{42782948-4DBE-204D-AB9E-B65E067054AE}" type="slidenum">
              <a:rPr lang="en-US" smtClean="0"/>
              <a:pPr/>
              <a:t>‹#›</a:t>
            </a:fld>
            <a:endParaRPr lang="en-US" dirty="0"/>
          </a:p>
        </p:txBody>
      </p:sp>
    </p:spTree>
    <p:extLst>
      <p:ext uri="{BB962C8B-B14F-4D97-AF65-F5344CB8AC3E}">
        <p14:creationId xmlns:p14="http://schemas.microsoft.com/office/powerpoint/2010/main" val="2167515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420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3445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with photo-quote o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9386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column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209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cSld name="2_Cover - Full Re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3057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8327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 Full Photo">
    <p:spTree>
      <p:nvGrpSpPr>
        <p:cNvPr id="1" name=""/>
        <p:cNvGrpSpPr/>
        <p:nvPr/>
      </p:nvGrpSpPr>
      <p:grpSpPr>
        <a:xfrm>
          <a:off x="0" y="0"/>
          <a:ext cx="0" cy="0"/>
          <a:chOff x="0" y="0"/>
          <a:chExt cx="0" cy="0"/>
        </a:xfrm>
      </p:grpSpPr>
      <p:sp>
        <p:nvSpPr>
          <p:cNvPr id="4" name="Rectangle 3"/>
          <p:cNvSpPr/>
          <p:nvPr userDrawn="1"/>
        </p:nvSpPr>
        <p:spPr>
          <a:xfrm>
            <a:off x="0" y="5941019"/>
            <a:ext cx="9144000" cy="91698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latin typeface="Arial" charset="0"/>
            </a:endParaRPr>
          </a:p>
        </p:txBody>
      </p:sp>
      <p:pic>
        <p:nvPicPr>
          <p:cNvPr id="5" name="Picture 4"/>
          <p:cNvPicPr>
            <a:picLocks noChangeAspect="1"/>
          </p:cNvPicPr>
          <p:nvPr userDrawn="1"/>
        </p:nvPicPr>
        <p:blipFill>
          <a:blip r:embed="rId2"/>
          <a:stretch>
            <a:fillRect/>
          </a:stretch>
        </p:blipFill>
        <p:spPr>
          <a:xfrm>
            <a:off x="7198521" y="6165044"/>
            <a:ext cx="1402811" cy="458696"/>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4776" y="343084"/>
            <a:ext cx="3280813" cy="748017"/>
          </a:xfrm>
          <a:prstGeom prst="rect">
            <a:avLst/>
          </a:prstGeom>
        </p:spPr>
      </p:pic>
      <p:sp>
        <p:nvSpPr>
          <p:cNvPr id="7" name="Text Placeholder 5"/>
          <p:cNvSpPr txBox="1">
            <a:spLocks/>
          </p:cNvSpPr>
          <p:nvPr userDrawn="1"/>
        </p:nvSpPr>
        <p:spPr>
          <a:xfrm>
            <a:off x="818243" y="6166095"/>
            <a:ext cx="1584834" cy="377616"/>
          </a:xfrm>
          <a:prstGeom prst="rect">
            <a:avLst/>
          </a:prstGeom>
          <a:effectLst/>
        </p:spPr>
        <p:txBody>
          <a:bodyPr>
            <a:noAutofit/>
          </a:bodyPr>
          <a:lstStyle>
            <a:lvl1pPr marL="0" indent="0" algn="l" defTabSz="457200" rtl="0" eaLnBrk="1" latinLnBrk="0" hangingPunct="1">
              <a:spcBef>
                <a:spcPts val="0"/>
              </a:spcBef>
              <a:spcAft>
                <a:spcPts val="800"/>
              </a:spcAft>
              <a:buFont typeface="Arial"/>
              <a:buNone/>
              <a:defRPr sz="2000" b="1" i="0" kern="1200" baseline="0">
                <a:solidFill>
                  <a:schemeClr val="bg1"/>
                </a:solidFill>
                <a:latin typeface="arial" charset="0"/>
                <a:ea typeface="+mn-ea"/>
                <a:cs typeface="Gill Sans MT"/>
              </a:defRPr>
            </a:lvl1pPr>
            <a:lvl2pPr marL="684213" indent="-230188" algn="l" defTabSz="457200" rtl="0" eaLnBrk="1" latinLnBrk="0" hangingPunct="1">
              <a:spcBef>
                <a:spcPts val="0"/>
              </a:spcBef>
              <a:spcAft>
                <a:spcPts val="800"/>
              </a:spcAft>
              <a:buFont typeface="Arial"/>
              <a:buChar char="–"/>
              <a:defRPr sz="1600" b="0" i="0" kern="1200">
                <a:solidFill>
                  <a:srgbClr val="6C6463"/>
                </a:solidFill>
                <a:latin typeface="Gill Sans M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0"/>
              </a:spcAft>
            </a:pPr>
            <a:r>
              <a:rPr lang="en-US" sz="1800" b="0" dirty="0">
                <a:latin typeface="Calibri Light" charset="0"/>
                <a:ea typeface="Calibri Light" charset="0"/>
                <a:cs typeface="Calibri Light" charset="0"/>
              </a:rPr>
              <a:t>@SPRCTweets</a:t>
            </a:r>
          </a:p>
        </p:txBody>
      </p:sp>
      <p:grpSp>
        <p:nvGrpSpPr>
          <p:cNvPr id="9" name="Group 8"/>
          <p:cNvGrpSpPr/>
          <p:nvPr userDrawn="1"/>
        </p:nvGrpSpPr>
        <p:grpSpPr>
          <a:xfrm>
            <a:off x="466086" y="6212939"/>
            <a:ext cx="334085" cy="445563"/>
            <a:chOff x="451788" y="4691237"/>
            <a:chExt cx="334085" cy="334172"/>
          </a:xfrm>
        </p:grpSpPr>
        <p:sp>
          <p:nvSpPr>
            <p:cNvPr id="10" name="Oval 9"/>
            <p:cNvSpPr/>
            <p:nvPr/>
          </p:nvSpPr>
          <p:spPr bwMode="auto">
            <a:xfrm>
              <a:off x="451788" y="4691237"/>
              <a:ext cx="334085" cy="334172"/>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751140">
                <a:defRPr/>
              </a:pPr>
              <a:endParaRPr lang="en-US" sz="8500" dirty="0">
                <a:solidFill>
                  <a:schemeClr val="accent2">
                    <a:lumMod val="50000"/>
                  </a:schemeClr>
                </a:solidFill>
                <a:latin typeface="Arial"/>
              </a:endParaRPr>
            </a:p>
          </p:txBody>
        </p:sp>
        <p:sp>
          <p:nvSpPr>
            <p:cNvPr id="11" name="Freeform 154"/>
            <p:cNvSpPr>
              <a:spLocks/>
            </p:cNvSpPr>
            <p:nvPr/>
          </p:nvSpPr>
          <p:spPr bwMode="auto">
            <a:xfrm>
              <a:off x="540049" y="4800105"/>
              <a:ext cx="165529" cy="132002"/>
            </a:xfrm>
            <a:custGeom>
              <a:avLst/>
              <a:gdLst>
                <a:gd name="T0" fmla="*/ 57 w 64"/>
                <a:gd name="T1" fmla="*/ 12 h 51"/>
                <a:gd name="T2" fmla="*/ 57 w 64"/>
                <a:gd name="T3" fmla="*/ 14 h 51"/>
                <a:gd name="T4" fmla="*/ 20 w 64"/>
                <a:gd name="T5" fmla="*/ 51 h 51"/>
                <a:gd name="T6" fmla="*/ 0 w 64"/>
                <a:gd name="T7" fmla="*/ 45 h 51"/>
                <a:gd name="T8" fmla="*/ 3 w 64"/>
                <a:gd name="T9" fmla="*/ 45 h 51"/>
                <a:gd name="T10" fmla="*/ 19 w 64"/>
                <a:gd name="T11" fmla="*/ 40 h 51"/>
                <a:gd name="T12" fmla="*/ 7 w 64"/>
                <a:gd name="T13" fmla="*/ 31 h 51"/>
                <a:gd name="T14" fmla="*/ 10 w 64"/>
                <a:gd name="T15" fmla="*/ 31 h 51"/>
                <a:gd name="T16" fmla="*/ 13 w 64"/>
                <a:gd name="T17" fmla="*/ 31 h 51"/>
                <a:gd name="T18" fmla="*/ 3 w 64"/>
                <a:gd name="T19" fmla="*/ 18 h 51"/>
                <a:gd name="T20" fmla="*/ 3 w 64"/>
                <a:gd name="T21" fmla="*/ 18 h 51"/>
                <a:gd name="T22" fmla="*/ 9 w 64"/>
                <a:gd name="T23" fmla="*/ 19 h 51"/>
                <a:gd name="T24" fmla="*/ 3 w 64"/>
                <a:gd name="T25" fmla="*/ 9 h 51"/>
                <a:gd name="T26" fmla="*/ 5 w 64"/>
                <a:gd name="T27" fmla="*/ 2 h 51"/>
                <a:gd name="T28" fmla="*/ 31 w 64"/>
                <a:gd name="T29" fmla="*/ 16 h 51"/>
                <a:gd name="T30" fmla="*/ 31 w 64"/>
                <a:gd name="T31" fmla="*/ 13 h 51"/>
                <a:gd name="T32" fmla="*/ 44 w 64"/>
                <a:gd name="T33" fmla="*/ 0 h 51"/>
                <a:gd name="T34" fmla="*/ 54 w 64"/>
                <a:gd name="T35" fmla="*/ 4 h 51"/>
                <a:gd name="T36" fmla="*/ 62 w 64"/>
                <a:gd name="T37" fmla="*/ 1 h 51"/>
                <a:gd name="T38" fmla="*/ 56 w 64"/>
                <a:gd name="T39" fmla="*/ 8 h 51"/>
                <a:gd name="T40" fmla="*/ 64 w 64"/>
                <a:gd name="T41" fmla="*/ 6 h 51"/>
                <a:gd name="T42" fmla="*/ 57 w 64"/>
                <a:gd name="T43" fmla="*/ 12 h 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4"/>
                <a:gd name="T67" fmla="*/ 0 h 51"/>
                <a:gd name="T68" fmla="*/ 64 w 64"/>
                <a:gd name="T69" fmla="*/ 51 h 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4" h="51">
                  <a:moveTo>
                    <a:pt x="57" y="12"/>
                  </a:moveTo>
                  <a:cubicBezTo>
                    <a:pt x="57" y="13"/>
                    <a:pt x="57" y="14"/>
                    <a:pt x="57" y="14"/>
                  </a:cubicBezTo>
                  <a:cubicBezTo>
                    <a:pt x="57" y="31"/>
                    <a:pt x="44" y="51"/>
                    <a:pt x="20" y="51"/>
                  </a:cubicBezTo>
                  <a:cubicBezTo>
                    <a:pt x="13" y="51"/>
                    <a:pt x="6" y="49"/>
                    <a:pt x="0" y="45"/>
                  </a:cubicBezTo>
                  <a:cubicBezTo>
                    <a:pt x="1" y="45"/>
                    <a:pt x="2" y="45"/>
                    <a:pt x="3" y="45"/>
                  </a:cubicBezTo>
                  <a:cubicBezTo>
                    <a:pt x="9" y="45"/>
                    <a:pt x="15" y="43"/>
                    <a:pt x="19" y="40"/>
                  </a:cubicBezTo>
                  <a:cubicBezTo>
                    <a:pt x="14" y="40"/>
                    <a:pt x="9" y="36"/>
                    <a:pt x="7" y="31"/>
                  </a:cubicBezTo>
                  <a:cubicBezTo>
                    <a:pt x="8" y="31"/>
                    <a:pt x="9" y="31"/>
                    <a:pt x="10" y="31"/>
                  </a:cubicBezTo>
                  <a:cubicBezTo>
                    <a:pt x="11" y="31"/>
                    <a:pt x="12" y="31"/>
                    <a:pt x="13" y="31"/>
                  </a:cubicBezTo>
                  <a:cubicBezTo>
                    <a:pt x="7" y="29"/>
                    <a:pt x="3" y="24"/>
                    <a:pt x="3" y="18"/>
                  </a:cubicBezTo>
                  <a:cubicBezTo>
                    <a:pt x="3" y="18"/>
                    <a:pt x="3" y="18"/>
                    <a:pt x="3" y="18"/>
                  </a:cubicBezTo>
                  <a:cubicBezTo>
                    <a:pt x="5" y="19"/>
                    <a:pt x="7" y="19"/>
                    <a:pt x="9" y="19"/>
                  </a:cubicBezTo>
                  <a:cubicBezTo>
                    <a:pt x="5" y="17"/>
                    <a:pt x="3" y="13"/>
                    <a:pt x="3" y="9"/>
                  </a:cubicBezTo>
                  <a:cubicBezTo>
                    <a:pt x="3" y="6"/>
                    <a:pt x="4" y="4"/>
                    <a:pt x="5" y="2"/>
                  </a:cubicBezTo>
                  <a:cubicBezTo>
                    <a:pt x="11" y="10"/>
                    <a:pt x="21" y="15"/>
                    <a:pt x="31" y="16"/>
                  </a:cubicBezTo>
                  <a:cubicBezTo>
                    <a:pt x="31" y="15"/>
                    <a:pt x="31" y="14"/>
                    <a:pt x="31" y="13"/>
                  </a:cubicBezTo>
                  <a:cubicBezTo>
                    <a:pt x="31" y="5"/>
                    <a:pt x="37" y="0"/>
                    <a:pt x="44" y="0"/>
                  </a:cubicBezTo>
                  <a:cubicBezTo>
                    <a:pt x="48" y="0"/>
                    <a:pt x="51" y="1"/>
                    <a:pt x="54" y="4"/>
                  </a:cubicBezTo>
                  <a:cubicBezTo>
                    <a:pt x="56" y="3"/>
                    <a:pt x="59" y="2"/>
                    <a:pt x="62" y="1"/>
                  </a:cubicBezTo>
                  <a:cubicBezTo>
                    <a:pt x="61" y="4"/>
                    <a:pt x="59" y="6"/>
                    <a:pt x="56" y="8"/>
                  </a:cubicBezTo>
                  <a:cubicBezTo>
                    <a:pt x="59" y="7"/>
                    <a:pt x="61" y="7"/>
                    <a:pt x="64" y="6"/>
                  </a:cubicBezTo>
                  <a:cubicBezTo>
                    <a:pt x="62" y="8"/>
                    <a:pt x="60" y="11"/>
                    <a:pt x="57" y="12"/>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lIns="243852" tIns="121926" rIns="243852" bIns="121926"/>
            <a:lstStyle/>
            <a:p>
              <a:endParaRPr lang="en-US" sz="1800" dirty="0">
                <a:latin typeface="Arial"/>
                <a:cs typeface="Arial"/>
              </a:endParaRPr>
            </a:p>
          </p:txBody>
        </p:sp>
      </p:grpSp>
      <p:pic>
        <p:nvPicPr>
          <p:cNvPr id="12" name="Picture 11">
            <a:extLst>
              <a:ext uri="{FF2B5EF4-FFF2-40B4-BE49-F238E27FC236}">
                <a16:creationId xmlns:a16="http://schemas.microsoft.com/office/drawing/2014/main" id="{74389A90-1DF5-BC4D-9E4E-5DF9D8E8EBD1}"/>
              </a:ext>
            </a:extLst>
          </p:cNvPr>
          <p:cNvPicPr>
            <a:picLocks noChangeAspect="1"/>
          </p:cNvPicPr>
          <p:nvPr userDrawn="1"/>
        </p:nvPicPr>
        <p:blipFill>
          <a:blip r:embed="rId4"/>
          <a:stretch>
            <a:fillRect/>
          </a:stretch>
        </p:blipFill>
        <p:spPr>
          <a:xfrm>
            <a:off x="5699977" y="6037359"/>
            <a:ext cx="1126437" cy="737052"/>
          </a:xfrm>
          <a:prstGeom prst="rect">
            <a:avLst/>
          </a:prstGeom>
        </p:spPr>
      </p:pic>
    </p:spTree>
    <p:extLst>
      <p:ext uri="{BB962C8B-B14F-4D97-AF65-F5344CB8AC3E}">
        <p14:creationId xmlns:p14="http://schemas.microsoft.com/office/powerpoint/2010/main" val="380806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Rectangle 8"/>
          <p:cNvSpPr/>
          <p:nvPr userDrawn="1"/>
        </p:nvSpPr>
        <p:spPr>
          <a:xfrm>
            <a:off x="0" y="5941019"/>
            <a:ext cx="9144000" cy="91698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latin typeface="Arial" charset="0"/>
            </a:endParaRPr>
          </a:p>
        </p:txBody>
      </p:sp>
      <p:sp>
        <p:nvSpPr>
          <p:cNvPr id="3" name="Rectangle 2"/>
          <p:cNvSpPr/>
          <p:nvPr userDrawn="1"/>
        </p:nvSpPr>
        <p:spPr>
          <a:xfrm>
            <a:off x="0" y="3038400"/>
            <a:ext cx="9144000" cy="2902781"/>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dirty="0">
              <a:latin typeface="Arial" charset="0"/>
            </a:endParaRPr>
          </a:p>
        </p:txBody>
      </p:sp>
      <p:sp>
        <p:nvSpPr>
          <p:cNvPr id="4" name="Text Placeholder 5"/>
          <p:cNvSpPr txBox="1">
            <a:spLocks/>
          </p:cNvSpPr>
          <p:nvPr userDrawn="1"/>
        </p:nvSpPr>
        <p:spPr>
          <a:xfrm>
            <a:off x="818243" y="6166095"/>
            <a:ext cx="1584834" cy="377616"/>
          </a:xfrm>
          <a:prstGeom prst="rect">
            <a:avLst/>
          </a:prstGeom>
          <a:effectLst/>
        </p:spPr>
        <p:txBody>
          <a:bodyPr>
            <a:noAutofit/>
          </a:bodyPr>
          <a:lstStyle>
            <a:lvl1pPr marL="0" indent="0" algn="l" defTabSz="457200" rtl="0" eaLnBrk="1" latinLnBrk="0" hangingPunct="1">
              <a:spcBef>
                <a:spcPts val="0"/>
              </a:spcBef>
              <a:spcAft>
                <a:spcPts val="800"/>
              </a:spcAft>
              <a:buFont typeface="Arial"/>
              <a:buNone/>
              <a:defRPr sz="2000" b="1" i="0" kern="1200" baseline="0">
                <a:solidFill>
                  <a:schemeClr val="bg1"/>
                </a:solidFill>
                <a:latin typeface="arial" charset="0"/>
                <a:ea typeface="+mn-ea"/>
                <a:cs typeface="Gill Sans MT"/>
              </a:defRPr>
            </a:lvl1pPr>
            <a:lvl2pPr marL="684213" indent="-230188" algn="l" defTabSz="457200" rtl="0" eaLnBrk="1" latinLnBrk="0" hangingPunct="1">
              <a:spcBef>
                <a:spcPts val="0"/>
              </a:spcBef>
              <a:spcAft>
                <a:spcPts val="800"/>
              </a:spcAft>
              <a:buFont typeface="Arial"/>
              <a:buChar char="–"/>
              <a:defRPr sz="1600" b="0" i="0" kern="1200">
                <a:solidFill>
                  <a:srgbClr val="6C6463"/>
                </a:solidFill>
                <a:latin typeface="Gill Sans M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0"/>
              </a:spcAft>
            </a:pPr>
            <a:r>
              <a:rPr lang="en-US" sz="1800" b="0" dirty="0">
                <a:latin typeface="Calibri Light" charset="0"/>
                <a:ea typeface="Calibri Light" charset="0"/>
                <a:cs typeface="Calibri Light" charset="0"/>
              </a:rPr>
              <a:t>@SPRCTweets</a:t>
            </a:r>
          </a:p>
        </p:txBody>
      </p:sp>
      <p:grpSp>
        <p:nvGrpSpPr>
          <p:cNvPr id="5" name="Group 4"/>
          <p:cNvGrpSpPr/>
          <p:nvPr userDrawn="1"/>
        </p:nvGrpSpPr>
        <p:grpSpPr>
          <a:xfrm>
            <a:off x="466086" y="6212939"/>
            <a:ext cx="334085" cy="445563"/>
            <a:chOff x="451788" y="4691237"/>
            <a:chExt cx="334085" cy="334172"/>
          </a:xfrm>
        </p:grpSpPr>
        <p:sp>
          <p:nvSpPr>
            <p:cNvPr id="6" name="Oval 5"/>
            <p:cNvSpPr/>
            <p:nvPr/>
          </p:nvSpPr>
          <p:spPr bwMode="auto">
            <a:xfrm>
              <a:off x="451788" y="4691237"/>
              <a:ext cx="334085" cy="334172"/>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751140">
                <a:defRPr/>
              </a:pPr>
              <a:endParaRPr lang="en-US" sz="8500" dirty="0">
                <a:solidFill>
                  <a:schemeClr val="accent2">
                    <a:lumMod val="50000"/>
                  </a:schemeClr>
                </a:solidFill>
                <a:latin typeface="Arial"/>
              </a:endParaRPr>
            </a:p>
          </p:txBody>
        </p:sp>
        <p:sp>
          <p:nvSpPr>
            <p:cNvPr id="7" name="Freeform 154"/>
            <p:cNvSpPr>
              <a:spLocks/>
            </p:cNvSpPr>
            <p:nvPr/>
          </p:nvSpPr>
          <p:spPr bwMode="auto">
            <a:xfrm>
              <a:off x="540049" y="4800105"/>
              <a:ext cx="165529" cy="132002"/>
            </a:xfrm>
            <a:custGeom>
              <a:avLst/>
              <a:gdLst>
                <a:gd name="T0" fmla="*/ 57 w 64"/>
                <a:gd name="T1" fmla="*/ 12 h 51"/>
                <a:gd name="T2" fmla="*/ 57 w 64"/>
                <a:gd name="T3" fmla="*/ 14 h 51"/>
                <a:gd name="T4" fmla="*/ 20 w 64"/>
                <a:gd name="T5" fmla="*/ 51 h 51"/>
                <a:gd name="T6" fmla="*/ 0 w 64"/>
                <a:gd name="T7" fmla="*/ 45 h 51"/>
                <a:gd name="T8" fmla="*/ 3 w 64"/>
                <a:gd name="T9" fmla="*/ 45 h 51"/>
                <a:gd name="T10" fmla="*/ 19 w 64"/>
                <a:gd name="T11" fmla="*/ 40 h 51"/>
                <a:gd name="T12" fmla="*/ 7 w 64"/>
                <a:gd name="T13" fmla="*/ 31 h 51"/>
                <a:gd name="T14" fmla="*/ 10 w 64"/>
                <a:gd name="T15" fmla="*/ 31 h 51"/>
                <a:gd name="T16" fmla="*/ 13 w 64"/>
                <a:gd name="T17" fmla="*/ 31 h 51"/>
                <a:gd name="T18" fmla="*/ 3 w 64"/>
                <a:gd name="T19" fmla="*/ 18 h 51"/>
                <a:gd name="T20" fmla="*/ 3 w 64"/>
                <a:gd name="T21" fmla="*/ 18 h 51"/>
                <a:gd name="T22" fmla="*/ 9 w 64"/>
                <a:gd name="T23" fmla="*/ 19 h 51"/>
                <a:gd name="T24" fmla="*/ 3 w 64"/>
                <a:gd name="T25" fmla="*/ 9 h 51"/>
                <a:gd name="T26" fmla="*/ 5 w 64"/>
                <a:gd name="T27" fmla="*/ 2 h 51"/>
                <a:gd name="T28" fmla="*/ 31 w 64"/>
                <a:gd name="T29" fmla="*/ 16 h 51"/>
                <a:gd name="T30" fmla="*/ 31 w 64"/>
                <a:gd name="T31" fmla="*/ 13 h 51"/>
                <a:gd name="T32" fmla="*/ 44 w 64"/>
                <a:gd name="T33" fmla="*/ 0 h 51"/>
                <a:gd name="T34" fmla="*/ 54 w 64"/>
                <a:gd name="T35" fmla="*/ 4 h 51"/>
                <a:gd name="T36" fmla="*/ 62 w 64"/>
                <a:gd name="T37" fmla="*/ 1 h 51"/>
                <a:gd name="T38" fmla="*/ 56 w 64"/>
                <a:gd name="T39" fmla="*/ 8 h 51"/>
                <a:gd name="T40" fmla="*/ 64 w 64"/>
                <a:gd name="T41" fmla="*/ 6 h 51"/>
                <a:gd name="T42" fmla="*/ 57 w 64"/>
                <a:gd name="T43" fmla="*/ 12 h 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4"/>
                <a:gd name="T67" fmla="*/ 0 h 51"/>
                <a:gd name="T68" fmla="*/ 64 w 64"/>
                <a:gd name="T69" fmla="*/ 51 h 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4" h="51">
                  <a:moveTo>
                    <a:pt x="57" y="12"/>
                  </a:moveTo>
                  <a:cubicBezTo>
                    <a:pt x="57" y="13"/>
                    <a:pt x="57" y="14"/>
                    <a:pt x="57" y="14"/>
                  </a:cubicBezTo>
                  <a:cubicBezTo>
                    <a:pt x="57" y="31"/>
                    <a:pt x="44" y="51"/>
                    <a:pt x="20" y="51"/>
                  </a:cubicBezTo>
                  <a:cubicBezTo>
                    <a:pt x="13" y="51"/>
                    <a:pt x="6" y="49"/>
                    <a:pt x="0" y="45"/>
                  </a:cubicBezTo>
                  <a:cubicBezTo>
                    <a:pt x="1" y="45"/>
                    <a:pt x="2" y="45"/>
                    <a:pt x="3" y="45"/>
                  </a:cubicBezTo>
                  <a:cubicBezTo>
                    <a:pt x="9" y="45"/>
                    <a:pt x="15" y="43"/>
                    <a:pt x="19" y="40"/>
                  </a:cubicBezTo>
                  <a:cubicBezTo>
                    <a:pt x="14" y="40"/>
                    <a:pt x="9" y="36"/>
                    <a:pt x="7" y="31"/>
                  </a:cubicBezTo>
                  <a:cubicBezTo>
                    <a:pt x="8" y="31"/>
                    <a:pt x="9" y="31"/>
                    <a:pt x="10" y="31"/>
                  </a:cubicBezTo>
                  <a:cubicBezTo>
                    <a:pt x="11" y="31"/>
                    <a:pt x="12" y="31"/>
                    <a:pt x="13" y="31"/>
                  </a:cubicBezTo>
                  <a:cubicBezTo>
                    <a:pt x="7" y="29"/>
                    <a:pt x="3" y="24"/>
                    <a:pt x="3" y="18"/>
                  </a:cubicBezTo>
                  <a:cubicBezTo>
                    <a:pt x="3" y="18"/>
                    <a:pt x="3" y="18"/>
                    <a:pt x="3" y="18"/>
                  </a:cubicBezTo>
                  <a:cubicBezTo>
                    <a:pt x="5" y="19"/>
                    <a:pt x="7" y="19"/>
                    <a:pt x="9" y="19"/>
                  </a:cubicBezTo>
                  <a:cubicBezTo>
                    <a:pt x="5" y="17"/>
                    <a:pt x="3" y="13"/>
                    <a:pt x="3" y="9"/>
                  </a:cubicBezTo>
                  <a:cubicBezTo>
                    <a:pt x="3" y="6"/>
                    <a:pt x="4" y="4"/>
                    <a:pt x="5" y="2"/>
                  </a:cubicBezTo>
                  <a:cubicBezTo>
                    <a:pt x="11" y="10"/>
                    <a:pt x="21" y="15"/>
                    <a:pt x="31" y="16"/>
                  </a:cubicBezTo>
                  <a:cubicBezTo>
                    <a:pt x="31" y="15"/>
                    <a:pt x="31" y="14"/>
                    <a:pt x="31" y="13"/>
                  </a:cubicBezTo>
                  <a:cubicBezTo>
                    <a:pt x="31" y="5"/>
                    <a:pt x="37" y="0"/>
                    <a:pt x="44" y="0"/>
                  </a:cubicBezTo>
                  <a:cubicBezTo>
                    <a:pt x="48" y="0"/>
                    <a:pt x="51" y="1"/>
                    <a:pt x="54" y="4"/>
                  </a:cubicBezTo>
                  <a:cubicBezTo>
                    <a:pt x="56" y="3"/>
                    <a:pt x="59" y="2"/>
                    <a:pt x="62" y="1"/>
                  </a:cubicBezTo>
                  <a:cubicBezTo>
                    <a:pt x="61" y="4"/>
                    <a:pt x="59" y="6"/>
                    <a:pt x="56" y="8"/>
                  </a:cubicBezTo>
                  <a:cubicBezTo>
                    <a:pt x="59" y="7"/>
                    <a:pt x="61" y="7"/>
                    <a:pt x="64" y="6"/>
                  </a:cubicBezTo>
                  <a:cubicBezTo>
                    <a:pt x="62" y="8"/>
                    <a:pt x="60" y="11"/>
                    <a:pt x="57" y="12"/>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lIns="243852" tIns="121926" rIns="243852" bIns="121926"/>
            <a:lstStyle/>
            <a:p>
              <a:endParaRPr lang="en-US" sz="1800" dirty="0">
                <a:latin typeface="Arial"/>
                <a:cs typeface="Arial"/>
              </a:endParaRPr>
            </a:p>
          </p:txBody>
        </p:sp>
      </p:grpSp>
      <p:cxnSp>
        <p:nvCxnSpPr>
          <p:cNvPr id="8" name="Straight Connector 7"/>
          <p:cNvCxnSpPr/>
          <p:nvPr userDrawn="1"/>
        </p:nvCxnSpPr>
        <p:spPr>
          <a:xfrm>
            <a:off x="466085" y="3072363"/>
            <a:ext cx="317492" cy="0"/>
          </a:xfrm>
          <a:prstGeom prst="line">
            <a:avLst/>
          </a:prstGeom>
          <a:ln w="50800">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userDrawn="1"/>
        </p:nvPicPr>
        <p:blipFill>
          <a:blip r:embed="rId2"/>
          <a:stretch>
            <a:fillRect/>
          </a:stretch>
        </p:blipFill>
        <p:spPr>
          <a:xfrm>
            <a:off x="7198521" y="6165044"/>
            <a:ext cx="1402811" cy="458696"/>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4776" y="343084"/>
            <a:ext cx="3280813" cy="748017"/>
          </a:xfrm>
          <a:prstGeom prst="rect">
            <a:avLst/>
          </a:prstGeom>
        </p:spPr>
      </p:pic>
      <p:pic>
        <p:nvPicPr>
          <p:cNvPr id="13" name="Picture 12">
            <a:extLst>
              <a:ext uri="{FF2B5EF4-FFF2-40B4-BE49-F238E27FC236}">
                <a16:creationId xmlns:a16="http://schemas.microsoft.com/office/drawing/2014/main" id="{F404D2E0-0408-724C-AB18-1E1400DC0569}"/>
              </a:ext>
            </a:extLst>
          </p:cNvPr>
          <p:cNvPicPr>
            <a:picLocks noChangeAspect="1"/>
          </p:cNvPicPr>
          <p:nvPr userDrawn="1"/>
        </p:nvPicPr>
        <p:blipFill>
          <a:blip r:embed="rId4"/>
          <a:stretch>
            <a:fillRect/>
          </a:stretch>
        </p:blipFill>
        <p:spPr>
          <a:xfrm>
            <a:off x="5699977" y="6037359"/>
            <a:ext cx="1126437" cy="737052"/>
          </a:xfrm>
          <a:prstGeom prst="rect">
            <a:avLst/>
          </a:prstGeom>
        </p:spPr>
      </p:pic>
    </p:spTree>
    <p:extLst>
      <p:ext uri="{BB962C8B-B14F-4D97-AF65-F5344CB8AC3E}">
        <p14:creationId xmlns:p14="http://schemas.microsoft.com/office/powerpoint/2010/main" val="407724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1"/>
            <a:ext cx="9152467" cy="13546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81" dirty="0">
              <a:latin typeface="Arial" charset="0"/>
            </a:endParaRPr>
          </a:p>
        </p:txBody>
      </p:sp>
      <p:sp>
        <p:nvSpPr>
          <p:cNvPr id="7" name="Freeform 6"/>
          <p:cNvSpPr/>
          <p:nvPr userDrawn="1"/>
        </p:nvSpPr>
        <p:spPr>
          <a:xfrm>
            <a:off x="6194410" y="95792"/>
            <a:ext cx="2958057" cy="290849"/>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81" dirty="0"/>
          </a:p>
        </p:txBody>
      </p:sp>
      <p:sp>
        <p:nvSpPr>
          <p:cNvPr id="8" name="Text Placeholder 5"/>
          <p:cNvSpPr txBox="1">
            <a:spLocks/>
          </p:cNvSpPr>
          <p:nvPr userDrawn="1"/>
        </p:nvSpPr>
        <p:spPr>
          <a:xfrm>
            <a:off x="6521277" y="70601"/>
            <a:ext cx="2693104" cy="377616"/>
          </a:xfrm>
          <a:prstGeom prst="rect">
            <a:avLst/>
          </a:prstGeom>
          <a:effectLst/>
        </p:spPr>
        <p:txBody>
          <a:bodyPr>
            <a:noAutofit/>
          </a:bodyPr>
          <a:lstStyle>
            <a:lvl1pPr marL="0" indent="0" algn="l" defTabSz="457200" rtl="0" eaLnBrk="1" latinLnBrk="0" hangingPunct="1">
              <a:spcBef>
                <a:spcPts val="0"/>
              </a:spcBef>
              <a:spcAft>
                <a:spcPts val="800"/>
              </a:spcAft>
              <a:buFont typeface="Arial"/>
              <a:buNone/>
              <a:defRPr sz="2000" b="1" i="0" kern="1200" baseline="0">
                <a:solidFill>
                  <a:schemeClr val="bg1"/>
                </a:solidFill>
                <a:latin typeface="arial" charset="0"/>
                <a:ea typeface="+mn-ea"/>
                <a:cs typeface="Gill Sans MT"/>
              </a:defRPr>
            </a:lvl1pPr>
            <a:lvl2pPr marL="684213" indent="-230188" algn="l" defTabSz="457200" rtl="0" eaLnBrk="1" latinLnBrk="0" hangingPunct="1">
              <a:spcBef>
                <a:spcPts val="0"/>
              </a:spcBef>
              <a:spcAft>
                <a:spcPts val="800"/>
              </a:spcAft>
              <a:buFont typeface="Arial"/>
              <a:buChar char="–"/>
              <a:defRPr sz="1600" b="0" i="0" kern="1200">
                <a:solidFill>
                  <a:srgbClr val="6C6463"/>
                </a:solidFill>
                <a:latin typeface="Gill Sans M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0"/>
              </a:spcAft>
            </a:pPr>
            <a:r>
              <a:rPr lang="en-US" sz="925" b="0" dirty="0">
                <a:latin typeface="Calibri Light" charset="0"/>
                <a:ea typeface="Calibri Light" charset="0"/>
                <a:cs typeface="Calibri Light" charset="0"/>
              </a:rPr>
              <a:t>Suicide Prevention Resource Center  | sprc.org</a:t>
            </a:r>
            <a:br>
              <a:rPr lang="en-US" sz="925" b="0" dirty="0">
                <a:latin typeface="Calibri Light" charset="0"/>
                <a:ea typeface="Calibri Light" charset="0"/>
                <a:cs typeface="Calibri Light" charset="0"/>
              </a:rPr>
            </a:br>
            <a:endParaRPr lang="en-US" sz="925" b="0" dirty="0">
              <a:latin typeface="Calibri Light" charset="0"/>
              <a:ea typeface="Calibri Light" charset="0"/>
              <a:cs typeface="Calibri Light" charset="0"/>
            </a:endParaRPr>
          </a:p>
        </p:txBody>
      </p:sp>
    </p:spTree>
    <p:extLst>
      <p:ext uri="{BB962C8B-B14F-4D97-AF65-F5344CB8AC3E}">
        <p14:creationId xmlns:p14="http://schemas.microsoft.com/office/powerpoint/2010/main" val="299246443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04708" rtl="0" eaLnBrk="1" latinLnBrk="0" hangingPunct="1">
        <a:spcBef>
          <a:spcPct val="0"/>
        </a:spcBef>
        <a:buNone/>
        <a:defRPr sz="3200" b="1" i="0" kern="1200">
          <a:solidFill>
            <a:schemeClr val="tx1"/>
          </a:solidFill>
          <a:latin typeface="Arial" charset="0"/>
          <a:ea typeface="+mj-ea"/>
          <a:cs typeface="Arial" charset="0"/>
        </a:defRPr>
      </a:lvl1pPr>
    </p:titleStyle>
    <p:bodyStyle>
      <a:lvl1pPr marL="304454" indent="-304454" algn="l" defTabSz="604708" rtl="0" eaLnBrk="1" latinLnBrk="0" hangingPunct="1">
        <a:spcBef>
          <a:spcPts val="0"/>
        </a:spcBef>
        <a:spcAft>
          <a:spcPts val="1059"/>
        </a:spcAft>
        <a:buClr>
          <a:schemeClr val="accent1"/>
        </a:buClr>
        <a:buFont typeface="Arial"/>
        <a:buChar char="•"/>
        <a:defRPr sz="1867" b="0" i="0" kern="1200">
          <a:solidFill>
            <a:schemeClr val="tx1"/>
          </a:solidFill>
          <a:latin typeface="Calibri" charset="0"/>
          <a:ea typeface="Calibri" charset="0"/>
          <a:cs typeface="Calibri" charset="0"/>
        </a:defRPr>
      </a:lvl1pPr>
      <a:lvl2pPr marL="904963" indent="-304454" algn="l" defTabSz="604708" rtl="0" eaLnBrk="1" latinLnBrk="0" hangingPunct="1">
        <a:spcBef>
          <a:spcPts val="0"/>
        </a:spcBef>
        <a:spcAft>
          <a:spcPts val="1059"/>
        </a:spcAft>
        <a:buFont typeface="Arial"/>
        <a:buChar char="–"/>
        <a:defRPr sz="1867" b="0" i="0" kern="1200">
          <a:solidFill>
            <a:schemeClr val="tx1"/>
          </a:solidFill>
          <a:latin typeface="Arial" charset="0"/>
          <a:ea typeface="+mn-ea"/>
          <a:cs typeface="Arial" charset="0"/>
        </a:defRPr>
      </a:lvl2pPr>
      <a:lvl3pPr marL="1209416" indent="-304454" algn="l" defTabSz="604708" rtl="0" eaLnBrk="1" latinLnBrk="0" hangingPunct="1">
        <a:spcBef>
          <a:spcPct val="20000"/>
        </a:spcBef>
        <a:buFont typeface="Arial"/>
        <a:buChar char="•"/>
        <a:defRPr sz="2381" b="0" i="0" kern="1200">
          <a:solidFill>
            <a:srgbClr val="6C6463"/>
          </a:solidFill>
          <a:latin typeface="Gill Sans MT"/>
          <a:ea typeface="+mn-ea"/>
          <a:cs typeface="Gill Sans MT"/>
        </a:defRPr>
      </a:lvl3pPr>
      <a:lvl4pPr marL="1515970" indent="-306554" algn="l" defTabSz="604708" rtl="0" eaLnBrk="1" latinLnBrk="0" hangingPunct="1">
        <a:spcBef>
          <a:spcPct val="20000"/>
        </a:spcBef>
        <a:buFont typeface="Arial"/>
        <a:buChar char="–"/>
        <a:defRPr sz="2116" b="0" i="0" kern="1200">
          <a:solidFill>
            <a:srgbClr val="6C6463"/>
          </a:solidFill>
          <a:latin typeface="Gill Sans MT"/>
          <a:ea typeface="+mn-ea"/>
          <a:cs typeface="Gill Sans MT"/>
        </a:defRPr>
      </a:lvl4pPr>
      <a:lvl5pPr marL="1660848" indent="-304454" algn="l" defTabSz="604708" rtl="0" eaLnBrk="1" latinLnBrk="0" hangingPunct="1">
        <a:spcBef>
          <a:spcPct val="20000"/>
        </a:spcBef>
        <a:buFont typeface="Arial"/>
        <a:buChar char="»"/>
        <a:defRPr sz="1852" b="0" i="0" kern="1200">
          <a:solidFill>
            <a:srgbClr val="6C6463"/>
          </a:solidFill>
          <a:latin typeface="Gill Sans MT"/>
          <a:ea typeface="+mn-ea"/>
          <a:cs typeface="Gill Sans MT"/>
        </a:defRPr>
      </a:lvl5pPr>
      <a:lvl6pPr marL="3325894" indent="-302354" algn="l" defTabSz="604708" rtl="0" eaLnBrk="1" latinLnBrk="0" hangingPunct="1">
        <a:spcBef>
          <a:spcPct val="20000"/>
        </a:spcBef>
        <a:buFont typeface="Arial"/>
        <a:buChar char="•"/>
        <a:defRPr sz="2645" kern="1200">
          <a:solidFill>
            <a:schemeClr val="tx1"/>
          </a:solidFill>
          <a:latin typeface="+mn-lt"/>
          <a:ea typeface="+mn-ea"/>
          <a:cs typeface="+mn-cs"/>
        </a:defRPr>
      </a:lvl6pPr>
      <a:lvl7pPr marL="3930603" indent="-302354" algn="l" defTabSz="604708" rtl="0" eaLnBrk="1" latinLnBrk="0" hangingPunct="1">
        <a:spcBef>
          <a:spcPct val="20000"/>
        </a:spcBef>
        <a:buFont typeface="Arial"/>
        <a:buChar char="•"/>
        <a:defRPr sz="2645" kern="1200">
          <a:solidFill>
            <a:schemeClr val="tx1"/>
          </a:solidFill>
          <a:latin typeface="+mn-lt"/>
          <a:ea typeface="+mn-ea"/>
          <a:cs typeface="+mn-cs"/>
        </a:defRPr>
      </a:lvl7pPr>
      <a:lvl8pPr marL="4535311" indent="-302354" algn="l" defTabSz="604708" rtl="0" eaLnBrk="1" latinLnBrk="0" hangingPunct="1">
        <a:spcBef>
          <a:spcPct val="20000"/>
        </a:spcBef>
        <a:buFont typeface="Arial"/>
        <a:buChar char="•"/>
        <a:defRPr sz="2645" kern="1200">
          <a:solidFill>
            <a:schemeClr val="tx1"/>
          </a:solidFill>
          <a:latin typeface="+mn-lt"/>
          <a:ea typeface="+mn-ea"/>
          <a:cs typeface="+mn-cs"/>
        </a:defRPr>
      </a:lvl8pPr>
      <a:lvl9pPr marL="5140018" indent="-302354" algn="l" defTabSz="604708" rtl="0" eaLnBrk="1" latinLnBrk="0" hangingPunct="1">
        <a:spcBef>
          <a:spcPct val="20000"/>
        </a:spcBef>
        <a:buFont typeface="Arial"/>
        <a:buChar char="•"/>
        <a:defRPr sz="2645" kern="1200">
          <a:solidFill>
            <a:schemeClr val="tx1"/>
          </a:solidFill>
          <a:latin typeface="+mn-lt"/>
          <a:ea typeface="+mn-ea"/>
          <a:cs typeface="+mn-cs"/>
        </a:defRPr>
      </a:lvl9pPr>
    </p:bodyStyle>
    <p:otherStyle>
      <a:defPPr>
        <a:defRPr lang="en-US"/>
      </a:defPPr>
      <a:lvl1pPr marL="0" algn="l" defTabSz="604708" rtl="0" eaLnBrk="1" latinLnBrk="0" hangingPunct="1">
        <a:defRPr sz="2381" kern="1200">
          <a:solidFill>
            <a:schemeClr val="tx1"/>
          </a:solidFill>
          <a:latin typeface="+mn-lt"/>
          <a:ea typeface="+mn-ea"/>
          <a:cs typeface="+mn-cs"/>
        </a:defRPr>
      </a:lvl1pPr>
      <a:lvl2pPr marL="604708" algn="l" defTabSz="604708" rtl="0" eaLnBrk="1" latinLnBrk="0" hangingPunct="1">
        <a:defRPr sz="2381" kern="1200">
          <a:solidFill>
            <a:schemeClr val="tx1"/>
          </a:solidFill>
          <a:latin typeface="+mn-lt"/>
          <a:ea typeface="+mn-ea"/>
          <a:cs typeface="+mn-cs"/>
        </a:defRPr>
      </a:lvl2pPr>
      <a:lvl3pPr marL="1209416" algn="l" defTabSz="604708" rtl="0" eaLnBrk="1" latinLnBrk="0" hangingPunct="1">
        <a:defRPr sz="2381" kern="1200">
          <a:solidFill>
            <a:schemeClr val="tx1"/>
          </a:solidFill>
          <a:latin typeface="+mn-lt"/>
          <a:ea typeface="+mn-ea"/>
          <a:cs typeface="+mn-cs"/>
        </a:defRPr>
      </a:lvl3pPr>
      <a:lvl4pPr marL="1814124" algn="l" defTabSz="604708" rtl="0" eaLnBrk="1" latinLnBrk="0" hangingPunct="1">
        <a:defRPr sz="2381" kern="1200">
          <a:solidFill>
            <a:schemeClr val="tx1"/>
          </a:solidFill>
          <a:latin typeface="+mn-lt"/>
          <a:ea typeface="+mn-ea"/>
          <a:cs typeface="+mn-cs"/>
        </a:defRPr>
      </a:lvl4pPr>
      <a:lvl5pPr marL="2418833" algn="l" defTabSz="604708" rtl="0" eaLnBrk="1" latinLnBrk="0" hangingPunct="1">
        <a:defRPr sz="2381" kern="1200">
          <a:solidFill>
            <a:schemeClr val="tx1"/>
          </a:solidFill>
          <a:latin typeface="+mn-lt"/>
          <a:ea typeface="+mn-ea"/>
          <a:cs typeface="+mn-cs"/>
        </a:defRPr>
      </a:lvl5pPr>
      <a:lvl6pPr marL="3023540" algn="l" defTabSz="604708" rtl="0" eaLnBrk="1" latinLnBrk="0" hangingPunct="1">
        <a:defRPr sz="2381" kern="1200">
          <a:solidFill>
            <a:schemeClr val="tx1"/>
          </a:solidFill>
          <a:latin typeface="+mn-lt"/>
          <a:ea typeface="+mn-ea"/>
          <a:cs typeface="+mn-cs"/>
        </a:defRPr>
      </a:lvl6pPr>
      <a:lvl7pPr marL="3628248" algn="l" defTabSz="604708" rtl="0" eaLnBrk="1" latinLnBrk="0" hangingPunct="1">
        <a:defRPr sz="2381" kern="1200">
          <a:solidFill>
            <a:schemeClr val="tx1"/>
          </a:solidFill>
          <a:latin typeface="+mn-lt"/>
          <a:ea typeface="+mn-ea"/>
          <a:cs typeface="+mn-cs"/>
        </a:defRPr>
      </a:lvl7pPr>
      <a:lvl8pPr marL="4232957" algn="l" defTabSz="604708" rtl="0" eaLnBrk="1" latinLnBrk="0" hangingPunct="1">
        <a:defRPr sz="2381" kern="1200">
          <a:solidFill>
            <a:schemeClr val="tx1"/>
          </a:solidFill>
          <a:latin typeface="+mn-lt"/>
          <a:ea typeface="+mn-ea"/>
          <a:cs typeface="+mn-cs"/>
        </a:defRPr>
      </a:lvl8pPr>
      <a:lvl9pPr marL="4837664" algn="l" defTabSz="604708" rtl="0" eaLnBrk="1" latinLnBrk="0" hangingPunct="1">
        <a:defRPr sz="238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288">
          <p15:clr>
            <a:srgbClr val="F26B43"/>
          </p15:clr>
        </p15:guide>
        <p15:guide id="4" orient="horz" pos="906">
          <p15:clr>
            <a:srgbClr val="F26B43"/>
          </p15:clr>
        </p15:guide>
        <p15:guide id="5" orient="horz" pos="252">
          <p15:clr>
            <a:srgbClr val="F26B43"/>
          </p15:clr>
        </p15:guide>
        <p15:guide id="6" orient="horz" pos="31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6104" y="903315"/>
            <a:ext cx="7772400" cy="610653"/>
          </a:xfrm>
          <a:prstGeom prst="rect">
            <a:avLst/>
          </a:prstGeom>
        </p:spPr>
        <p:txBody>
          <a:bodyPr vert="horz" lIns="91440" tIns="45720" rIns="91440" bIns="45720" rtlCol="0" anchor="b" anchorCtr="0">
            <a:noAutofit/>
          </a:bodyPr>
          <a:lstStyle/>
          <a:p>
            <a:r>
              <a:rPr lang="en-US"/>
              <a:t>Click to edit Master title style</a:t>
            </a:r>
          </a:p>
        </p:txBody>
      </p:sp>
      <p:sp>
        <p:nvSpPr>
          <p:cNvPr id="3" name="Text Placeholder 2"/>
          <p:cNvSpPr>
            <a:spLocks noGrp="1"/>
          </p:cNvSpPr>
          <p:nvPr>
            <p:ph type="body" idx="1"/>
          </p:nvPr>
        </p:nvSpPr>
        <p:spPr>
          <a:xfrm>
            <a:off x="685800" y="1715549"/>
            <a:ext cx="7772400" cy="4233229"/>
          </a:xfrm>
          <a:prstGeom prst="rect">
            <a:avLst/>
          </a:prstGeom>
        </p:spPr>
        <p:txBody>
          <a:bodyPr vert="horz" lIns="91440" tIns="45720" rIns="91440" bIns="45720" rtlCol="0">
            <a:noAutofit/>
          </a:bodyPr>
          <a:lstStyle/>
          <a:p>
            <a:pPr lvl="0"/>
            <a:r>
              <a:rPr lang="en-US"/>
              <a:t>Click to edit Master text styles</a:t>
            </a:r>
          </a:p>
          <a:p>
            <a:pPr lvl="1"/>
            <a:r>
              <a:rPr lang="en-US"/>
              <a:t>Second level</a:t>
            </a:r>
          </a:p>
        </p:txBody>
      </p:sp>
      <p:sp>
        <p:nvSpPr>
          <p:cNvPr id="4" name="Footer Placeholder 3"/>
          <p:cNvSpPr>
            <a:spLocks noGrp="1"/>
          </p:cNvSpPr>
          <p:nvPr>
            <p:ph type="ftr" sz="quarter" idx="3"/>
          </p:nvPr>
        </p:nvSpPr>
        <p:spPr>
          <a:xfrm>
            <a:off x="5402034" y="6376416"/>
            <a:ext cx="3086100" cy="292608"/>
          </a:xfrm>
          <a:prstGeom prst="rect">
            <a:avLst/>
          </a:prstGeom>
        </p:spPr>
        <p:txBody>
          <a:bodyPr vert="horz" lIns="91440" tIns="45720" rIns="91440" bIns="45720" rtlCol="0" anchor="ctr"/>
          <a:lstStyle>
            <a:lvl1pPr algn="r">
              <a:defRPr sz="800">
                <a:solidFill>
                  <a:schemeClr val="tx1"/>
                </a:solidFill>
                <a:latin typeface="Calibri" charset="0"/>
                <a:ea typeface="Calibri" charset="0"/>
                <a:cs typeface="Calibri" charset="0"/>
              </a:defRPr>
            </a:lvl1pPr>
          </a:lstStyle>
          <a:p>
            <a:r>
              <a:rPr lang="en-US" dirty="0"/>
              <a:t>[Placeholder for Title of Your Presentation]</a:t>
            </a:r>
          </a:p>
        </p:txBody>
      </p:sp>
    </p:spTree>
    <p:extLst>
      <p:ext uri="{BB962C8B-B14F-4D97-AF65-F5344CB8AC3E}">
        <p14:creationId xmlns:p14="http://schemas.microsoft.com/office/powerpoint/2010/main" val="211412157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453542" rtl="0" eaLnBrk="1" latinLnBrk="0" hangingPunct="1">
        <a:spcBef>
          <a:spcPct val="0"/>
        </a:spcBef>
        <a:buNone/>
        <a:defRPr sz="2400" b="1" i="0" kern="1200">
          <a:solidFill>
            <a:schemeClr val="tx1"/>
          </a:solidFill>
          <a:latin typeface="Arial" charset="0"/>
          <a:ea typeface="+mj-ea"/>
          <a:cs typeface="Arial" charset="0"/>
        </a:defRPr>
      </a:lvl1pPr>
    </p:titleStyle>
    <p:bodyStyle>
      <a:lvl1pPr marL="228346" indent="-228346" algn="l" defTabSz="453542" rtl="0" eaLnBrk="1" latinLnBrk="0" hangingPunct="1">
        <a:spcBef>
          <a:spcPts val="0"/>
        </a:spcBef>
        <a:spcAft>
          <a:spcPts val="794"/>
        </a:spcAft>
        <a:buClr>
          <a:schemeClr val="accent1"/>
        </a:buClr>
        <a:buFont typeface="Arial" panose="020B0604020202020204" pitchFamily="34" charset="0"/>
        <a:buChar char="•"/>
        <a:defRPr sz="1400" b="0" i="0" kern="1200">
          <a:solidFill>
            <a:schemeClr val="tx1"/>
          </a:solidFill>
          <a:latin typeface="Calibri" charset="0"/>
          <a:ea typeface="Calibri" charset="0"/>
          <a:cs typeface="Calibri" charset="0"/>
        </a:defRPr>
      </a:lvl1pPr>
      <a:lvl2pPr marL="678739" indent="-228346" algn="l" defTabSz="453542" rtl="0" eaLnBrk="1" latinLnBrk="0" hangingPunct="1">
        <a:spcBef>
          <a:spcPts val="0"/>
        </a:spcBef>
        <a:spcAft>
          <a:spcPts val="794"/>
        </a:spcAft>
        <a:buFont typeface="Arial"/>
        <a:buChar char="–"/>
        <a:defRPr sz="1400" b="0" i="0" kern="1200">
          <a:solidFill>
            <a:schemeClr val="tx1"/>
          </a:solidFill>
          <a:latin typeface="Arial" charset="0"/>
          <a:ea typeface="+mn-ea"/>
          <a:cs typeface="Arial" charset="0"/>
        </a:defRPr>
      </a:lvl2pPr>
      <a:lvl3pPr marL="907085" indent="-228346" algn="l" defTabSz="453542" rtl="0" eaLnBrk="1" latinLnBrk="0" hangingPunct="1">
        <a:spcBef>
          <a:spcPct val="20000"/>
        </a:spcBef>
        <a:buFont typeface="Arial"/>
        <a:buChar char="•"/>
        <a:defRPr sz="1786" b="0" i="0" kern="1200">
          <a:solidFill>
            <a:srgbClr val="6C6463"/>
          </a:solidFill>
          <a:latin typeface="Gill Sans MT"/>
          <a:ea typeface="+mn-ea"/>
          <a:cs typeface="Gill Sans MT"/>
        </a:defRPr>
      </a:lvl3pPr>
      <a:lvl4pPr marL="1137006" indent="-229921" algn="l" defTabSz="453542" rtl="0" eaLnBrk="1" latinLnBrk="0" hangingPunct="1">
        <a:spcBef>
          <a:spcPct val="20000"/>
        </a:spcBef>
        <a:buFont typeface="Arial"/>
        <a:buChar char="–"/>
        <a:defRPr sz="1587" b="0" i="0" kern="1200">
          <a:solidFill>
            <a:srgbClr val="6C6463"/>
          </a:solidFill>
          <a:latin typeface="Gill Sans MT"/>
          <a:ea typeface="+mn-ea"/>
          <a:cs typeface="Gill Sans MT"/>
        </a:defRPr>
      </a:lvl4pPr>
      <a:lvl5pPr marL="1245667" indent="-228346" algn="l" defTabSz="453542" rtl="0" eaLnBrk="1" latinLnBrk="0" hangingPunct="1">
        <a:spcBef>
          <a:spcPct val="20000"/>
        </a:spcBef>
        <a:buFont typeface="Arial"/>
        <a:buChar char="»"/>
        <a:defRPr sz="1389" b="0" i="0" kern="1200">
          <a:solidFill>
            <a:srgbClr val="6C6463"/>
          </a:solidFill>
          <a:latin typeface="Gill Sans MT"/>
          <a:ea typeface="+mn-ea"/>
          <a:cs typeface="Gill Sans MT"/>
        </a:defRPr>
      </a:lvl5pPr>
      <a:lvl6pPr marL="2494483" indent="-226771" algn="l" defTabSz="453542" rtl="0" eaLnBrk="1" latinLnBrk="0" hangingPunct="1">
        <a:spcBef>
          <a:spcPct val="20000"/>
        </a:spcBef>
        <a:buFont typeface="Arial"/>
        <a:buChar char="•"/>
        <a:defRPr sz="1984" kern="1200">
          <a:solidFill>
            <a:schemeClr val="tx1"/>
          </a:solidFill>
          <a:latin typeface="+mn-lt"/>
          <a:ea typeface="+mn-ea"/>
          <a:cs typeface="+mn-cs"/>
        </a:defRPr>
      </a:lvl6pPr>
      <a:lvl7pPr marL="2948026" indent="-226771" algn="l" defTabSz="453542" rtl="0" eaLnBrk="1" latinLnBrk="0" hangingPunct="1">
        <a:spcBef>
          <a:spcPct val="20000"/>
        </a:spcBef>
        <a:buFont typeface="Arial"/>
        <a:buChar char="•"/>
        <a:defRPr sz="1984" kern="1200">
          <a:solidFill>
            <a:schemeClr val="tx1"/>
          </a:solidFill>
          <a:latin typeface="+mn-lt"/>
          <a:ea typeface="+mn-ea"/>
          <a:cs typeface="+mn-cs"/>
        </a:defRPr>
      </a:lvl7pPr>
      <a:lvl8pPr marL="3401568" indent="-226771" algn="l" defTabSz="453542" rtl="0" eaLnBrk="1" latinLnBrk="0" hangingPunct="1">
        <a:spcBef>
          <a:spcPct val="20000"/>
        </a:spcBef>
        <a:buFont typeface="Arial"/>
        <a:buChar char="•"/>
        <a:defRPr sz="1984" kern="1200">
          <a:solidFill>
            <a:schemeClr val="tx1"/>
          </a:solidFill>
          <a:latin typeface="+mn-lt"/>
          <a:ea typeface="+mn-ea"/>
          <a:cs typeface="+mn-cs"/>
        </a:defRPr>
      </a:lvl8pPr>
      <a:lvl9pPr marL="3855110" indent="-226771" algn="l" defTabSz="453542" rtl="0" eaLnBrk="1" latinLnBrk="0" hangingPunct="1">
        <a:spcBef>
          <a:spcPct val="20000"/>
        </a:spcBef>
        <a:buFont typeface="Arial"/>
        <a:buChar char="•"/>
        <a:defRPr sz="1984" kern="1200">
          <a:solidFill>
            <a:schemeClr val="tx1"/>
          </a:solidFill>
          <a:latin typeface="+mn-lt"/>
          <a:ea typeface="+mn-ea"/>
          <a:cs typeface="+mn-cs"/>
        </a:defRPr>
      </a:lvl9pPr>
    </p:bodyStyle>
    <p:otherStyle>
      <a:defPPr>
        <a:defRPr lang="en-US"/>
      </a:defPPr>
      <a:lvl1pPr marL="0" algn="l" defTabSz="453542" rtl="0" eaLnBrk="1" latinLnBrk="0" hangingPunct="1">
        <a:defRPr sz="1786" kern="1200">
          <a:solidFill>
            <a:schemeClr val="tx1"/>
          </a:solidFill>
          <a:latin typeface="+mn-lt"/>
          <a:ea typeface="+mn-ea"/>
          <a:cs typeface="+mn-cs"/>
        </a:defRPr>
      </a:lvl1pPr>
      <a:lvl2pPr marL="453542" algn="l" defTabSz="453542" rtl="0" eaLnBrk="1" latinLnBrk="0" hangingPunct="1">
        <a:defRPr sz="1786" kern="1200">
          <a:solidFill>
            <a:schemeClr val="tx1"/>
          </a:solidFill>
          <a:latin typeface="+mn-lt"/>
          <a:ea typeface="+mn-ea"/>
          <a:cs typeface="+mn-cs"/>
        </a:defRPr>
      </a:lvl2pPr>
      <a:lvl3pPr marL="907085" algn="l" defTabSz="453542" rtl="0" eaLnBrk="1" latinLnBrk="0" hangingPunct="1">
        <a:defRPr sz="1786" kern="1200">
          <a:solidFill>
            <a:schemeClr val="tx1"/>
          </a:solidFill>
          <a:latin typeface="+mn-lt"/>
          <a:ea typeface="+mn-ea"/>
          <a:cs typeface="+mn-cs"/>
        </a:defRPr>
      </a:lvl3pPr>
      <a:lvl4pPr marL="1360627" algn="l" defTabSz="453542" rtl="0" eaLnBrk="1" latinLnBrk="0" hangingPunct="1">
        <a:defRPr sz="1786" kern="1200">
          <a:solidFill>
            <a:schemeClr val="tx1"/>
          </a:solidFill>
          <a:latin typeface="+mn-lt"/>
          <a:ea typeface="+mn-ea"/>
          <a:cs typeface="+mn-cs"/>
        </a:defRPr>
      </a:lvl4pPr>
      <a:lvl5pPr marL="1814170" algn="l" defTabSz="453542" rtl="0" eaLnBrk="1" latinLnBrk="0" hangingPunct="1">
        <a:defRPr sz="1786" kern="1200">
          <a:solidFill>
            <a:schemeClr val="tx1"/>
          </a:solidFill>
          <a:latin typeface="+mn-lt"/>
          <a:ea typeface="+mn-ea"/>
          <a:cs typeface="+mn-cs"/>
        </a:defRPr>
      </a:lvl5pPr>
      <a:lvl6pPr marL="2267712" algn="l" defTabSz="453542" rtl="0" eaLnBrk="1" latinLnBrk="0" hangingPunct="1">
        <a:defRPr sz="1786" kern="1200">
          <a:solidFill>
            <a:schemeClr val="tx1"/>
          </a:solidFill>
          <a:latin typeface="+mn-lt"/>
          <a:ea typeface="+mn-ea"/>
          <a:cs typeface="+mn-cs"/>
        </a:defRPr>
      </a:lvl6pPr>
      <a:lvl7pPr marL="2721254" algn="l" defTabSz="453542" rtl="0" eaLnBrk="1" latinLnBrk="0" hangingPunct="1">
        <a:defRPr sz="1786" kern="1200">
          <a:solidFill>
            <a:schemeClr val="tx1"/>
          </a:solidFill>
          <a:latin typeface="+mn-lt"/>
          <a:ea typeface="+mn-ea"/>
          <a:cs typeface="+mn-cs"/>
        </a:defRPr>
      </a:lvl7pPr>
      <a:lvl8pPr marL="3174797" algn="l" defTabSz="453542" rtl="0" eaLnBrk="1" latinLnBrk="0" hangingPunct="1">
        <a:defRPr sz="1786" kern="1200">
          <a:solidFill>
            <a:schemeClr val="tx1"/>
          </a:solidFill>
          <a:latin typeface="+mn-lt"/>
          <a:ea typeface="+mn-ea"/>
          <a:cs typeface="+mn-cs"/>
        </a:defRPr>
      </a:lvl8pPr>
      <a:lvl9pPr marL="3628339" algn="l" defTabSz="453542" rtl="0" eaLnBrk="1" latinLnBrk="0" hangingPunct="1">
        <a:defRPr sz="178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288">
          <p15:clr>
            <a:srgbClr val="F26B43"/>
          </p15:clr>
        </p15:guide>
        <p15:guide id="4" orient="horz" pos="906">
          <p15:clr>
            <a:srgbClr val="F26B43"/>
          </p15:clr>
        </p15:guide>
        <p15:guide id="5" orient="horz" pos="252">
          <p15:clr>
            <a:srgbClr val="F26B43"/>
          </p15:clr>
        </p15:guide>
        <p15:guide id="6" orient="horz" pos="31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chart" Target="../charts/chart43.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2" name="Rectangle 21"/>
          <p:cNvSpPr/>
          <p:nvPr/>
        </p:nvSpPr>
        <p:spPr>
          <a:xfrm>
            <a:off x="0" y="3701697"/>
            <a:ext cx="9144000" cy="1608072"/>
          </a:xfrm>
          <a:prstGeom prst="rect">
            <a:avLst/>
          </a:prstGeom>
          <a:solidFill>
            <a:schemeClr val="tx2">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786" dirty="0">
              <a:solidFill>
                <a:srgbClr val="FFFFFF"/>
              </a:solidFill>
              <a:latin typeface="Arial" charset="0"/>
            </a:endParaRPr>
          </a:p>
        </p:txBody>
      </p:sp>
      <p:sp>
        <p:nvSpPr>
          <p:cNvPr id="9" name="TextBox 8"/>
          <p:cNvSpPr txBox="1"/>
          <p:nvPr/>
        </p:nvSpPr>
        <p:spPr>
          <a:xfrm>
            <a:off x="362733" y="4257512"/>
            <a:ext cx="7299233" cy="938719"/>
          </a:xfrm>
          <a:prstGeom prst="rect">
            <a:avLst/>
          </a:prstGeom>
          <a:noFill/>
        </p:spPr>
        <p:txBody>
          <a:bodyPr wrap="square" rtlCol="0">
            <a:spAutoFit/>
          </a:bodyPr>
          <a:lstStyle/>
          <a:p>
            <a:pPr defTabSz="707526"/>
            <a:r>
              <a:rPr lang="en-US" sz="2800" b="1" dirty="0">
                <a:solidFill>
                  <a:srgbClr val="FAFAFA"/>
                </a:solidFill>
                <a:latin typeface="Arial" charset="0"/>
                <a:ea typeface="Arial" charset="0"/>
                <a:cs typeface="Arial" charset="0"/>
              </a:rPr>
              <a:t>Suicide</a:t>
            </a:r>
            <a:r>
              <a:rPr lang="en-US" sz="2700" b="1" dirty="0">
                <a:solidFill>
                  <a:srgbClr val="FAFAFA"/>
                </a:solidFill>
                <a:latin typeface="Arial" charset="0"/>
                <a:ea typeface="Arial" charset="0"/>
                <a:cs typeface="Arial" charset="0"/>
              </a:rPr>
              <a:t> Deaths in the United States</a:t>
            </a:r>
          </a:p>
          <a:p>
            <a:pPr defTabSz="707526"/>
            <a:endParaRPr lang="en-US" sz="2700" dirty="0">
              <a:solidFill>
                <a:srgbClr val="FAFAFA"/>
              </a:solidFill>
              <a:latin typeface="Arial" charset="0"/>
              <a:ea typeface="Arial" charset="0"/>
              <a:cs typeface="Arial" charset="0"/>
            </a:endParaRPr>
          </a:p>
        </p:txBody>
      </p:sp>
      <p:cxnSp>
        <p:nvCxnSpPr>
          <p:cNvPr id="12" name="Straight Connector 11"/>
          <p:cNvCxnSpPr/>
          <p:nvPr/>
        </p:nvCxnSpPr>
        <p:spPr>
          <a:xfrm>
            <a:off x="457200" y="3723468"/>
            <a:ext cx="317492" cy="0"/>
          </a:xfrm>
          <a:prstGeom prst="line">
            <a:avLst/>
          </a:prstGeom>
          <a:ln w="50800">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t="-1" r="27837" b="-3711"/>
          <a:stretch/>
        </p:blipFill>
        <p:spPr>
          <a:xfrm>
            <a:off x="6827993" y="2924816"/>
            <a:ext cx="2317070" cy="3055976"/>
          </a:xfrm>
          <a:prstGeom prst="rect">
            <a:avLst/>
          </a:prstGeom>
        </p:spPr>
      </p:pic>
      <p:sp>
        <p:nvSpPr>
          <p:cNvPr id="2" name="TextBox 1">
            <a:extLst>
              <a:ext uri="{FF2B5EF4-FFF2-40B4-BE49-F238E27FC236}">
                <a16:creationId xmlns:a16="http://schemas.microsoft.com/office/drawing/2014/main" id="{135350BB-5FCE-4BE1-8898-2E497E70F4B0}"/>
              </a:ext>
            </a:extLst>
          </p:cNvPr>
          <p:cNvSpPr txBox="1"/>
          <p:nvPr/>
        </p:nvSpPr>
        <p:spPr>
          <a:xfrm>
            <a:off x="6827993" y="6581001"/>
            <a:ext cx="2317070" cy="276999"/>
          </a:xfrm>
          <a:prstGeom prst="rect">
            <a:avLst/>
          </a:prstGeom>
          <a:noFill/>
        </p:spPr>
        <p:txBody>
          <a:bodyPr wrap="square" rtlCol="0">
            <a:spAutoFit/>
          </a:bodyPr>
          <a:lstStyle/>
          <a:p>
            <a:pPr algn="r"/>
            <a:r>
              <a:rPr lang="en-US" sz="1200" dirty="0">
                <a:solidFill>
                  <a:schemeClr val="bg1"/>
                </a:solidFill>
                <a:latin typeface="Arial" panose="020B0604020202020204" pitchFamily="34" charset="0"/>
                <a:cs typeface="Arial" panose="020B0604020202020204" pitchFamily="34" charset="0"/>
              </a:rPr>
              <a:t>Updated April 2023</a:t>
            </a:r>
          </a:p>
        </p:txBody>
      </p:sp>
    </p:spTree>
    <p:extLst>
      <p:ext uri="{BB962C8B-B14F-4D97-AF65-F5344CB8AC3E}">
        <p14:creationId xmlns:p14="http://schemas.microsoft.com/office/powerpoint/2010/main" val="544177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703D3B-96D6-4BED-8545-A6D6EB8C6990}"/>
              </a:ext>
            </a:extLst>
          </p:cNvPr>
          <p:cNvSpPr/>
          <p:nvPr/>
        </p:nvSpPr>
        <p:spPr>
          <a:xfrm>
            <a:off x="778933" y="1578770"/>
            <a:ext cx="8245929" cy="472893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9C38555-D97C-4B47-8159-36DD0AD6D43B}"/>
              </a:ext>
            </a:extLst>
          </p:cNvPr>
          <p:cNvSpPr/>
          <p:nvPr/>
        </p:nvSpPr>
        <p:spPr>
          <a:xfrm>
            <a:off x="152400" y="304289"/>
            <a:ext cx="4419600" cy="430887"/>
          </a:xfrm>
          <a:prstGeom prst="rect">
            <a:avLst/>
          </a:prstGeom>
        </p:spPr>
        <p:txBody>
          <a:bodyPr wrap="square">
            <a:spAutoFit/>
          </a:bodyPr>
          <a:lstStyle/>
          <a:p>
            <a:pPr>
              <a:defRPr sz="1400" b="0" i="0" u="none" strike="noStrike" kern="1200" spc="0" baseline="0">
                <a:solidFill>
                  <a:srgbClr val="373737">
                    <a:lumMod val="65000"/>
                    <a:lumOff val="35000"/>
                  </a:srgbClr>
                </a:solidFill>
                <a:latin typeface="+mn-lt"/>
                <a:ea typeface="+mn-ea"/>
                <a:cs typeface="+mn-cs"/>
              </a:defRPr>
            </a:pPr>
            <a:r>
              <a:rPr lang="en-US" sz="2200" dirty="0">
                <a:solidFill>
                  <a:srgbClr val="373737"/>
                </a:solidFill>
                <a:latin typeface="Roboto" panose="02000000000000000000" pitchFamily="2" charset="0"/>
                <a:ea typeface="Roboto" panose="02000000000000000000" pitchFamily="2" charset="0"/>
                <a:cs typeface="Roboto" panose="02000000000000000000" pitchFamily="2" charset="0"/>
              </a:rPr>
              <a:t>Suicidal Behavior (U.S., 2021)                    </a:t>
            </a:r>
          </a:p>
        </p:txBody>
      </p:sp>
      <p:sp>
        <p:nvSpPr>
          <p:cNvPr id="20" name="TextBox 19">
            <a:extLst>
              <a:ext uri="{FF2B5EF4-FFF2-40B4-BE49-F238E27FC236}">
                <a16:creationId xmlns:a16="http://schemas.microsoft.com/office/drawing/2014/main" id="{5CB6319C-4D98-41FD-BFA6-AAF5FB46047E}"/>
              </a:ext>
            </a:extLst>
          </p:cNvPr>
          <p:cNvSpPr txBox="1"/>
          <p:nvPr/>
        </p:nvSpPr>
        <p:spPr>
          <a:xfrm>
            <a:off x="336711" y="6050928"/>
            <a:ext cx="2220686" cy="276999"/>
          </a:xfrm>
          <a:prstGeom prst="rect">
            <a:avLst/>
          </a:prstGeom>
          <a:noFill/>
        </p:spPr>
        <p:txBody>
          <a:bodyPr wrap="square" lIns="91440" tIns="45720" rIns="91440" bIns="45720" rtlCol="0" anchor="t">
            <a:spAutoFit/>
          </a:bodyPr>
          <a:lstStyle/>
          <a:p>
            <a:r>
              <a:rPr lang="en-US" sz="1100" dirty="0">
                <a:latin typeface="Calibri"/>
                <a:cs typeface="Calibri"/>
              </a:rPr>
              <a:t>*</a:t>
            </a:r>
            <a:r>
              <a:rPr lang="en-US" sz="1200" dirty="0">
                <a:latin typeface="Roboto"/>
                <a:ea typeface="Roboto"/>
                <a:cs typeface="Calibri"/>
              </a:rPr>
              <a:t>Self-report</a:t>
            </a:r>
            <a:endParaRPr lang="en-US" sz="1100" dirty="0">
              <a:latin typeface="Roboto" panose="02000000000000000000" pitchFamily="2" charset="0"/>
              <a:ea typeface="Roboto" panose="02000000000000000000" pitchFamily="2" charset="0"/>
              <a:cs typeface="Calibri" panose="020F0502020204030204" pitchFamily="34" charset="0"/>
            </a:endParaRPr>
          </a:p>
        </p:txBody>
      </p:sp>
      <p:sp>
        <p:nvSpPr>
          <p:cNvPr id="13" name="TextBox 12"/>
          <p:cNvSpPr txBox="1"/>
          <p:nvPr/>
        </p:nvSpPr>
        <p:spPr>
          <a:xfrm>
            <a:off x="4806325" y="6451379"/>
            <a:ext cx="4134443" cy="246221"/>
          </a:xfrm>
          <a:prstGeom prst="rect">
            <a:avLst/>
          </a:prstGeom>
          <a:noFill/>
        </p:spPr>
        <p:txBody>
          <a:bodyPr wrap="square" rtlCol="0">
            <a:spAutoFit/>
          </a:bodyPr>
          <a:lstStyle/>
          <a:p>
            <a:pPr algn="r"/>
            <a:r>
              <a:rPr lang="en-US" sz="1000" dirty="0">
                <a:solidFill>
                  <a:schemeClr val="accent3"/>
                </a:solidFill>
                <a:latin typeface="Roboto" panose="02000000000000000000" pitchFamily="2" charset="0"/>
                <a:ea typeface="Roboto" panose="02000000000000000000" pitchFamily="2" charset="0"/>
                <a:cs typeface="Calibri"/>
              </a:rPr>
              <a:t>Source: CDC, 2021; SAMHSA, </a:t>
            </a:r>
            <a:r>
              <a:rPr lang="en-US" sz="1000" dirty="0">
                <a:latin typeface="Roboto" panose="02000000000000000000" pitchFamily="2" charset="0"/>
                <a:ea typeface="Roboto" panose="02000000000000000000" pitchFamily="2" charset="0"/>
                <a:cs typeface="Calibri"/>
              </a:rPr>
              <a:t>2021</a:t>
            </a:r>
            <a:r>
              <a:rPr lang="en-US" sz="1000" dirty="0">
                <a:solidFill>
                  <a:schemeClr val="accent3"/>
                </a:solidFill>
                <a:latin typeface="Roboto" panose="02000000000000000000" pitchFamily="2" charset="0"/>
                <a:ea typeface="Roboto" panose="02000000000000000000" pitchFamily="2" charset="0"/>
                <a:cs typeface="Calibri"/>
              </a:rPr>
              <a:t> </a:t>
            </a:r>
          </a:p>
        </p:txBody>
      </p:sp>
      <p:graphicFrame>
        <p:nvGraphicFramePr>
          <p:cNvPr id="4" name="Diagram 3">
            <a:extLst>
              <a:ext uri="{FF2B5EF4-FFF2-40B4-BE49-F238E27FC236}">
                <a16:creationId xmlns:a16="http://schemas.microsoft.com/office/drawing/2014/main" id="{647922BC-BF41-42A0-B771-286917BC01DD}"/>
              </a:ext>
            </a:extLst>
          </p:cNvPr>
          <p:cNvGraphicFramePr/>
          <p:nvPr>
            <p:extLst>
              <p:ext uri="{D42A27DB-BD31-4B8C-83A1-F6EECF244321}">
                <p14:modId xmlns:p14="http://schemas.microsoft.com/office/powerpoint/2010/main" val="890332026"/>
              </p:ext>
            </p:extLst>
          </p:nvPr>
        </p:nvGraphicFramePr>
        <p:xfrm>
          <a:off x="426822" y="1983960"/>
          <a:ext cx="4805905" cy="39340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99BA5ED4-E51E-4B06-B756-06B282F53696}"/>
              </a:ext>
            </a:extLst>
          </p:cNvPr>
          <p:cNvSpPr txBox="1"/>
          <p:nvPr/>
        </p:nvSpPr>
        <p:spPr>
          <a:xfrm>
            <a:off x="5088617" y="5048397"/>
            <a:ext cx="3737417" cy="461665"/>
          </a:xfrm>
          <a:prstGeom prst="rect">
            <a:avLst/>
          </a:prstGeom>
          <a:noFill/>
        </p:spPr>
        <p:txBody>
          <a:bodyPr wrap="square">
            <a:spAutoFit/>
          </a:bodyPr>
          <a:lstStyle/>
          <a:p>
            <a:r>
              <a:rPr lang="en-US" sz="1200" dirty="0">
                <a:latin typeface="Roboto" panose="02000000000000000000" pitchFamily="2" charset="0"/>
                <a:ea typeface="Roboto" panose="02000000000000000000" pitchFamily="2" charset="0"/>
              </a:rPr>
              <a:t>12,303,000 </a:t>
            </a:r>
            <a:br>
              <a:rPr lang="en-US" sz="1200" dirty="0">
                <a:latin typeface="Roboto" panose="02000000000000000000" pitchFamily="2" charset="0"/>
                <a:ea typeface="Roboto" panose="02000000000000000000" pitchFamily="2" charset="0"/>
              </a:rPr>
            </a:br>
            <a:r>
              <a:rPr lang="en-US" sz="1200" dirty="0">
                <a:latin typeface="Roboto" panose="02000000000000000000" pitchFamily="2" charset="0"/>
                <a:ea typeface="Roboto" panose="02000000000000000000" pitchFamily="2" charset="0"/>
              </a:rPr>
              <a:t>Had serious thoughts of suicide in past year* (18+)</a:t>
            </a:r>
          </a:p>
        </p:txBody>
      </p:sp>
      <p:sp>
        <p:nvSpPr>
          <p:cNvPr id="14" name="TextBox 13">
            <a:extLst>
              <a:ext uri="{FF2B5EF4-FFF2-40B4-BE49-F238E27FC236}">
                <a16:creationId xmlns:a16="http://schemas.microsoft.com/office/drawing/2014/main" id="{5C80F947-C0F7-4AAF-9129-1CBB13CF7D6D}"/>
              </a:ext>
            </a:extLst>
          </p:cNvPr>
          <p:cNvSpPr txBox="1"/>
          <p:nvPr/>
        </p:nvSpPr>
        <p:spPr>
          <a:xfrm>
            <a:off x="4389129" y="4047087"/>
            <a:ext cx="3610623" cy="461665"/>
          </a:xfrm>
          <a:prstGeom prst="rect">
            <a:avLst/>
          </a:prstGeom>
          <a:noFill/>
        </p:spPr>
        <p:txBody>
          <a:bodyPr wrap="square">
            <a:spAutoFit/>
          </a:bodyPr>
          <a:lstStyle/>
          <a:p>
            <a:pPr lvl="0"/>
            <a:r>
              <a:rPr lang="en-US" sz="1200" dirty="0">
                <a:latin typeface="Roboto" panose="02000000000000000000" pitchFamily="2" charset="0"/>
                <a:ea typeface="Roboto" panose="02000000000000000000" pitchFamily="2" charset="0"/>
              </a:rPr>
              <a:t>3,525,000 </a:t>
            </a:r>
          </a:p>
          <a:p>
            <a:pPr lvl="0"/>
            <a:r>
              <a:rPr lang="en-US" sz="1200" dirty="0">
                <a:latin typeface="Roboto" panose="02000000000000000000" pitchFamily="2" charset="0"/>
                <a:ea typeface="Roboto" panose="02000000000000000000" pitchFamily="2" charset="0"/>
              </a:rPr>
              <a:t>Made any suicide plans in past year* (18+)</a:t>
            </a:r>
          </a:p>
        </p:txBody>
      </p:sp>
      <p:sp>
        <p:nvSpPr>
          <p:cNvPr id="15" name="TextBox 14">
            <a:extLst>
              <a:ext uri="{FF2B5EF4-FFF2-40B4-BE49-F238E27FC236}">
                <a16:creationId xmlns:a16="http://schemas.microsoft.com/office/drawing/2014/main" id="{86961786-8249-47CB-BD3A-3AA8EB68D2C2}"/>
              </a:ext>
            </a:extLst>
          </p:cNvPr>
          <p:cNvSpPr txBox="1"/>
          <p:nvPr/>
        </p:nvSpPr>
        <p:spPr>
          <a:xfrm>
            <a:off x="3450675" y="2310941"/>
            <a:ext cx="3705478" cy="461665"/>
          </a:xfrm>
          <a:prstGeom prst="rect">
            <a:avLst/>
          </a:prstGeom>
          <a:noFill/>
        </p:spPr>
        <p:txBody>
          <a:bodyPr wrap="square" lIns="91440" tIns="45720" rIns="91440" bIns="45720" anchor="t">
            <a:spAutoFit/>
          </a:bodyPr>
          <a:lstStyle/>
          <a:p>
            <a:pPr lvl="0"/>
            <a:r>
              <a:rPr lang="en-US" sz="1200" dirty="0">
                <a:latin typeface="Roboto" panose="02000000000000000000" pitchFamily="2" charset="0"/>
                <a:ea typeface="Roboto" panose="02000000000000000000" pitchFamily="2" charset="0"/>
              </a:rPr>
              <a:t>45,979 </a:t>
            </a:r>
          </a:p>
          <a:p>
            <a:pPr lvl="0"/>
            <a:r>
              <a:rPr lang="en-US" sz="1200" dirty="0">
                <a:latin typeface="Roboto"/>
                <a:ea typeface="Roboto"/>
              </a:rPr>
              <a:t>Suicide deaths (includes adults and youth)</a:t>
            </a:r>
          </a:p>
        </p:txBody>
      </p:sp>
      <p:sp>
        <p:nvSpPr>
          <p:cNvPr id="16" name="TextBox 15">
            <a:extLst>
              <a:ext uri="{FF2B5EF4-FFF2-40B4-BE49-F238E27FC236}">
                <a16:creationId xmlns:a16="http://schemas.microsoft.com/office/drawing/2014/main" id="{3E9AEA83-A03C-4F9D-BD9E-5835D4754FAE}"/>
              </a:ext>
            </a:extLst>
          </p:cNvPr>
          <p:cNvSpPr txBox="1"/>
          <p:nvPr/>
        </p:nvSpPr>
        <p:spPr>
          <a:xfrm>
            <a:off x="3849223" y="3162277"/>
            <a:ext cx="2908382" cy="461665"/>
          </a:xfrm>
          <a:prstGeom prst="rect">
            <a:avLst/>
          </a:prstGeom>
          <a:noFill/>
        </p:spPr>
        <p:txBody>
          <a:bodyPr wrap="square" lIns="91440" tIns="45720" rIns="91440" bIns="45720" anchor="t">
            <a:spAutoFit/>
          </a:bodyPr>
          <a:lstStyle/>
          <a:p>
            <a:pPr lvl="0"/>
            <a:r>
              <a:rPr lang="en-US" sz="1200" dirty="0">
                <a:latin typeface="Roboto" panose="02000000000000000000" pitchFamily="2" charset="0"/>
                <a:ea typeface="Roboto" panose="02000000000000000000" pitchFamily="2" charset="0"/>
              </a:rPr>
              <a:t>1,748,000 </a:t>
            </a:r>
          </a:p>
          <a:p>
            <a:r>
              <a:rPr lang="en-US" sz="1200" dirty="0">
                <a:latin typeface="Roboto"/>
                <a:ea typeface="Roboto"/>
              </a:rPr>
              <a:t>Reported suicide attempts* (18+) </a:t>
            </a:r>
            <a:endParaRPr lang="en-US" sz="1200" dirty="0">
              <a:latin typeface="Roboto" panose="02000000000000000000" pitchFamily="2" charset="0"/>
              <a:ea typeface="Roboto" panose="02000000000000000000" pitchFamily="2" charset="0"/>
            </a:endParaRPr>
          </a:p>
        </p:txBody>
      </p:sp>
      <p:cxnSp>
        <p:nvCxnSpPr>
          <p:cNvPr id="3" name="Straight Connector 2">
            <a:extLst>
              <a:ext uri="{FF2B5EF4-FFF2-40B4-BE49-F238E27FC236}">
                <a16:creationId xmlns:a16="http://schemas.microsoft.com/office/drawing/2014/main" id="{7D68348C-88F9-9D5D-0A4C-F998C0A4E59B}"/>
              </a:ext>
            </a:extLst>
          </p:cNvPr>
          <p:cNvCxnSpPr>
            <a:cxnSpLocks/>
          </p:cNvCxnSpPr>
          <p:nvPr/>
        </p:nvCxnSpPr>
        <p:spPr>
          <a:xfrm>
            <a:off x="254016" y="914400"/>
            <a:ext cx="8635968" cy="0"/>
          </a:xfrm>
          <a:prstGeom prst="line">
            <a:avLst/>
          </a:prstGeom>
          <a:ln w="28575">
            <a:solidFill>
              <a:srgbClr val="F3F0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024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03232" y="395267"/>
            <a:ext cx="8030243" cy="944756"/>
          </a:xfrm>
          <a:prstGeom prst="rect">
            <a:avLst/>
          </a:prstGeom>
        </p:spPr>
        <p:txBody>
          <a:bodyPr lIns="91440" tIns="45720" rIns="91440" bIns="45720" anchor="t"/>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r>
              <a:rPr lang="en-US" sz="2200" b="0" dirty="0">
                <a:solidFill>
                  <a:srgbClr val="373737"/>
                </a:solidFill>
                <a:latin typeface="Arial"/>
                <a:cs typeface="Arial"/>
              </a:rPr>
              <a:t>A higher percentage of all ages (18+) had </a:t>
            </a:r>
            <a:r>
              <a:rPr lang="en-US" sz="2200" dirty="0">
                <a:solidFill>
                  <a:srgbClr val="0066A4"/>
                </a:solidFill>
                <a:latin typeface="Arial"/>
                <a:cs typeface="Arial"/>
              </a:rPr>
              <a:t>suicidal thoughts </a:t>
            </a:r>
            <a:r>
              <a:rPr lang="en-US" sz="2200" b="0" dirty="0">
                <a:solidFill>
                  <a:srgbClr val="373737"/>
                </a:solidFill>
                <a:latin typeface="Arial"/>
                <a:cs typeface="Arial"/>
              </a:rPr>
              <a:t>than</a:t>
            </a:r>
            <a:r>
              <a:rPr lang="en-US" sz="2200" b="0" dirty="0">
                <a:solidFill>
                  <a:srgbClr val="595959"/>
                </a:solidFill>
                <a:latin typeface="Arial"/>
                <a:cs typeface="Arial"/>
              </a:rPr>
              <a:t> </a:t>
            </a:r>
            <a:r>
              <a:rPr lang="en-US" sz="2200" dirty="0">
                <a:solidFill>
                  <a:srgbClr val="4C9C2E"/>
                </a:solidFill>
                <a:latin typeface="Arial"/>
                <a:cs typeface="Arial"/>
              </a:rPr>
              <a:t>made plans </a:t>
            </a:r>
            <a:r>
              <a:rPr lang="en-US" sz="2200" b="0" dirty="0">
                <a:solidFill>
                  <a:srgbClr val="373737"/>
                </a:solidFill>
                <a:latin typeface="Arial"/>
                <a:cs typeface="Arial"/>
              </a:rPr>
              <a:t>or </a:t>
            </a:r>
            <a:r>
              <a:rPr lang="en-US" sz="2200" dirty="0">
                <a:solidFill>
                  <a:srgbClr val="373737"/>
                </a:solidFill>
                <a:latin typeface="Arial"/>
                <a:cs typeface="Arial"/>
              </a:rPr>
              <a:t>attempted suicide</a:t>
            </a:r>
            <a:r>
              <a:rPr lang="en-US" sz="2200" dirty="0">
                <a:solidFill>
                  <a:srgbClr val="373737"/>
                </a:solidFill>
                <a:latin typeface="Roboto" panose="02000000000000000000" pitchFamily="2" charset="0"/>
                <a:ea typeface="Roboto" panose="02000000000000000000" pitchFamily="2" charset="0"/>
                <a:cs typeface="Roboto" panose="02000000000000000000" pitchFamily="2" charset="0"/>
              </a:rPr>
              <a:t> </a:t>
            </a:r>
            <a:r>
              <a:rPr lang="en-US" sz="2200" b="0" dirty="0">
                <a:solidFill>
                  <a:srgbClr val="373737"/>
                </a:solidFill>
                <a:latin typeface="Roboto" panose="02000000000000000000" pitchFamily="2" charset="0"/>
                <a:ea typeface="Roboto" panose="02000000000000000000" pitchFamily="2" charset="0"/>
                <a:cs typeface="Roboto" panose="02000000000000000000" pitchFamily="2" charset="0"/>
              </a:rPr>
              <a:t>(U.S., 2021). </a:t>
            </a:r>
          </a:p>
        </p:txBody>
      </p:sp>
      <p:sp>
        <p:nvSpPr>
          <p:cNvPr id="8" name="TextBox 7"/>
          <p:cNvSpPr txBox="1"/>
          <p:nvPr/>
        </p:nvSpPr>
        <p:spPr>
          <a:xfrm>
            <a:off x="5667375" y="6451379"/>
            <a:ext cx="3273393" cy="246221"/>
          </a:xfrm>
          <a:prstGeom prst="rect">
            <a:avLst/>
          </a:prstGeom>
          <a:noFill/>
        </p:spPr>
        <p:txBody>
          <a:bodyPr wrap="square" rtlCol="0">
            <a:spAutoFit/>
          </a:bodyPr>
          <a:lstStyle/>
          <a:p>
            <a:pPr algn="r"/>
            <a:r>
              <a:rPr lang="en-US" sz="1000" dirty="0">
                <a:solidFill>
                  <a:schemeClr val="accent3"/>
                </a:solidFill>
                <a:latin typeface="Roboto" panose="02000000000000000000" pitchFamily="2" charset="0"/>
                <a:ea typeface="Roboto" panose="02000000000000000000" pitchFamily="2" charset="0"/>
                <a:cs typeface="Calibri"/>
              </a:rPr>
              <a:t>Source: </a:t>
            </a:r>
            <a:r>
              <a:rPr lang="en-US" sz="1000" dirty="0">
                <a:latin typeface="Roboto" panose="02000000000000000000" pitchFamily="2" charset="0"/>
                <a:ea typeface="Roboto" panose="02000000000000000000" pitchFamily="2" charset="0"/>
                <a:cs typeface="Calibri"/>
              </a:rPr>
              <a:t>SAMHSA</a:t>
            </a:r>
            <a:r>
              <a:rPr lang="en-US" sz="1000" dirty="0">
                <a:solidFill>
                  <a:schemeClr val="accent3"/>
                </a:solidFill>
                <a:latin typeface="Roboto" panose="02000000000000000000" pitchFamily="2" charset="0"/>
                <a:ea typeface="Roboto" panose="02000000000000000000" pitchFamily="2" charset="0"/>
                <a:cs typeface="Calibri"/>
              </a:rPr>
              <a:t>, 2023</a:t>
            </a:r>
          </a:p>
        </p:txBody>
      </p:sp>
      <p:grpSp>
        <p:nvGrpSpPr>
          <p:cNvPr id="20" name="Group 19">
            <a:extLst>
              <a:ext uri="{FF2B5EF4-FFF2-40B4-BE49-F238E27FC236}">
                <a16:creationId xmlns:a16="http://schemas.microsoft.com/office/drawing/2014/main" id="{3E728C6E-0559-957A-C8D5-1C5BFED87DAF}"/>
              </a:ext>
            </a:extLst>
          </p:cNvPr>
          <p:cNvGrpSpPr/>
          <p:nvPr/>
        </p:nvGrpSpPr>
        <p:grpSpPr>
          <a:xfrm>
            <a:off x="838200" y="1556011"/>
            <a:ext cx="7586169" cy="4800201"/>
            <a:chOff x="1082145" y="1220770"/>
            <a:chExt cx="6979709" cy="4416459"/>
          </a:xfrm>
        </p:grpSpPr>
        <p:graphicFrame>
          <p:nvGraphicFramePr>
            <p:cNvPr id="16" name="Chart 15">
              <a:extLst>
                <a:ext uri="{FF2B5EF4-FFF2-40B4-BE49-F238E27FC236}">
                  <a16:creationId xmlns:a16="http://schemas.microsoft.com/office/drawing/2014/main" id="{D1DDB654-E370-4958-CA4F-5FCF02F0F49D}"/>
                </a:ext>
              </a:extLst>
            </p:cNvPr>
            <p:cNvGraphicFramePr>
              <a:graphicFrameLocks/>
            </p:cNvGraphicFramePr>
            <p:nvPr>
              <p:extLst>
                <p:ext uri="{D42A27DB-BD31-4B8C-83A1-F6EECF244321}">
                  <p14:modId xmlns:p14="http://schemas.microsoft.com/office/powerpoint/2010/main" val="3569699535"/>
                </p:ext>
              </p:extLst>
            </p:nvPr>
          </p:nvGraphicFramePr>
          <p:xfrm>
            <a:off x="1082145" y="1220770"/>
            <a:ext cx="6979709" cy="4187826"/>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
              <a:extLst>
                <a:ext uri="{FF2B5EF4-FFF2-40B4-BE49-F238E27FC236}">
                  <a16:creationId xmlns:a16="http://schemas.microsoft.com/office/drawing/2014/main" id="{AAC0A644-18E1-C174-B160-B18C2BB93C63}"/>
                </a:ext>
              </a:extLst>
            </p:cNvPr>
            <p:cNvSpPr txBox="1"/>
            <p:nvPr/>
          </p:nvSpPr>
          <p:spPr>
            <a:xfrm>
              <a:off x="1500188" y="5346901"/>
              <a:ext cx="1158137" cy="290328"/>
            </a:xfrm>
            <a:prstGeom prst="rect">
              <a:avLst/>
            </a:prstGeom>
          </p:spPr>
          <p:txBody>
            <a:bodyPr wrap="square"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Ages</a:t>
              </a:r>
              <a:r>
                <a:rPr lang="en-US" sz="1200" baseline="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 18-25</a:t>
              </a:r>
              <a:endParaRPr lang="en-US" sz="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18" name="TextBox 1">
              <a:extLst>
                <a:ext uri="{FF2B5EF4-FFF2-40B4-BE49-F238E27FC236}">
                  <a16:creationId xmlns:a16="http://schemas.microsoft.com/office/drawing/2014/main" id="{C2813DC3-94E7-9188-6ED4-34F7444F1ECF}"/>
                </a:ext>
              </a:extLst>
            </p:cNvPr>
            <p:cNvSpPr txBox="1"/>
            <p:nvPr/>
          </p:nvSpPr>
          <p:spPr>
            <a:xfrm>
              <a:off x="3986953" y="5346860"/>
              <a:ext cx="1158137" cy="290369"/>
            </a:xfrm>
            <a:prstGeom prst="rect">
              <a:avLst/>
            </a:prstGeom>
          </p:spPr>
          <p:txBody>
            <a:bodyPr wrap="square"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Ages</a:t>
              </a:r>
              <a:r>
                <a:rPr lang="en-US" sz="1200" baseline="0"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 26-49</a:t>
              </a:r>
              <a:endParaRPr lang="en-US" sz="1200"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19" name="TextBox 1">
              <a:extLst>
                <a:ext uri="{FF2B5EF4-FFF2-40B4-BE49-F238E27FC236}">
                  <a16:creationId xmlns:a16="http://schemas.microsoft.com/office/drawing/2014/main" id="{783B3A3A-1E1C-95BF-A182-3DF9D16D3FC6}"/>
                </a:ext>
              </a:extLst>
            </p:cNvPr>
            <p:cNvSpPr txBox="1"/>
            <p:nvPr/>
          </p:nvSpPr>
          <p:spPr>
            <a:xfrm>
              <a:off x="6459297" y="5346860"/>
              <a:ext cx="1158215" cy="290369"/>
            </a:xfrm>
            <a:prstGeom prst="rect">
              <a:avLst/>
            </a:prstGeom>
          </p:spPr>
          <p:txBody>
            <a:bodyPr wrap="square"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Ages</a:t>
              </a:r>
              <a:r>
                <a:rPr lang="en-US" sz="1200" baseline="0"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 50+</a:t>
              </a:r>
              <a:endParaRPr lang="en-US" sz="1200"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endParaRPr>
            </a:p>
          </p:txBody>
        </p:sp>
      </p:grpSp>
      <p:cxnSp>
        <p:nvCxnSpPr>
          <p:cNvPr id="3" name="Straight Connector 2">
            <a:extLst>
              <a:ext uri="{FF2B5EF4-FFF2-40B4-BE49-F238E27FC236}">
                <a16:creationId xmlns:a16="http://schemas.microsoft.com/office/drawing/2014/main" id="{151C439D-F441-5FF2-0E17-0EDE7928D9D7}"/>
              </a:ext>
            </a:extLst>
          </p:cNvPr>
          <p:cNvCxnSpPr>
            <a:cxnSpLocks/>
          </p:cNvCxnSpPr>
          <p:nvPr/>
        </p:nvCxnSpPr>
        <p:spPr>
          <a:xfrm>
            <a:off x="254016" y="1219200"/>
            <a:ext cx="8635968" cy="0"/>
          </a:xfrm>
          <a:prstGeom prst="line">
            <a:avLst/>
          </a:prstGeom>
          <a:ln w="28575">
            <a:solidFill>
              <a:srgbClr val="F3F0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1696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82761" y="398546"/>
            <a:ext cx="6370439" cy="944756"/>
          </a:xfrm>
          <a:prstGeom prst="rect">
            <a:avLst/>
          </a:prstGeom>
        </p:spPr>
        <p:txBody>
          <a:bodyPr lIns="91440" tIns="45720" rIns="91440" bIns="45720" anchor="t"/>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r>
              <a:rPr lang="en-US" sz="2200" b="0" dirty="0">
                <a:solidFill>
                  <a:schemeClr val="accent5">
                    <a:lumMod val="25000"/>
                  </a:schemeClr>
                </a:solidFill>
                <a:latin typeface="Roboto" panose="02000000000000000000" pitchFamily="2" charset="0"/>
                <a:ea typeface="Roboto" panose="02000000000000000000" pitchFamily="2" charset="0"/>
                <a:cs typeface="Roboto" panose="02000000000000000000" pitchFamily="2" charset="0"/>
              </a:rPr>
              <a:t>More </a:t>
            </a:r>
            <a:r>
              <a:rPr lang="en-US" sz="2200" dirty="0">
                <a:solidFill>
                  <a:srgbClr val="003352"/>
                </a:solidFill>
                <a:latin typeface="Roboto" panose="02000000000000000000" pitchFamily="2" charset="0"/>
                <a:ea typeface="Roboto" panose="02000000000000000000" pitchFamily="2" charset="0"/>
                <a:cs typeface="Roboto" panose="02000000000000000000" pitchFamily="2" charset="0"/>
              </a:rPr>
              <a:t>females</a:t>
            </a:r>
            <a:r>
              <a:rPr lang="en-US" sz="2200" b="0" dirty="0">
                <a:solidFill>
                  <a:schemeClr val="accent5">
                    <a:lumMod val="25000"/>
                  </a:schemeClr>
                </a:solidFill>
                <a:latin typeface="Roboto" panose="02000000000000000000" pitchFamily="2" charset="0"/>
                <a:ea typeface="Roboto" panose="02000000000000000000" pitchFamily="2" charset="0"/>
                <a:cs typeface="Roboto" panose="02000000000000000000" pitchFamily="2" charset="0"/>
              </a:rPr>
              <a:t> than </a:t>
            </a:r>
            <a:r>
              <a:rPr lang="en-US" sz="2200" dirty="0">
                <a:solidFill>
                  <a:srgbClr val="0066A4"/>
                </a:solidFill>
                <a:latin typeface="Roboto" panose="02000000000000000000" pitchFamily="2" charset="0"/>
                <a:ea typeface="Roboto" panose="02000000000000000000" pitchFamily="2" charset="0"/>
                <a:cs typeface="Roboto" panose="02000000000000000000" pitchFamily="2" charset="0"/>
              </a:rPr>
              <a:t>males</a:t>
            </a:r>
            <a:r>
              <a:rPr lang="en-US" sz="2200" b="0" dirty="0">
                <a:solidFill>
                  <a:schemeClr val="accent5">
                    <a:lumMod val="25000"/>
                  </a:schemeClr>
                </a:solidFill>
                <a:latin typeface="Roboto" panose="02000000000000000000" pitchFamily="2" charset="0"/>
                <a:ea typeface="Roboto" panose="02000000000000000000" pitchFamily="2" charset="0"/>
                <a:cs typeface="Roboto" panose="02000000000000000000" pitchFamily="2" charset="0"/>
              </a:rPr>
              <a:t> had suicidal thoughts or made suicide plans and attempts (U.S., 2021). </a:t>
            </a:r>
          </a:p>
        </p:txBody>
      </p:sp>
      <p:sp>
        <p:nvSpPr>
          <p:cNvPr id="9" name="TextBox 8"/>
          <p:cNvSpPr txBox="1"/>
          <p:nvPr/>
        </p:nvSpPr>
        <p:spPr>
          <a:xfrm>
            <a:off x="5667375" y="6451379"/>
            <a:ext cx="3273393" cy="246221"/>
          </a:xfrm>
          <a:prstGeom prst="rect">
            <a:avLst/>
          </a:prstGeom>
          <a:noFill/>
        </p:spPr>
        <p:txBody>
          <a:bodyPr wrap="square" rtlCol="0">
            <a:spAutoFit/>
          </a:bodyPr>
          <a:lstStyle/>
          <a:p>
            <a:pPr algn="r"/>
            <a:r>
              <a:rPr lang="en-US" sz="1000" dirty="0">
                <a:solidFill>
                  <a:schemeClr val="accent3"/>
                </a:solidFill>
                <a:latin typeface="Roboto" panose="02000000000000000000" pitchFamily="2" charset="0"/>
                <a:ea typeface="Roboto" panose="02000000000000000000" pitchFamily="2" charset="0"/>
                <a:cs typeface="Calibri"/>
              </a:rPr>
              <a:t>Source: SAMHSA, 2023</a:t>
            </a:r>
          </a:p>
        </p:txBody>
      </p:sp>
      <p:graphicFrame>
        <p:nvGraphicFramePr>
          <p:cNvPr id="16" name="Chart 15">
            <a:extLst>
              <a:ext uri="{FF2B5EF4-FFF2-40B4-BE49-F238E27FC236}">
                <a16:creationId xmlns:a16="http://schemas.microsoft.com/office/drawing/2014/main" id="{9D9A6C50-3259-1EB7-8D6C-DF98D1CFE642}"/>
              </a:ext>
            </a:extLst>
          </p:cNvPr>
          <p:cNvGraphicFramePr>
            <a:graphicFrameLocks/>
          </p:cNvGraphicFramePr>
          <p:nvPr>
            <p:extLst>
              <p:ext uri="{D42A27DB-BD31-4B8C-83A1-F6EECF244321}">
                <p14:modId xmlns:p14="http://schemas.microsoft.com/office/powerpoint/2010/main" val="1719954978"/>
              </p:ext>
            </p:extLst>
          </p:nvPr>
        </p:nvGraphicFramePr>
        <p:xfrm>
          <a:off x="218434" y="1712837"/>
          <a:ext cx="8705791" cy="4608949"/>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7698A130-C3AC-690D-F07F-AB44EA4421BD}"/>
              </a:ext>
            </a:extLst>
          </p:cNvPr>
          <p:cNvSpPr txBox="1"/>
          <p:nvPr/>
        </p:nvSpPr>
        <p:spPr>
          <a:xfrm>
            <a:off x="990600" y="5943600"/>
            <a:ext cx="3273393" cy="246221"/>
          </a:xfrm>
          <a:prstGeom prst="rect">
            <a:avLst/>
          </a:prstGeom>
          <a:noFill/>
        </p:spPr>
        <p:txBody>
          <a:bodyPr wrap="square" rtlCol="0">
            <a:spAutoFit/>
          </a:bodyPr>
          <a:lstStyle/>
          <a:p>
            <a:r>
              <a:rPr lang="en-US" sz="1000" dirty="0">
                <a:solidFill>
                  <a:schemeClr val="accent3"/>
                </a:solidFill>
                <a:latin typeface="Roboto" panose="02000000000000000000" pitchFamily="2" charset="0"/>
                <a:ea typeface="Roboto" panose="02000000000000000000" pitchFamily="2" charset="0"/>
                <a:cs typeface="Calibri"/>
              </a:rPr>
              <a:t>Ages 18+</a:t>
            </a:r>
          </a:p>
        </p:txBody>
      </p:sp>
      <p:cxnSp>
        <p:nvCxnSpPr>
          <p:cNvPr id="2" name="Straight Connector 1">
            <a:extLst>
              <a:ext uri="{FF2B5EF4-FFF2-40B4-BE49-F238E27FC236}">
                <a16:creationId xmlns:a16="http://schemas.microsoft.com/office/drawing/2014/main" id="{F4E7A616-8B56-F78F-7760-49EC5DBAB0F4}"/>
              </a:ext>
            </a:extLst>
          </p:cNvPr>
          <p:cNvCxnSpPr>
            <a:cxnSpLocks/>
          </p:cNvCxnSpPr>
          <p:nvPr/>
        </p:nvCxnSpPr>
        <p:spPr>
          <a:xfrm>
            <a:off x="254016" y="1219200"/>
            <a:ext cx="8635968" cy="0"/>
          </a:xfrm>
          <a:prstGeom prst="line">
            <a:avLst/>
          </a:prstGeom>
          <a:ln w="28575">
            <a:solidFill>
              <a:srgbClr val="F3F0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0149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95942" y="380999"/>
            <a:ext cx="6509658" cy="1142997"/>
          </a:xfrm>
          <a:prstGeom prst="rect">
            <a:avLst/>
          </a:prstGeom>
        </p:spPr>
        <p:txBody>
          <a:bodyPr lIns="91440" tIns="45720" rIns="91440" bIns="45720" anchor="t"/>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r>
              <a:rPr lang="en-US" sz="2200" b="0" dirty="0">
                <a:solidFill>
                  <a:schemeClr val="accent4">
                    <a:lumMod val="75000"/>
                    <a:lumOff val="25000"/>
                  </a:schemeClr>
                </a:solidFill>
                <a:latin typeface="Roboto" panose="02000000000000000000" pitchFamily="2" charset="0"/>
                <a:ea typeface="Roboto" panose="02000000000000000000" pitchFamily="2" charset="0"/>
                <a:cs typeface="Roboto" panose="02000000000000000000" pitchFamily="2" charset="0"/>
              </a:rPr>
              <a:t>Rates of suicidal thoughts and suicide plans and attempts were higher in </a:t>
            </a:r>
            <a:r>
              <a:rPr lang="en-US" sz="2200" dirty="0">
                <a:solidFill>
                  <a:srgbClr val="003352"/>
                </a:solidFill>
                <a:latin typeface="Roboto" panose="02000000000000000000" pitchFamily="2" charset="0"/>
                <a:ea typeface="Roboto" panose="02000000000000000000" pitchFamily="2" charset="0"/>
                <a:cs typeface="Roboto" panose="02000000000000000000" pitchFamily="2" charset="0"/>
              </a:rPr>
              <a:t>females</a:t>
            </a:r>
            <a:r>
              <a:rPr lang="en-US" sz="2200" dirty="0">
                <a:solidFill>
                  <a:schemeClr val="accent4">
                    <a:lumMod val="75000"/>
                    <a:lumOff val="25000"/>
                  </a:schemeClr>
                </a:solidFill>
                <a:latin typeface="Roboto" panose="02000000000000000000" pitchFamily="2" charset="0"/>
                <a:ea typeface="Roboto" panose="02000000000000000000" pitchFamily="2" charset="0"/>
                <a:cs typeface="Roboto" panose="02000000000000000000" pitchFamily="2" charset="0"/>
              </a:rPr>
              <a:t> </a:t>
            </a:r>
            <a:r>
              <a:rPr lang="en-US" sz="2200" b="0" dirty="0">
                <a:solidFill>
                  <a:schemeClr val="accent4">
                    <a:lumMod val="75000"/>
                    <a:lumOff val="25000"/>
                  </a:schemeClr>
                </a:solidFill>
                <a:latin typeface="Roboto" panose="02000000000000000000" pitchFamily="2" charset="0"/>
                <a:ea typeface="Roboto" panose="02000000000000000000" pitchFamily="2" charset="0"/>
                <a:cs typeface="Roboto" panose="02000000000000000000" pitchFamily="2" charset="0"/>
              </a:rPr>
              <a:t>than </a:t>
            </a:r>
            <a:r>
              <a:rPr lang="en-US" sz="2200" dirty="0">
                <a:solidFill>
                  <a:srgbClr val="0066A4"/>
                </a:solidFill>
                <a:latin typeface="Roboto" panose="02000000000000000000" pitchFamily="2" charset="0"/>
                <a:ea typeface="Roboto" panose="02000000000000000000" pitchFamily="2" charset="0"/>
                <a:cs typeface="Roboto" panose="02000000000000000000" pitchFamily="2" charset="0"/>
              </a:rPr>
              <a:t>males</a:t>
            </a:r>
            <a:r>
              <a:rPr lang="en-US" sz="2200" dirty="0">
                <a:solidFill>
                  <a:schemeClr val="accent4">
                    <a:lumMod val="75000"/>
                    <a:lumOff val="25000"/>
                  </a:schemeClr>
                </a:solidFill>
                <a:latin typeface="Roboto" panose="02000000000000000000" pitchFamily="2" charset="0"/>
                <a:ea typeface="Roboto" panose="02000000000000000000" pitchFamily="2" charset="0"/>
                <a:cs typeface="Roboto" panose="02000000000000000000" pitchFamily="2" charset="0"/>
              </a:rPr>
              <a:t> </a:t>
            </a:r>
            <a:r>
              <a:rPr lang="en-US" sz="2200" b="0" dirty="0">
                <a:solidFill>
                  <a:schemeClr val="accent4">
                    <a:lumMod val="75000"/>
                    <a:lumOff val="25000"/>
                  </a:schemeClr>
                </a:solidFill>
                <a:latin typeface="Roboto" panose="02000000000000000000" pitchFamily="2" charset="0"/>
                <a:ea typeface="Roboto" panose="02000000000000000000" pitchFamily="2" charset="0"/>
                <a:cs typeface="Roboto" panose="02000000000000000000" pitchFamily="2" charset="0"/>
              </a:rPr>
              <a:t>among </a:t>
            </a:r>
            <a:r>
              <a:rPr lang="en-US" sz="2200" dirty="0">
                <a:solidFill>
                  <a:schemeClr val="accent4">
                    <a:lumMod val="75000"/>
                    <a:lumOff val="25000"/>
                  </a:schemeClr>
                </a:solidFill>
                <a:latin typeface="Roboto" panose="02000000000000000000" pitchFamily="2" charset="0"/>
                <a:ea typeface="Roboto" panose="02000000000000000000" pitchFamily="2" charset="0"/>
                <a:cs typeface="Roboto" panose="02000000000000000000" pitchFamily="2" charset="0"/>
              </a:rPr>
              <a:t>high school youth</a:t>
            </a:r>
            <a:r>
              <a:rPr lang="en-US" sz="2200" b="0" dirty="0">
                <a:solidFill>
                  <a:schemeClr val="accent4">
                    <a:lumMod val="75000"/>
                    <a:lumOff val="25000"/>
                  </a:schemeClr>
                </a:solidFill>
                <a:latin typeface="Roboto" panose="02000000000000000000" pitchFamily="2" charset="0"/>
                <a:ea typeface="Roboto" panose="02000000000000000000" pitchFamily="2" charset="0"/>
                <a:cs typeface="Roboto" panose="02000000000000000000" pitchFamily="2" charset="0"/>
              </a:rPr>
              <a:t> (U.S., 2021). </a:t>
            </a:r>
          </a:p>
        </p:txBody>
      </p:sp>
      <p:sp>
        <p:nvSpPr>
          <p:cNvPr id="11" name="TextBox 10">
            <a:extLst>
              <a:ext uri="{FF2B5EF4-FFF2-40B4-BE49-F238E27FC236}">
                <a16:creationId xmlns:a16="http://schemas.microsoft.com/office/drawing/2014/main" id="{6DD9033F-987E-4C6D-A423-E17746F2C2EB}"/>
              </a:ext>
            </a:extLst>
          </p:cNvPr>
          <p:cNvSpPr txBox="1"/>
          <p:nvPr/>
        </p:nvSpPr>
        <p:spPr>
          <a:xfrm>
            <a:off x="7315200" y="6392071"/>
            <a:ext cx="1453243" cy="246221"/>
          </a:xfrm>
          <a:prstGeom prst="rect">
            <a:avLst/>
          </a:prstGeom>
          <a:noFill/>
        </p:spPr>
        <p:txBody>
          <a:bodyPr wrap="square" rtlCol="0">
            <a:spAutoFit/>
          </a:bodyPr>
          <a:lstStyle/>
          <a:p>
            <a:pPr algn="r"/>
            <a:r>
              <a:rPr lang="en-US" sz="1000" dirty="0">
                <a:solidFill>
                  <a:schemeClr val="accent3"/>
                </a:solidFill>
                <a:latin typeface="Roboto" panose="02000000000000000000" pitchFamily="2" charset="0"/>
                <a:ea typeface="Roboto" panose="02000000000000000000" pitchFamily="2" charset="0"/>
                <a:cs typeface="Calibri" panose="020F0502020204030204" pitchFamily="34" charset="0"/>
              </a:rPr>
              <a:t>Source: CDC, 2023 </a:t>
            </a:r>
          </a:p>
        </p:txBody>
      </p:sp>
      <p:cxnSp>
        <p:nvCxnSpPr>
          <p:cNvPr id="2" name="Straight Connector 1">
            <a:extLst>
              <a:ext uri="{FF2B5EF4-FFF2-40B4-BE49-F238E27FC236}">
                <a16:creationId xmlns:a16="http://schemas.microsoft.com/office/drawing/2014/main" id="{370D5D71-F5B5-90FF-2C69-91E0EC043081}"/>
              </a:ext>
            </a:extLst>
          </p:cNvPr>
          <p:cNvCxnSpPr>
            <a:cxnSpLocks/>
          </p:cNvCxnSpPr>
          <p:nvPr/>
        </p:nvCxnSpPr>
        <p:spPr>
          <a:xfrm>
            <a:off x="254016" y="1524000"/>
            <a:ext cx="8635968" cy="0"/>
          </a:xfrm>
          <a:prstGeom prst="line">
            <a:avLst/>
          </a:prstGeom>
          <a:ln w="28575">
            <a:solidFill>
              <a:srgbClr val="F3F0EA"/>
            </a:solidFill>
          </a:ln>
        </p:spPr>
        <p:style>
          <a:lnRef idx="1">
            <a:schemeClr val="accent1"/>
          </a:lnRef>
          <a:fillRef idx="0">
            <a:schemeClr val="accent1"/>
          </a:fillRef>
          <a:effectRef idx="0">
            <a:schemeClr val="accent1"/>
          </a:effectRef>
          <a:fontRef idx="minor">
            <a:schemeClr val="tx1"/>
          </a:fontRef>
        </p:style>
      </p:cxnSp>
      <p:graphicFrame>
        <p:nvGraphicFramePr>
          <p:cNvPr id="3" name="Chart 2">
            <a:extLst>
              <a:ext uri="{FF2B5EF4-FFF2-40B4-BE49-F238E27FC236}">
                <a16:creationId xmlns:a16="http://schemas.microsoft.com/office/drawing/2014/main" id="{FBA704BB-5243-677B-C2F9-BD5C1FBF7516}"/>
              </a:ext>
            </a:extLst>
          </p:cNvPr>
          <p:cNvGraphicFramePr>
            <a:graphicFrameLocks/>
          </p:cNvGraphicFramePr>
          <p:nvPr>
            <p:extLst>
              <p:ext uri="{D42A27DB-BD31-4B8C-83A1-F6EECF244321}">
                <p14:modId xmlns:p14="http://schemas.microsoft.com/office/powerpoint/2010/main" val="3573313333"/>
              </p:ext>
            </p:extLst>
          </p:nvPr>
        </p:nvGraphicFramePr>
        <p:xfrm>
          <a:off x="400050" y="1783473"/>
          <a:ext cx="8343900" cy="44100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6192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2" name="Rectangle 21"/>
          <p:cNvSpPr/>
          <p:nvPr/>
        </p:nvSpPr>
        <p:spPr>
          <a:xfrm>
            <a:off x="0" y="3701697"/>
            <a:ext cx="9144000" cy="1608072"/>
          </a:xfrm>
          <a:prstGeom prst="rect">
            <a:avLst/>
          </a:prstGeom>
          <a:solidFill>
            <a:schemeClr val="tx2">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6"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9" name="TextBox 8"/>
          <p:cNvSpPr txBox="1"/>
          <p:nvPr/>
        </p:nvSpPr>
        <p:spPr>
          <a:xfrm>
            <a:off x="362733" y="4257512"/>
            <a:ext cx="7299233" cy="507831"/>
          </a:xfrm>
          <a:prstGeom prst="rect">
            <a:avLst/>
          </a:prstGeom>
          <a:noFill/>
        </p:spPr>
        <p:txBody>
          <a:bodyPr wrap="square" rtlCol="0">
            <a:spAutoFit/>
          </a:bodyPr>
          <a:lstStyle/>
          <a:p>
            <a:pPr marL="0" marR="0" lvl="0" indent="0" algn="l" defTabSz="707526"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AFAFA"/>
                </a:solidFill>
                <a:effectLst/>
                <a:uLnTx/>
                <a:uFillTx/>
                <a:latin typeface="Arial" charset="0"/>
                <a:ea typeface="Arial" charset="0"/>
                <a:cs typeface="Arial" charset="0"/>
              </a:rPr>
              <a:t>Means of Suicide</a:t>
            </a:r>
            <a:endParaRPr kumimoji="0" lang="en-US" sz="2700" b="0" i="0" u="none" strike="noStrike" kern="1200" cap="none" spc="0" normalizeH="0" baseline="0" noProof="0" dirty="0">
              <a:ln>
                <a:noFill/>
              </a:ln>
              <a:solidFill>
                <a:srgbClr val="FAFAFA"/>
              </a:solidFill>
              <a:effectLst/>
              <a:uLnTx/>
              <a:uFillTx/>
              <a:latin typeface="Arial" charset="0"/>
              <a:ea typeface="Arial" charset="0"/>
              <a:cs typeface="Arial" charset="0"/>
            </a:endParaRPr>
          </a:p>
        </p:txBody>
      </p:sp>
      <p:cxnSp>
        <p:nvCxnSpPr>
          <p:cNvPr id="12" name="Straight Connector 11"/>
          <p:cNvCxnSpPr/>
          <p:nvPr/>
        </p:nvCxnSpPr>
        <p:spPr>
          <a:xfrm>
            <a:off x="457200" y="3723468"/>
            <a:ext cx="317492" cy="0"/>
          </a:xfrm>
          <a:prstGeom prst="line">
            <a:avLst/>
          </a:prstGeom>
          <a:ln w="50800">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t="-1" r="27837" b="-3711"/>
          <a:stretch/>
        </p:blipFill>
        <p:spPr>
          <a:xfrm>
            <a:off x="6827993" y="2924816"/>
            <a:ext cx="2317070" cy="3055976"/>
          </a:xfrm>
          <a:prstGeom prst="rect">
            <a:avLst/>
          </a:prstGeom>
        </p:spPr>
      </p:pic>
    </p:spTree>
    <p:extLst>
      <p:ext uri="{BB962C8B-B14F-4D97-AF65-F5344CB8AC3E}">
        <p14:creationId xmlns:p14="http://schemas.microsoft.com/office/powerpoint/2010/main" val="313436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7603435" y="6497549"/>
            <a:ext cx="1362735"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B4B4B"/>
                </a:solidFill>
                <a:effectLst/>
                <a:uLnTx/>
                <a:uFillTx/>
                <a:latin typeface="Roboto" panose="02000000000000000000" pitchFamily="2" charset="0"/>
                <a:ea typeface="Roboto" panose="02000000000000000000" pitchFamily="2" charset="0"/>
                <a:cs typeface="Calibri"/>
              </a:rPr>
              <a:t>Source: CDC, 2021</a:t>
            </a:r>
          </a:p>
        </p:txBody>
      </p:sp>
      <p:sp>
        <p:nvSpPr>
          <p:cNvPr id="2" name="Title 1">
            <a:extLst>
              <a:ext uri="{FF2B5EF4-FFF2-40B4-BE49-F238E27FC236}">
                <a16:creationId xmlns:a16="http://schemas.microsoft.com/office/drawing/2014/main" id="{9EB25CDE-02AF-8006-E7FC-8470F9B0ED96}"/>
              </a:ext>
            </a:extLst>
          </p:cNvPr>
          <p:cNvSpPr txBox="1">
            <a:spLocks/>
          </p:cNvSpPr>
          <p:nvPr/>
        </p:nvSpPr>
        <p:spPr>
          <a:xfrm>
            <a:off x="182761" y="398546"/>
            <a:ext cx="7588222" cy="944756"/>
          </a:xfrm>
          <a:prstGeom prst="rect">
            <a:avLst/>
          </a:prstGeom>
        </p:spPr>
        <p:txBody>
          <a:bodyPr lIns="91440" tIns="45720" rIns="91440" bIns="45720" anchor="t"/>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r>
              <a:rPr lang="en-US" sz="2200" b="0" dirty="0">
                <a:solidFill>
                  <a:schemeClr val="accent5">
                    <a:lumMod val="25000"/>
                  </a:schemeClr>
                </a:solidFill>
                <a:latin typeface="Roboto" panose="02000000000000000000" pitchFamily="2" charset="0"/>
                <a:ea typeface="Roboto" panose="02000000000000000000" pitchFamily="2" charset="0"/>
                <a:cs typeface="Roboto" panose="02000000000000000000" pitchFamily="2" charset="0"/>
              </a:rPr>
              <a:t>Suicide by means of </a:t>
            </a:r>
            <a:r>
              <a:rPr lang="en-US" sz="2200" dirty="0">
                <a:solidFill>
                  <a:srgbClr val="0066A4"/>
                </a:solidFill>
                <a:latin typeface="Roboto" panose="02000000000000000000" pitchFamily="2" charset="0"/>
                <a:ea typeface="Roboto" panose="02000000000000000000" pitchFamily="2" charset="0"/>
                <a:cs typeface="Roboto" panose="02000000000000000000" pitchFamily="2" charset="0"/>
              </a:rPr>
              <a:t>firearm</a:t>
            </a:r>
            <a:r>
              <a:rPr lang="en-US" sz="2200" b="0" dirty="0">
                <a:solidFill>
                  <a:schemeClr val="accent5">
                    <a:lumMod val="25000"/>
                  </a:schemeClr>
                </a:solidFill>
                <a:latin typeface="Roboto" panose="02000000000000000000" pitchFamily="2" charset="0"/>
                <a:ea typeface="Roboto" panose="02000000000000000000" pitchFamily="2" charset="0"/>
                <a:cs typeface="Roboto" panose="02000000000000000000" pitchFamily="2" charset="0"/>
              </a:rPr>
              <a:t> outnumbered all other means combined (U.S., 2020). </a:t>
            </a:r>
          </a:p>
        </p:txBody>
      </p:sp>
      <p:graphicFrame>
        <p:nvGraphicFramePr>
          <p:cNvPr id="7" name="Chart 6">
            <a:extLst>
              <a:ext uri="{FF2B5EF4-FFF2-40B4-BE49-F238E27FC236}">
                <a16:creationId xmlns:a16="http://schemas.microsoft.com/office/drawing/2014/main" id="{D9D9DD43-C8B9-BEE8-9AEF-92106F6C87A9}"/>
              </a:ext>
            </a:extLst>
          </p:cNvPr>
          <p:cNvGraphicFramePr>
            <a:graphicFrameLocks/>
          </p:cNvGraphicFramePr>
          <p:nvPr>
            <p:extLst>
              <p:ext uri="{D42A27DB-BD31-4B8C-83A1-F6EECF244321}">
                <p14:modId xmlns:p14="http://schemas.microsoft.com/office/powerpoint/2010/main" val="35211685"/>
              </p:ext>
            </p:extLst>
          </p:nvPr>
        </p:nvGraphicFramePr>
        <p:xfrm>
          <a:off x="23070" y="1665457"/>
          <a:ext cx="8722642" cy="4579481"/>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C0080042-4815-CD00-B584-91239BB5C8D8}"/>
              </a:ext>
            </a:extLst>
          </p:cNvPr>
          <p:cNvCxnSpPr>
            <a:cxnSpLocks/>
          </p:cNvCxnSpPr>
          <p:nvPr/>
        </p:nvCxnSpPr>
        <p:spPr>
          <a:xfrm>
            <a:off x="254016" y="1219200"/>
            <a:ext cx="8635968" cy="0"/>
          </a:xfrm>
          <a:prstGeom prst="line">
            <a:avLst/>
          </a:prstGeom>
          <a:ln w="28575">
            <a:solidFill>
              <a:srgbClr val="F3F0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9597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p:cNvSpPr txBox="1">
            <a:spLocks/>
          </p:cNvSpPr>
          <p:nvPr/>
        </p:nvSpPr>
        <p:spPr>
          <a:xfrm>
            <a:off x="215870" y="356465"/>
            <a:ext cx="8750301" cy="903223"/>
          </a:xfrm>
          <a:prstGeom prst="rect">
            <a:avLst/>
          </a:prstGeom>
        </p:spPr>
        <p:txBody>
          <a:bodyPr/>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r>
              <a:rPr lang="en-US" sz="2200" b="0" dirty="0">
                <a:solidFill>
                  <a:schemeClr val="accent5">
                    <a:lumMod val="25000"/>
                  </a:schemeClr>
                </a:solidFill>
                <a:latin typeface="Roboto" panose="02000000000000000000" pitchFamily="2" charset="0"/>
                <a:ea typeface="Roboto" panose="02000000000000000000" pitchFamily="2" charset="0"/>
                <a:cs typeface="Roboto" panose="02000000000000000000" pitchFamily="2" charset="0"/>
              </a:rPr>
              <a:t>Among males, suicide by means of </a:t>
            </a:r>
            <a:r>
              <a:rPr lang="en-US" sz="2200" b="0" dirty="0">
                <a:solidFill>
                  <a:srgbClr val="0066A4"/>
                </a:solidFill>
                <a:latin typeface="Roboto" panose="02000000000000000000" pitchFamily="2" charset="0"/>
                <a:ea typeface="Roboto" panose="02000000000000000000" pitchFamily="2" charset="0"/>
                <a:cs typeface="Roboto" panose="02000000000000000000" pitchFamily="2" charset="0"/>
              </a:rPr>
              <a:t>firearm</a:t>
            </a:r>
            <a:r>
              <a:rPr lang="en-US" sz="2200" b="0" dirty="0">
                <a:solidFill>
                  <a:schemeClr val="accent5">
                    <a:lumMod val="25000"/>
                  </a:schemeClr>
                </a:solidFill>
                <a:latin typeface="Roboto" panose="02000000000000000000" pitchFamily="2" charset="0"/>
                <a:ea typeface="Roboto" panose="02000000000000000000" pitchFamily="2" charset="0"/>
                <a:cs typeface="Roboto" panose="02000000000000000000" pitchFamily="2" charset="0"/>
              </a:rPr>
              <a:t> outnumbered all other means combined (U.S., 2020). </a:t>
            </a:r>
          </a:p>
        </p:txBody>
      </p:sp>
      <p:sp>
        <p:nvSpPr>
          <p:cNvPr id="32" name="TextBox 31"/>
          <p:cNvSpPr txBox="1"/>
          <p:nvPr/>
        </p:nvSpPr>
        <p:spPr>
          <a:xfrm>
            <a:off x="7712765" y="6497549"/>
            <a:ext cx="1253405"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B4B4B"/>
                </a:solidFill>
                <a:effectLst/>
                <a:uLnTx/>
                <a:uFillTx/>
                <a:latin typeface="Roboto" panose="02000000000000000000" pitchFamily="2" charset="0"/>
                <a:ea typeface="Roboto" panose="02000000000000000000" pitchFamily="2" charset="0"/>
                <a:cs typeface="Calibri"/>
              </a:rPr>
              <a:t>Source: CDC, 2021</a:t>
            </a:r>
          </a:p>
        </p:txBody>
      </p:sp>
      <p:sp>
        <p:nvSpPr>
          <p:cNvPr id="5" name="TextBox 4">
            <a:extLst>
              <a:ext uri="{FF2B5EF4-FFF2-40B4-BE49-F238E27FC236}">
                <a16:creationId xmlns:a16="http://schemas.microsoft.com/office/drawing/2014/main" id="{4C6B82C4-BDF7-A14A-B035-D03165E1680A}"/>
              </a:ext>
            </a:extLst>
          </p:cNvPr>
          <p:cNvSpPr txBox="1"/>
          <p:nvPr/>
        </p:nvSpPr>
        <p:spPr>
          <a:xfrm>
            <a:off x="7111715" y="2079897"/>
            <a:ext cx="190500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rPr>
              <a:t>Cut/Pierce 2%</a:t>
            </a:r>
          </a:p>
        </p:txBody>
      </p:sp>
      <p:sp>
        <p:nvSpPr>
          <p:cNvPr id="6" name="TextBox 5">
            <a:extLst>
              <a:ext uri="{FF2B5EF4-FFF2-40B4-BE49-F238E27FC236}">
                <a16:creationId xmlns:a16="http://schemas.microsoft.com/office/drawing/2014/main" id="{69E4B528-7298-524B-AEE7-66361F847B94}"/>
              </a:ext>
            </a:extLst>
          </p:cNvPr>
          <p:cNvSpPr txBox="1"/>
          <p:nvPr/>
        </p:nvSpPr>
        <p:spPr>
          <a:xfrm>
            <a:off x="7084908" y="4549957"/>
            <a:ext cx="13843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rPr>
              <a:t>Other 1%</a:t>
            </a:r>
          </a:p>
        </p:txBody>
      </p:sp>
      <p:cxnSp>
        <p:nvCxnSpPr>
          <p:cNvPr id="8" name="Straight Arrow Connector 7">
            <a:extLst>
              <a:ext uri="{FF2B5EF4-FFF2-40B4-BE49-F238E27FC236}">
                <a16:creationId xmlns:a16="http://schemas.microsoft.com/office/drawing/2014/main" id="{76FA57FB-BA27-2B48-8BB9-9B84EF263ED2}"/>
              </a:ext>
            </a:extLst>
          </p:cNvPr>
          <p:cNvCxnSpPr>
            <a:cxnSpLocks/>
          </p:cNvCxnSpPr>
          <p:nvPr/>
        </p:nvCxnSpPr>
        <p:spPr>
          <a:xfrm>
            <a:off x="7712765" y="4719267"/>
            <a:ext cx="702903" cy="503505"/>
          </a:xfrm>
          <a:prstGeom prst="straightConnector1">
            <a:avLst/>
          </a:prstGeom>
          <a:ln>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20FBD707-9A98-4848-8989-258885F92D84}"/>
              </a:ext>
            </a:extLst>
          </p:cNvPr>
          <p:cNvCxnSpPr/>
          <p:nvPr/>
        </p:nvCxnSpPr>
        <p:spPr>
          <a:xfrm>
            <a:off x="8084158" y="2235156"/>
            <a:ext cx="393700" cy="139700"/>
          </a:xfrm>
          <a:prstGeom prst="straightConnector1">
            <a:avLst/>
          </a:prstGeom>
          <a:ln>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88A56719-18D1-444F-A1EA-A219B43AADC4}"/>
              </a:ext>
            </a:extLst>
          </p:cNvPr>
          <p:cNvSpPr txBox="1"/>
          <p:nvPr/>
        </p:nvSpPr>
        <p:spPr>
          <a:xfrm>
            <a:off x="8143874" y="4419152"/>
            <a:ext cx="123825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uLnTx/>
                <a:uFillTx/>
                <a:latin typeface="Roboto" panose="02000000000000000000" pitchFamily="2" charset="0"/>
                <a:ea typeface="Roboto" panose="02000000000000000000" pitchFamily="2" charset="0"/>
                <a:cs typeface="+mn-cs"/>
              </a:rPr>
              <a:t>Fall 2%</a:t>
            </a:r>
          </a:p>
        </p:txBody>
      </p:sp>
      <p:sp>
        <p:nvSpPr>
          <p:cNvPr id="12" name="TextBox 11">
            <a:extLst>
              <a:ext uri="{FF2B5EF4-FFF2-40B4-BE49-F238E27FC236}">
                <a16:creationId xmlns:a16="http://schemas.microsoft.com/office/drawing/2014/main" id="{D86648E2-F284-4AAC-A2EE-2E0AD9AC1C15}"/>
              </a:ext>
            </a:extLst>
          </p:cNvPr>
          <p:cNvSpPr txBox="1"/>
          <p:nvPr/>
        </p:nvSpPr>
        <p:spPr>
          <a:xfrm>
            <a:off x="7093558" y="4979565"/>
            <a:ext cx="13843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rPr>
              <a:t>Drowning 1%</a:t>
            </a:r>
          </a:p>
        </p:txBody>
      </p:sp>
      <p:cxnSp>
        <p:nvCxnSpPr>
          <p:cNvPr id="13" name="Straight Arrow Connector 12">
            <a:extLst>
              <a:ext uri="{FF2B5EF4-FFF2-40B4-BE49-F238E27FC236}">
                <a16:creationId xmlns:a16="http://schemas.microsoft.com/office/drawing/2014/main" id="{DBBD4CEE-7039-4E7E-96AA-82ABDCD6CEC4}"/>
              </a:ext>
            </a:extLst>
          </p:cNvPr>
          <p:cNvCxnSpPr>
            <a:cxnSpLocks/>
          </p:cNvCxnSpPr>
          <p:nvPr/>
        </p:nvCxnSpPr>
        <p:spPr>
          <a:xfrm>
            <a:off x="7945767" y="5181600"/>
            <a:ext cx="499111" cy="454079"/>
          </a:xfrm>
          <a:prstGeom prst="straightConnector1">
            <a:avLst/>
          </a:prstGeom>
          <a:ln>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4" name="Chart 3">
            <a:extLst>
              <a:ext uri="{FF2B5EF4-FFF2-40B4-BE49-F238E27FC236}">
                <a16:creationId xmlns:a16="http://schemas.microsoft.com/office/drawing/2014/main" id="{5CBD86F2-A44C-7B78-9C9D-3502561146B1}"/>
              </a:ext>
            </a:extLst>
          </p:cNvPr>
          <p:cNvGraphicFramePr>
            <a:graphicFrameLocks/>
          </p:cNvGraphicFramePr>
          <p:nvPr>
            <p:extLst>
              <p:ext uri="{D42A27DB-BD31-4B8C-83A1-F6EECF244321}">
                <p14:modId xmlns:p14="http://schemas.microsoft.com/office/powerpoint/2010/main" val="1720894231"/>
              </p:ext>
            </p:extLst>
          </p:nvPr>
        </p:nvGraphicFramePr>
        <p:xfrm>
          <a:off x="445517" y="1447800"/>
          <a:ext cx="8439151" cy="4933950"/>
        </p:xfrm>
        <a:graphic>
          <a:graphicData uri="http://schemas.openxmlformats.org/drawingml/2006/chart">
            <c:chart xmlns:c="http://schemas.openxmlformats.org/drawingml/2006/chart" xmlns:r="http://schemas.openxmlformats.org/officeDocument/2006/relationships" r:id="rId3"/>
          </a:graphicData>
        </a:graphic>
      </p:graphicFrame>
      <p:cxnSp>
        <p:nvCxnSpPr>
          <p:cNvPr id="2" name="Straight Connector 1">
            <a:extLst>
              <a:ext uri="{FF2B5EF4-FFF2-40B4-BE49-F238E27FC236}">
                <a16:creationId xmlns:a16="http://schemas.microsoft.com/office/drawing/2014/main" id="{6C9381AF-C792-73D3-2AF0-888BEEA75B89}"/>
              </a:ext>
            </a:extLst>
          </p:cNvPr>
          <p:cNvCxnSpPr>
            <a:cxnSpLocks/>
          </p:cNvCxnSpPr>
          <p:nvPr/>
        </p:nvCxnSpPr>
        <p:spPr>
          <a:xfrm>
            <a:off x="254016" y="1219200"/>
            <a:ext cx="8635968" cy="0"/>
          </a:xfrm>
          <a:prstGeom prst="line">
            <a:avLst/>
          </a:prstGeom>
          <a:ln w="28575">
            <a:solidFill>
              <a:srgbClr val="F3F0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164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7633252" y="6497549"/>
            <a:ext cx="1332918"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B4B4B"/>
                </a:solidFill>
                <a:effectLst/>
                <a:uLnTx/>
                <a:uFillTx/>
                <a:latin typeface="Roboto" panose="02000000000000000000" pitchFamily="2" charset="0"/>
                <a:ea typeface="Roboto" panose="02000000000000000000" pitchFamily="2" charset="0"/>
                <a:cs typeface="Calibri"/>
              </a:rPr>
              <a:t>Source: CDC, 2021</a:t>
            </a:r>
          </a:p>
        </p:txBody>
      </p:sp>
      <p:graphicFrame>
        <p:nvGraphicFramePr>
          <p:cNvPr id="2" name="Chart 1">
            <a:extLst>
              <a:ext uri="{FF2B5EF4-FFF2-40B4-BE49-F238E27FC236}">
                <a16:creationId xmlns:a16="http://schemas.microsoft.com/office/drawing/2014/main" id="{5B20D962-9C62-D992-4C17-039201EE4594}"/>
              </a:ext>
            </a:extLst>
          </p:cNvPr>
          <p:cNvGraphicFramePr>
            <a:graphicFrameLocks/>
          </p:cNvGraphicFramePr>
          <p:nvPr>
            <p:extLst>
              <p:ext uri="{D42A27DB-BD31-4B8C-83A1-F6EECF244321}">
                <p14:modId xmlns:p14="http://schemas.microsoft.com/office/powerpoint/2010/main" val="2659360091"/>
              </p:ext>
            </p:extLst>
          </p:nvPr>
        </p:nvGraphicFramePr>
        <p:xfrm>
          <a:off x="247633" y="1447800"/>
          <a:ext cx="8642351" cy="4682705"/>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
            <a:extLst>
              <a:ext uri="{FF2B5EF4-FFF2-40B4-BE49-F238E27FC236}">
                <a16:creationId xmlns:a16="http://schemas.microsoft.com/office/drawing/2014/main" id="{F712E824-E64F-6B7D-96F0-E88591CBAD03}"/>
              </a:ext>
            </a:extLst>
          </p:cNvPr>
          <p:cNvSpPr txBox="1">
            <a:spLocks/>
          </p:cNvSpPr>
          <p:nvPr/>
        </p:nvSpPr>
        <p:spPr>
          <a:xfrm>
            <a:off x="215870" y="444039"/>
            <a:ext cx="8750301" cy="903223"/>
          </a:xfrm>
          <a:prstGeom prst="rect">
            <a:avLst/>
          </a:prstGeom>
        </p:spPr>
        <p:txBody>
          <a:bodyPr/>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r>
              <a:rPr lang="en-US" sz="2200" b="0" dirty="0">
                <a:solidFill>
                  <a:schemeClr val="accent5">
                    <a:lumMod val="25000"/>
                  </a:schemeClr>
                </a:solidFill>
                <a:latin typeface="Roboto" panose="02000000000000000000" pitchFamily="2" charset="0"/>
                <a:ea typeface="Roboto" panose="02000000000000000000" pitchFamily="2" charset="0"/>
                <a:cs typeface="Roboto" panose="02000000000000000000" pitchFamily="2" charset="0"/>
              </a:rPr>
              <a:t>Among females, suicide by means of </a:t>
            </a:r>
            <a:r>
              <a:rPr lang="en-US" sz="2200" b="0" dirty="0">
                <a:solidFill>
                  <a:srgbClr val="0066A4"/>
                </a:solidFill>
                <a:latin typeface="Roboto" panose="02000000000000000000" pitchFamily="2" charset="0"/>
                <a:ea typeface="Roboto" panose="02000000000000000000" pitchFamily="2" charset="0"/>
                <a:cs typeface="Roboto" panose="02000000000000000000" pitchFamily="2" charset="0"/>
              </a:rPr>
              <a:t>firearm, suffocation, and drug poisoning </a:t>
            </a:r>
            <a:r>
              <a:rPr lang="en-US" sz="2200" b="0" dirty="0">
                <a:solidFill>
                  <a:schemeClr val="accent5">
                    <a:lumMod val="25000"/>
                  </a:schemeClr>
                </a:solidFill>
                <a:latin typeface="Roboto" panose="02000000000000000000" pitchFamily="2" charset="0"/>
                <a:ea typeface="Roboto" panose="02000000000000000000" pitchFamily="2" charset="0"/>
                <a:cs typeface="Roboto" panose="02000000000000000000" pitchFamily="2" charset="0"/>
              </a:rPr>
              <a:t>accounted for </a:t>
            </a:r>
            <a:r>
              <a:rPr lang="en-US" sz="2200" b="0" dirty="0">
                <a:solidFill>
                  <a:srgbClr val="0066A4"/>
                </a:solidFill>
                <a:latin typeface="Roboto" panose="02000000000000000000" pitchFamily="2" charset="0"/>
                <a:ea typeface="Roboto" panose="02000000000000000000" pitchFamily="2" charset="0"/>
                <a:cs typeface="Roboto" panose="02000000000000000000" pitchFamily="2" charset="0"/>
              </a:rPr>
              <a:t>87%</a:t>
            </a:r>
            <a:r>
              <a:rPr lang="en-US" sz="2200" b="0" dirty="0">
                <a:solidFill>
                  <a:srgbClr val="959791"/>
                </a:solidFill>
                <a:latin typeface="Roboto" panose="02000000000000000000" pitchFamily="2" charset="0"/>
                <a:ea typeface="Roboto" panose="02000000000000000000" pitchFamily="2" charset="0"/>
                <a:cs typeface="Roboto" panose="02000000000000000000" pitchFamily="2" charset="0"/>
              </a:rPr>
              <a:t> </a:t>
            </a:r>
            <a:r>
              <a:rPr lang="en-US" sz="2200" b="0" dirty="0">
                <a:solidFill>
                  <a:srgbClr val="3D4035"/>
                </a:solidFill>
                <a:latin typeface="Roboto" panose="02000000000000000000" pitchFamily="2" charset="0"/>
                <a:ea typeface="Roboto" panose="02000000000000000000" pitchFamily="2" charset="0"/>
                <a:cs typeface="Roboto" panose="02000000000000000000" pitchFamily="2" charset="0"/>
              </a:rPr>
              <a:t>of</a:t>
            </a:r>
            <a:r>
              <a:rPr lang="en-US" sz="2200" b="0" dirty="0">
                <a:solidFill>
                  <a:srgbClr val="959791"/>
                </a:solidFill>
                <a:latin typeface="Roboto" panose="02000000000000000000" pitchFamily="2" charset="0"/>
                <a:ea typeface="Roboto" panose="02000000000000000000" pitchFamily="2" charset="0"/>
                <a:cs typeface="Roboto" panose="02000000000000000000" pitchFamily="2" charset="0"/>
              </a:rPr>
              <a:t> </a:t>
            </a:r>
            <a:r>
              <a:rPr lang="en-US" sz="2200" b="0" dirty="0">
                <a:solidFill>
                  <a:schemeClr val="accent5">
                    <a:lumMod val="25000"/>
                  </a:schemeClr>
                </a:solidFill>
                <a:latin typeface="Roboto" panose="02000000000000000000" pitchFamily="2" charset="0"/>
                <a:ea typeface="Roboto" panose="02000000000000000000" pitchFamily="2" charset="0"/>
                <a:cs typeface="Roboto" panose="02000000000000000000" pitchFamily="2" charset="0"/>
              </a:rPr>
              <a:t>suicides (U.S., 2020). </a:t>
            </a:r>
          </a:p>
        </p:txBody>
      </p:sp>
      <p:cxnSp>
        <p:nvCxnSpPr>
          <p:cNvPr id="3" name="Straight Connector 2">
            <a:extLst>
              <a:ext uri="{FF2B5EF4-FFF2-40B4-BE49-F238E27FC236}">
                <a16:creationId xmlns:a16="http://schemas.microsoft.com/office/drawing/2014/main" id="{04994BCA-AF99-CBDD-DF1E-E5DE4310B528}"/>
              </a:ext>
            </a:extLst>
          </p:cNvPr>
          <p:cNvCxnSpPr>
            <a:cxnSpLocks/>
          </p:cNvCxnSpPr>
          <p:nvPr/>
        </p:nvCxnSpPr>
        <p:spPr>
          <a:xfrm>
            <a:off x="254016" y="1219200"/>
            <a:ext cx="8635968" cy="0"/>
          </a:xfrm>
          <a:prstGeom prst="line">
            <a:avLst/>
          </a:prstGeom>
          <a:ln w="28575">
            <a:solidFill>
              <a:srgbClr val="F3F0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0309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2D470371-8ECF-2D9F-ECF2-5A27626471B1}"/>
              </a:ext>
            </a:extLst>
          </p:cNvPr>
          <p:cNvGraphicFramePr>
            <a:graphicFrameLocks/>
          </p:cNvGraphicFramePr>
          <p:nvPr>
            <p:extLst>
              <p:ext uri="{D42A27DB-BD31-4B8C-83A1-F6EECF244321}">
                <p14:modId xmlns:p14="http://schemas.microsoft.com/office/powerpoint/2010/main" val="1682435653"/>
              </p:ext>
            </p:extLst>
          </p:nvPr>
        </p:nvGraphicFramePr>
        <p:xfrm>
          <a:off x="850048" y="1600200"/>
          <a:ext cx="7396164" cy="4310064"/>
        </p:xfrm>
        <a:graphic>
          <a:graphicData uri="http://schemas.openxmlformats.org/drawingml/2006/chart">
            <c:chart xmlns:c="http://schemas.openxmlformats.org/drawingml/2006/chart" xmlns:r="http://schemas.openxmlformats.org/officeDocument/2006/relationships" r:id="rId3"/>
          </a:graphicData>
        </a:graphic>
      </p:graphicFrame>
      <p:sp>
        <p:nvSpPr>
          <p:cNvPr id="30" name="Title 1"/>
          <p:cNvSpPr txBox="1">
            <a:spLocks/>
          </p:cNvSpPr>
          <p:nvPr/>
        </p:nvSpPr>
        <p:spPr>
          <a:xfrm>
            <a:off x="176091" y="457200"/>
            <a:ext cx="8586909" cy="903223"/>
          </a:xfrm>
          <a:prstGeom prst="rect">
            <a:avLst/>
          </a:prstGeom>
        </p:spPr>
        <p:txBody>
          <a:bodyPr/>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pPr marL="0" marR="0" lvl="0" indent="0" algn="l" defTabSz="604708"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a:ln>
                  <a:noFill/>
                </a:ln>
                <a:solidFill>
                  <a:schemeClr val="tx1">
                    <a:lumMod val="75000"/>
                  </a:schemeClr>
                </a:solidFill>
                <a:effectLst/>
                <a:uLnTx/>
                <a:uFillTx/>
                <a:latin typeface="Roboto" panose="02000000000000000000" pitchFamily="2" charset="0"/>
                <a:ea typeface="Roboto" panose="02000000000000000000" pitchFamily="2" charset="0"/>
                <a:cs typeface="Roboto" panose="02000000000000000000" pitchFamily="2" charset="0"/>
              </a:rPr>
              <a:t>Suicide by means of </a:t>
            </a:r>
            <a:r>
              <a:rPr kumimoji="0" lang="en-US" sz="2200" b="0" i="0" u="none" strike="noStrike" kern="1200" cap="none" spc="0" normalizeH="0" baseline="0" noProof="0" dirty="0">
                <a:ln>
                  <a:noFill/>
                </a:ln>
                <a:solidFill>
                  <a:srgbClr val="0D4D73"/>
                </a:solidFill>
                <a:effectLst/>
                <a:uLnTx/>
                <a:uFillTx/>
                <a:latin typeface="Roboto" panose="02000000000000000000" pitchFamily="2" charset="0"/>
                <a:ea typeface="Roboto" panose="02000000000000000000" pitchFamily="2" charset="0"/>
                <a:cs typeface="Roboto" panose="02000000000000000000" pitchFamily="2" charset="0"/>
              </a:rPr>
              <a:t>firearm</a:t>
            </a:r>
            <a:r>
              <a:rPr kumimoji="0" lang="en-US" sz="2200" b="0" i="0" u="none" strike="noStrike" kern="1200" cap="none" spc="0" normalizeH="0" baseline="0" noProof="0" dirty="0">
                <a:ln>
                  <a:noFill/>
                </a:ln>
                <a:solidFill>
                  <a:schemeClr val="tx1">
                    <a:lumMod val="75000"/>
                  </a:schemeClr>
                </a:solidFill>
                <a:effectLst/>
                <a:uLnTx/>
                <a:uFillTx/>
                <a:latin typeface="Roboto" panose="02000000000000000000" pitchFamily="2" charset="0"/>
                <a:ea typeface="Roboto" panose="02000000000000000000" pitchFamily="2" charset="0"/>
                <a:cs typeface="Roboto" panose="02000000000000000000" pitchFamily="2" charset="0"/>
              </a:rPr>
              <a:t> or </a:t>
            </a:r>
            <a:r>
              <a:rPr kumimoji="0" lang="en-US" sz="2200" b="0" i="0" u="none" strike="noStrike" kern="1200" cap="none" spc="0" normalizeH="0" baseline="0" noProof="0" dirty="0">
                <a:ln>
                  <a:noFill/>
                </a:ln>
                <a:solidFill>
                  <a:schemeClr val="bg1">
                    <a:lumMod val="50000"/>
                  </a:schemeClr>
                </a:solidFill>
                <a:effectLst/>
                <a:uLnTx/>
                <a:uFillTx/>
                <a:latin typeface="Roboto" panose="02000000000000000000" pitchFamily="2" charset="0"/>
                <a:ea typeface="Roboto" panose="02000000000000000000" pitchFamily="2" charset="0"/>
                <a:cs typeface="Roboto" panose="02000000000000000000" pitchFamily="2" charset="0"/>
              </a:rPr>
              <a:t>suffocation</a:t>
            </a:r>
            <a:r>
              <a:rPr kumimoji="0" lang="en-US" sz="2200" b="0" i="0" u="none" strike="noStrike" kern="1200" cap="none" spc="0" normalizeH="0" baseline="0" noProof="0" dirty="0">
                <a:ln>
                  <a:noFill/>
                </a:ln>
                <a:solidFill>
                  <a:schemeClr val="tx1">
                    <a:lumMod val="75000"/>
                  </a:schemeClr>
                </a:solidFill>
                <a:effectLst/>
                <a:uLnTx/>
                <a:uFillTx/>
                <a:latin typeface="Roboto" panose="02000000000000000000" pitchFamily="2" charset="0"/>
                <a:ea typeface="Roboto" panose="02000000000000000000" pitchFamily="2" charset="0"/>
                <a:cs typeface="Roboto" panose="02000000000000000000" pitchFamily="2" charset="0"/>
              </a:rPr>
              <a:t> accounted for most male suicides in all age groups (U.S., 2020).</a:t>
            </a:r>
          </a:p>
        </p:txBody>
      </p:sp>
      <p:sp>
        <p:nvSpPr>
          <p:cNvPr id="32" name="TextBox 31"/>
          <p:cNvSpPr txBox="1"/>
          <p:nvPr/>
        </p:nvSpPr>
        <p:spPr>
          <a:xfrm>
            <a:off x="7722704" y="6497549"/>
            <a:ext cx="1237244"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B4B4B"/>
                </a:solidFill>
                <a:effectLst/>
                <a:uLnTx/>
                <a:uFillTx/>
                <a:latin typeface="Roboto" panose="02000000000000000000" pitchFamily="2" charset="0"/>
                <a:ea typeface="Roboto" panose="02000000000000000000" pitchFamily="2" charset="0"/>
                <a:cs typeface="Calibri"/>
              </a:rPr>
              <a:t>Source: CDC, 2021</a:t>
            </a:r>
          </a:p>
        </p:txBody>
      </p:sp>
      <p:cxnSp>
        <p:nvCxnSpPr>
          <p:cNvPr id="2" name="Straight Connector 1">
            <a:extLst>
              <a:ext uri="{FF2B5EF4-FFF2-40B4-BE49-F238E27FC236}">
                <a16:creationId xmlns:a16="http://schemas.microsoft.com/office/drawing/2014/main" id="{8C01CE25-7D57-61A7-1EC4-6FCD6FAB2BC2}"/>
              </a:ext>
            </a:extLst>
          </p:cNvPr>
          <p:cNvCxnSpPr>
            <a:cxnSpLocks/>
          </p:cNvCxnSpPr>
          <p:nvPr/>
        </p:nvCxnSpPr>
        <p:spPr>
          <a:xfrm>
            <a:off x="254016" y="1219200"/>
            <a:ext cx="8635968" cy="0"/>
          </a:xfrm>
          <a:prstGeom prst="line">
            <a:avLst/>
          </a:prstGeom>
          <a:ln w="28575">
            <a:solidFill>
              <a:srgbClr val="F3F0EA"/>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766AF99-2826-8F72-AA55-B50216B8782B}"/>
              </a:ext>
            </a:extLst>
          </p:cNvPr>
          <p:cNvSpPr txBox="1"/>
          <p:nvPr/>
        </p:nvSpPr>
        <p:spPr>
          <a:xfrm>
            <a:off x="4248170" y="1862202"/>
            <a:ext cx="470000" cy="276999"/>
          </a:xfrm>
          <a:prstGeom prst="rect">
            <a:avLst/>
          </a:prstGeom>
          <a:noFill/>
        </p:spPr>
        <p:txBody>
          <a:bodyPr wrap="none" rtlCol="0">
            <a:spAutoFit/>
          </a:bodyPr>
          <a:lstStyle/>
          <a:p>
            <a:r>
              <a:rPr lang="en-US" sz="1200" dirty="0">
                <a:solidFill>
                  <a:schemeClr val="accent2">
                    <a:lumMod val="10000"/>
                  </a:schemeClr>
                </a:solidFill>
                <a:latin typeface="Roboto" panose="02000000000000000000" pitchFamily="2" charset="0"/>
                <a:ea typeface="Roboto" panose="02000000000000000000" pitchFamily="2" charset="0"/>
                <a:cs typeface="Roboto" panose="02000000000000000000" pitchFamily="2" charset="0"/>
              </a:rPr>
              <a:t>87%</a:t>
            </a:r>
          </a:p>
        </p:txBody>
      </p:sp>
      <p:sp>
        <p:nvSpPr>
          <p:cNvPr id="5" name="Left Bracket 4">
            <a:extLst>
              <a:ext uri="{FF2B5EF4-FFF2-40B4-BE49-F238E27FC236}">
                <a16:creationId xmlns:a16="http://schemas.microsoft.com/office/drawing/2014/main" id="{5B318D47-28BF-F50E-F49D-135B0C807020}"/>
              </a:ext>
            </a:extLst>
          </p:cNvPr>
          <p:cNvSpPr/>
          <p:nvPr/>
        </p:nvSpPr>
        <p:spPr>
          <a:xfrm rot="5400000">
            <a:off x="4114800" y="457200"/>
            <a:ext cx="76200" cy="5410200"/>
          </a:xfrm>
          <a:prstGeom prst="leftBracket">
            <a:avLst/>
          </a:prstGeom>
          <a:ln w="12700"/>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9E121D68-D0B3-C3B1-6CBD-BDD24DD39287}"/>
              </a:ext>
            </a:extLst>
          </p:cNvPr>
          <p:cNvSpPr txBox="1"/>
          <p:nvPr/>
        </p:nvSpPr>
        <p:spPr>
          <a:xfrm>
            <a:off x="4248170" y="2847201"/>
            <a:ext cx="470000" cy="276999"/>
          </a:xfrm>
          <a:prstGeom prst="rect">
            <a:avLst/>
          </a:prstGeom>
          <a:noFill/>
        </p:spPr>
        <p:txBody>
          <a:bodyPr wrap="none" rtlCol="0">
            <a:spAutoFit/>
          </a:bodyPr>
          <a:lstStyle/>
          <a:p>
            <a:r>
              <a:rPr lang="en-US" sz="1200" dirty="0">
                <a:solidFill>
                  <a:schemeClr val="accent2">
                    <a:lumMod val="10000"/>
                  </a:schemeClr>
                </a:solidFill>
                <a:latin typeface="Roboto" panose="02000000000000000000" pitchFamily="2" charset="0"/>
                <a:ea typeface="Roboto" panose="02000000000000000000" pitchFamily="2" charset="0"/>
                <a:cs typeface="Roboto" panose="02000000000000000000" pitchFamily="2" charset="0"/>
              </a:rPr>
              <a:t>84%</a:t>
            </a:r>
          </a:p>
        </p:txBody>
      </p:sp>
      <p:sp>
        <p:nvSpPr>
          <p:cNvPr id="8" name="Left Bracket 7">
            <a:extLst>
              <a:ext uri="{FF2B5EF4-FFF2-40B4-BE49-F238E27FC236}">
                <a16:creationId xmlns:a16="http://schemas.microsoft.com/office/drawing/2014/main" id="{5FED07A1-AEFF-E3D7-F539-0249CD577E61}"/>
              </a:ext>
            </a:extLst>
          </p:cNvPr>
          <p:cNvSpPr/>
          <p:nvPr/>
        </p:nvSpPr>
        <p:spPr>
          <a:xfrm rot="5400000">
            <a:off x="3997008" y="1553009"/>
            <a:ext cx="83183" cy="5181600"/>
          </a:xfrm>
          <a:prstGeom prst="leftBracket">
            <a:avLst/>
          </a:prstGeom>
          <a:ln w="12700"/>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9E4C2F67-3C3D-038A-5700-950F6227AD1D}"/>
              </a:ext>
            </a:extLst>
          </p:cNvPr>
          <p:cNvSpPr txBox="1"/>
          <p:nvPr/>
        </p:nvSpPr>
        <p:spPr>
          <a:xfrm>
            <a:off x="4248170" y="3837801"/>
            <a:ext cx="470000" cy="276999"/>
          </a:xfrm>
          <a:prstGeom prst="rect">
            <a:avLst/>
          </a:prstGeom>
          <a:noFill/>
        </p:spPr>
        <p:txBody>
          <a:bodyPr wrap="none" rtlCol="0">
            <a:spAutoFit/>
          </a:bodyPr>
          <a:lstStyle/>
          <a:p>
            <a:r>
              <a:rPr lang="en-US" sz="1200" dirty="0">
                <a:solidFill>
                  <a:schemeClr val="accent2">
                    <a:lumMod val="10000"/>
                  </a:schemeClr>
                </a:solidFill>
                <a:latin typeface="Roboto" panose="02000000000000000000" pitchFamily="2" charset="0"/>
                <a:ea typeface="Roboto" panose="02000000000000000000" pitchFamily="2" charset="0"/>
                <a:cs typeface="Roboto" panose="02000000000000000000" pitchFamily="2" charset="0"/>
              </a:rPr>
              <a:t>82%</a:t>
            </a:r>
          </a:p>
        </p:txBody>
      </p:sp>
      <p:sp>
        <p:nvSpPr>
          <p:cNvPr id="11" name="Left Bracket 10">
            <a:extLst>
              <a:ext uri="{FF2B5EF4-FFF2-40B4-BE49-F238E27FC236}">
                <a16:creationId xmlns:a16="http://schemas.microsoft.com/office/drawing/2014/main" id="{319966E9-7BBF-F7CE-221E-1A853BD8CD7C}"/>
              </a:ext>
            </a:extLst>
          </p:cNvPr>
          <p:cNvSpPr/>
          <p:nvPr/>
        </p:nvSpPr>
        <p:spPr>
          <a:xfrm rot="5400000">
            <a:off x="4381500" y="2171700"/>
            <a:ext cx="76200" cy="5943599"/>
          </a:xfrm>
          <a:prstGeom prst="leftBracket">
            <a:avLst/>
          </a:prstGeom>
          <a:ln w="12700"/>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D1A0048B-93A4-1B81-E304-9CF8CE8911F7}"/>
              </a:ext>
            </a:extLst>
          </p:cNvPr>
          <p:cNvSpPr txBox="1"/>
          <p:nvPr/>
        </p:nvSpPr>
        <p:spPr>
          <a:xfrm>
            <a:off x="4248170" y="4828401"/>
            <a:ext cx="470000" cy="276999"/>
          </a:xfrm>
          <a:prstGeom prst="rect">
            <a:avLst/>
          </a:prstGeom>
          <a:noFill/>
        </p:spPr>
        <p:txBody>
          <a:bodyPr wrap="none" rtlCol="0">
            <a:spAutoFit/>
          </a:bodyPr>
          <a:lstStyle/>
          <a:p>
            <a:r>
              <a:rPr lang="en-US" sz="1200" dirty="0">
                <a:solidFill>
                  <a:schemeClr val="accent2">
                    <a:lumMod val="10000"/>
                  </a:schemeClr>
                </a:solidFill>
                <a:latin typeface="Roboto" panose="02000000000000000000" pitchFamily="2" charset="0"/>
                <a:ea typeface="Roboto" panose="02000000000000000000" pitchFamily="2" charset="0"/>
                <a:cs typeface="Roboto" panose="02000000000000000000" pitchFamily="2" charset="0"/>
              </a:rPr>
              <a:t>88%</a:t>
            </a:r>
          </a:p>
        </p:txBody>
      </p:sp>
    </p:spTree>
    <p:extLst>
      <p:ext uri="{BB962C8B-B14F-4D97-AF65-F5344CB8AC3E}">
        <p14:creationId xmlns:p14="http://schemas.microsoft.com/office/powerpoint/2010/main" val="224394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p:cNvSpPr txBox="1">
            <a:spLocks/>
          </p:cNvSpPr>
          <p:nvPr/>
        </p:nvSpPr>
        <p:spPr>
          <a:xfrm>
            <a:off x="233743" y="468377"/>
            <a:ext cx="7919657" cy="903223"/>
          </a:xfrm>
          <a:prstGeom prst="rect">
            <a:avLst/>
          </a:prstGeom>
        </p:spPr>
        <p:txBody>
          <a:bodyPr/>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pPr marL="0" marR="0" lvl="0" indent="0" algn="l" defTabSz="604708" rtl="0" eaLnBrk="1" fontAlgn="auto" latinLnBrk="0" hangingPunct="1">
              <a:lnSpc>
                <a:spcPct val="100000"/>
              </a:lnSpc>
              <a:spcBef>
                <a:spcPct val="0"/>
              </a:spcBef>
              <a:spcAft>
                <a:spcPts val="0"/>
              </a:spcAft>
              <a:buClrTx/>
              <a:buSzTx/>
              <a:buFontTx/>
              <a:buNone/>
              <a:tabLst/>
              <a:defRPr/>
            </a:pPr>
            <a:r>
              <a:rPr kumimoji="0" lang="en-US" sz="21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rPr>
              <a:t>Suicide by means of </a:t>
            </a:r>
            <a:r>
              <a:rPr lang="en-US" sz="2100" b="0" dirty="0">
                <a:solidFill>
                  <a:srgbClr val="0066A4"/>
                </a:solidFill>
                <a:latin typeface="Roboto" panose="02000000000000000000" pitchFamily="2" charset="0"/>
                <a:ea typeface="Roboto" panose="02000000000000000000" pitchFamily="2" charset="0"/>
                <a:cs typeface="Roboto" panose="02000000000000000000" pitchFamily="2" charset="0"/>
              </a:rPr>
              <a:t>poisoning</a:t>
            </a:r>
            <a:r>
              <a:rPr kumimoji="0" lang="en-US" sz="21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en-US" sz="2100" b="0" i="0" u="none" strike="noStrike" kern="1200" cap="none" spc="0" normalizeH="0" baseline="0" noProof="0" dirty="0">
                <a:ln>
                  <a:noFill/>
                </a:ln>
                <a:solidFill>
                  <a:srgbClr val="00436C"/>
                </a:solidFill>
                <a:effectLst/>
                <a:uLnTx/>
                <a:uFillTx/>
                <a:latin typeface="Roboto" panose="02000000000000000000" pitchFamily="2" charset="0"/>
                <a:ea typeface="Roboto" panose="02000000000000000000" pitchFamily="2" charset="0"/>
                <a:cs typeface="Roboto" panose="02000000000000000000" pitchFamily="2" charset="0"/>
              </a:rPr>
              <a:t> firearm</a:t>
            </a:r>
            <a:r>
              <a:rPr lang="en-US" sz="2100" b="0" dirty="0">
                <a:solidFill>
                  <a:srgbClr val="373737"/>
                </a:solidFill>
                <a:latin typeface="Roboto" panose="02000000000000000000" pitchFamily="2" charset="0"/>
                <a:ea typeface="Roboto" panose="02000000000000000000" pitchFamily="2" charset="0"/>
                <a:cs typeface="Roboto" panose="02000000000000000000" pitchFamily="2" charset="0"/>
              </a:rPr>
              <a:t>, or </a:t>
            </a:r>
            <a:r>
              <a:rPr kumimoji="0" lang="en-US" sz="2100" b="0" i="0" u="none" strike="noStrike" kern="1200" cap="none" spc="0" normalizeH="0" baseline="0" noProof="0" dirty="0">
                <a:ln>
                  <a:noFill/>
                </a:ln>
                <a:solidFill>
                  <a:schemeClr val="bg1">
                    <a:lumMod val="50000"/>
                  </a:schemeClr>
                </a:solidFill>
                <a:effectLst/>
                <a:uLnTx/>
                <a:uFillTx/>
                <a:latin typeface="Roboto" panose="02000000000000000000" pitchFamily="2" charset="0"/>
                <a:ea typeface="Roboto" panose="02000000000000000000" pitchFamily="2" charset="0"/>
                <a:cs typeface="Roboto" panose="02000000000000000000" pitchFamily="2" charset="0"/>
              </a:rPr>
              <a:t>suffocation</a:t>
            </a:r>
            <a:r>
              <a:rPr kumimoji="0" lang="en-US" sz="2100" b="0" i="0" u="none" strike="noStrike" kern="1200" cap="none" spc="0" normalizeH="0" baseline="0" noProof="0" dirty="0">
                <a:ln>
                  <a:noFill/>
                </a:ln>
                <a:solidFill>
                  <a:srgbClr val="00436C"/>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1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rPr>
              <a:t>accounted for most female suicides in all age groups (U.S., 2020).</a:t>
            </a:r>
          </a:p>
        </p:txBody>
      </p:sp>
      <p:sp>
        <p:nvSpPr>
          <p:cNvPr id="32" name="TextBox 31"/>
          <p:cNvSpPr txBox="1"/>
          <p:nvPr/>
        </p:nvSpPr>
        <p:spPr>
          <a:xfrm>
            <a:off x="7684851" y="6497549"/>
            <a:ext cx="1275097"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B4B4B"/>
                </a:solidFill>
                <a:effectLst/>
                <a:uLnTx/>
                <a:uFillTx/>
                <a:latin typeface="Roboto" panose="02000000000000000000" pitchFamily="2" charset="0"/>
                <a:ea typeface="Roboto" panose="02000000000000000000" pitchFamily="2" charset="0"/>
                <a:cs typeface="Calibri"/>
              </a:rPr>
              <a:t>Source: CDC, 2021</a:t>
            </a:r>
          </a:p>
        </p:txBody>
      </p:sp>
      <p:cxnSp>
        <p:nvCxnSpPr>
          <p:cNvPr id="2" name="Straight Connector 1">
            <a:extLst>
              <a:ext uri="{FF2B5EF4-FFF2-40B4-BE49-F238E27FC236}">
                <a16:creationId xmlns:a16="http://schemas.microsoft.com/office/drawing/2014/main" id="{24BABD03-3B24-7826-3A4F-52DB6A59C833}"/>
              </a:ext>
            </a:extLst>
          </p:cNvPr>
          <p:cNvCxnSpPr>
            <a:cxnSpLocks/>
          </p:cNvCxnSpPr>
          <p:nvPr/>
        </p:nvCxnSpPr>
        <p:spPr>
          <a:xfrm>
            <a:off x="254016" y="1219200"/>
            <a:ext cx="8635968" cy="0"/>
          </a:xfrm>
          <a:prstGeom prst="line">
            <a:avLst/>
          </a:prstGeom>
          <a:ln w="28575">
            <a:solidFill>
              <a:srgbClr val="F3F0EA"/>
            </a:solidFill>
          </a:ln>
        </p:spPr>
        <p:style>
          <a:lnRef idx="1">
            <a:schemeClr val="accent1"/>
          </a:lnRef>
          <a:fillRef idx="0">
            <a:schemeClr val="accent1"/>
          </a:fillRef>
          <a:effectRef idx="0">
            <a:schemeClr val="accent1"/>
          </a:effectRef>
          <a:fontRef idx="minor">
            <a:schemeClr val="tx1"/>
          </a:fontRef>
        </p:style>
      </p:cxnSp>
      <p:graphicFrame>
        <p:nvGraphicFramePr>
          <p:cNvPr id="4" name="Chart 3">
            <a:extLst>
              <a:ext uri="{FF2B5EF4-FFF2-40B4-BE49-F238E27FC236}">
                <a16:creationId xmlns:a16="http://schemas.microsoft.com/office/drawing/2014/main" id="{A4001C7C-2E2F-742F-3DD2-39922D0C63E8}"/>
              </a:ext>
            </a:extLst>
          </p:cNvPr>
          <p:cNvGraphicFramePr>
            <a:graphicFrameLocks/>
          </p:cNvGraphicFramePr>
          <p:nvPr>
            <p:extLst>
              <p:ext uri="{D42A27DB-BD31-4B8C-83A1-F6EECF244321}">
                <p14:modId xmlns:p14="http://schemas.microsoft.com/office/powerpoint/2010/main" val="72816782"/>
              </p:ext>
            </p:extLst>
          </p:nvPr>
        </p:nvGraphicFramePr>
        <p:xfrm>
          <a:off x="705247" y="1524001"/>
          <a:ext cx="7733506" cy="464010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4A9AD5B8-6E18-1556-D329-1F9DB782E642}"/>
              </a:ext>
            </a:extLst>
          </p:cNvPr>
          <p:cNvSpPr txBox="1"/>
          <p:nvPr/>
        </p:nvSpPr>
        <p:spPr>
          <a:xfrm>
            <a:off x="4337000" y="1787847"/>
            <a:ext cx="470000" cy="276999"/>
          </a:xfrm>
          <a:prstGeom prst="rect">
            <a:avLst/>
          </a:prstGeom>
          <a:noFill/>
        </p:spPr>
        <p:txBody>
          <a:bodyPr wrap="none" rtlCol="0">
            <a:spAutoFit/>
          </a:bodyPr>
          <a:lstStyle/>
          <a:p>
            <a:r>
              <a:rPr lang="en-US" sz="1200" dirty="0">
                <a:solidFill>
                  <a:schemeClr val="accent2">
                    <a:lumMod val="10000"/>
                  </a:schemeClr>
                </a:solidFill>
                <a:latin typeface="Roboto" panose="02000000000000000000" pitchFamily="2" charset="0"/>
                <a:ea typeface="Roboto" panose="02000000000000000000" pitchFamily="2" charset="0"/>
                <a:cs typeface="Roboto" panose="02000000000000000000" pitchFamily="2" charset="0"/>
              </a:rPr>
              <a:t>87%</a:t>
            </a:r>
          </a:p>
        </p:txBody>
      </p:sp>
      <p:sp>
        <p:nvSpPr>
          <p:cNvPr id="5" name="TextBox 4">
            <a:extLst>
              <a:ext uri="{FF2B5EF4-FFF2-40B4-BE49-F238E27FC236}">
                <a16:creationId xmlns:a16="http://schemas.microsoft.com/office/drawing/2014/main" id="{B91B0AC0-8C07-C527-59C7-0CA87D7868C0}"/>
              </a:ext>
            </a:extLst>
          </p:cNvPr>
          <p:cNvSpPr txBox="1"/>
          <p:nvPr/>
        </p:nvSpPr>
        <p:spPr>
          <a:xfrm>
            <a:off x="4337000" y="2845916"/>
            <a:ext cx="470000" cy="276999"/>
          </a:xfrm>
          <a:prstGeom prst="rect">
            <a:avLst/>
          </a:prstGeom>
          <a:noFill/>
        </p:spPr>
        <p:txBody>
          <a:bodyPr wrap="none" rtlCol="0">
            <a:spAutoFit/>
          </a:bodyPr>
          <a:lstStyle/>
          <a:p>
            <a:r>
              <a:rPr lang="en-US" sz="1200" dirty="0">
                <a:solidFill>
                  <a:schemeClr val="accent2">
                    <a:lumMod val="10000"/>
                  </a:schemeClr>
                </a:solidFill>
                <a:latin typeface="Roboto" panose="02000000000000000000" pitchFamily="2" charset="0"/>
                <a:ea typeface="Roboto" panose="02000000000000000000" pitchFamily="2" charset="0"/>
                <a:cs typeface="Roboto" panose="02000000000000000000" pitchFamily="2" charset="0"/>
              </a:rPr>
              <a:t>89%</a:t>
            </a:r>
          </a:p>
        </p:txBody>
      </p:sp>
      <p:sp>
        <p:nvSpPr>
          <p:cNvPr id="6" name="TextBox 5">
            <a:extLst>
              <a:ext uri="{FF2B5EF4-FFF2-40B4-BE49-F238E27FC236}">
                <a16:creationId xmlns:a16="http://schemas.microsoft.com/office/drawing/2014/main" id="{2CFA9E63-69F1-7198-CCA4-2DCF37F4655A}"/>
              </a:ext>
            </a:extLst>
          </p:cNvPr>
          <p:cNvSpPr txBox="1"/>
          <p:nvPr/>
        </p:nvSpPr>
        <p:spPr>
          <a:xfrm>
            <a:off x="4337000" y="3903985"/>
            <a:ext cx="470000" cy="276999"/>
          </a:xfrm>
          <a:prstGeom prst="rect">
            <a:avLst/>
          </a:prstGeom>
          <a:noFill/>
        </p:spPr>
        <p:txBody>
          <a:bodyPr wrap="none" rtlCol="0">
            <a:spAutoFit/>
          </a:bodyPr>
          <a:lstStyle/>
          <a:p>
            <a:r>
              <a:rPr lang="en-US" sz="1200" dirty="0">
                <a:solidFill>
                  <a:schemeClr val="accent2">
                    <a:lumMod val="10000"/>
                  </a:schemeClr>
                </a:solidFill>
                <a:latin typeface="Roboto" panose="02000000000000000000" pitchFamily="2" charset="0"/>
                <a:ea typeface="Roboto" panose="02000000000000000000" pitchFamily="2" charset="0"/>
                <a:cs typeface="Roboto" panose="02000000000000000000" pitchFamily="2" charset="0"/>
              </a:rPr>
              <a:t>86%</a:t>
            </a:r>
          </a:p>
        </p:txBody>
      </p:sp>
      <p:sp>
        <p:nvSpPr>
          <p:cNvPr id="7" name="TextBox 6">
            <a:extLst>
              <a:ext uri="{FF2B5EF4-FFF2-40B4-BE49-F238E27FC236}">
                <a16:creationId xmlns:a16="http://schemas.microsoft.com/office/drawing/2014/main" id="{9013007B-B803-1E06-5A1B-8647937CCDC5}"/>
              </a:ext>
            </a:extLst>
          </p:cNvPr>
          <p:cNvSpPr txBox="1"/>
          <p:nvPr/>
        </p:nvSpPr>
        <p:spPr>
          <a:xfrm>
            <a:off x="4337000" y="4962054"/>
            <a:ext cx="470000" cy="276999"/>
          </a:xfrm>
          <a:prstGeom prst="rect">
            <a:avLst/>
          </a:prstGeom>
          <a:noFill/>
        </p:spPr>
        <p:txBody>
          <a:bodyPr wrap="none" rtlCol="0">
            <a:spAutoFit/>
          </a:bodyPr>
          <a:lstStyle/>
          <a:p>
            <a:r>
              <a:rPr lang="en-US" sz="1200" dirty="0">
                <a:solidFill>
                  <a:schemeClr val="accent2">
                    <a:lumMod val="10000"/>
                  </a:schemeClr>
                </a:solidFill>
                <a:latin typeface="Roboto" panose="02000000000000000000" pitchFamily="2" charset="0"/>
                <a:ea typeface="Roboto" panose="02000000000000000000" pitchFamily="2" charset="0"/>
                <a:cs typeface="Roboto" panose="02000000000000000000" pitchFamily="2" charset="0"/>
              </a:rPr>
              <a:t>86%</a:t>
            </a:r>
          </a:p>
        </p:txBody>
      </p:sp>
      <p:sp>
        <p:nvSpPr>
          <p:cNvPr id="8" name="Left Bracket 7">
            <a:extLst>
              <a:ext uri="{FF2B5EF4-FFF2-40B4-BE49-F238E27FC236}">
                <a16:creationId xmlns:a16="http://schemas.microsoft.com/office/drawing/2014/main" id="{8F528A78-3506-34B5-036B-7FD3FB645259}"/>
              </a:ext>
            </a:extLst>
          </p:cNvPr>
          <p:cNvSpPr/>
          <p:nvPr/>
        </p:nvSpPr>
        <p:spPr>
          <a:xfrm rot="5400000">
            <a:off x="4376354" y="-1023554"/>
            <a:ext cx="48396" cy="6210304"/>
          </a:xfrm>
          <a:prstGeom prst="leftBracket">
            <a:avLst/>
          </a:prstGeom>
          <a:ln w="12700"/>
        </p:spPr>
        <p:style>
          <a:lnRef idx="1">
            <a:schemeClr val="dk1"/>
          </a:lnRef>
          <a:fillRef idx="0">
            <a:schemeClr val="dk1"/>
          </a:fillRef>
          <a:effectRef idx="0">
            <a:schemeClr val="dk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
        <p:nvSpPr>
          <p:cNvPr id="9" name="Left Bracket 8">
            <a:extLst>
              <a:ext uri="{FF2B5EF4-FFF2-40B4-BE49-F238E27FC236}">
                <a16:creationId xmlns:a16="http://schemas.microsoft.com/office/drawing/2014/main" id="{EB19A16A-FF64-6F31-0841-FB7C27947819}"/>
              </a:ext>
            </a:extLst>
          </p:cNvPr>
          <p:cNvSpPr/>
          <p:nvPr/>
        </p:nvSpPr>
        <p:spPr>
          <a:xfrm rot="5400000">
            <a:off x="4437860" y="-14350"/>
            <a:ext cx="65150" cy="6350071"/>
          </a:xfrm>
          <a:prstGeom prst="leftBracket">
            <a:avLst/>
          </a:prstGeom>
          <a:ln w="12700"/>
        </p:spPr>
        <p:style>
          <a:lnRef idx="1">
            <a:schemeClr val="dk1"/>
          </a:lnRef>
          <a:fillRef idx="0">
            <a:schemeClr val="dk1"/>
          </a:fillRef>
          <a:effectRef idx="0">
            <a:schemeClr val="dk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
        <p:nvSpPr>
          <p:cNvPr id="10" name="Left Bracket 9">
            <a:extLst>
              <a:ext uri="{FF2B5EF4-FFF2-40B4-BE49-F238E27FC236}">
                <a16:creationId xmlns:a16="http://schemas.microsoft.com/office/drawing/2014/main" id="{E3C86492-009B-20F5-26CF-28C29A933B5C}"/>
              </a:ext>
            </a:extLst>
          </p:cNvPr>
          <p:cNvSpPr/>
          <p:nvPr/>
        </p:nvSpPr>
        <p:spPr>
          <a:xfrm rot="5400000">
            <a:off x="4327251" y="1159148"/>
            <a:ext cx="65153" cy="6128858"/>
          </a:xfrm>
          <a:prstGeom prst="leftBracket">
            <a:avLst/>
          </a:prstGeom>
          <a:ln w="12700"/>
        </p:spPr>
        <p:style>
          <a:lnRef idx="1">
            <a:schemeClr val="dk1"/>
          </a:lnRef>
          <a:fillRef idx="0">
            <a:schemeClr val="dk1"/>
          </a:fillRef>
          <a:effectRef idx="0">
            <a:schemeClr val="dk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1754400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7692887" y="6451379"/>
            <a:ext cx="1247881" cy="246221"/>
          </a:xfrm>
          <a:prstGeom prst="rect">
            <a:avLst/>
          </a:prstGeom>
          <a:noFill/>
        </p:spPr>
        <p:txBody>
          <a:bodyPr wrap="square" rtlCol="0">
            <a:spAutoFit/>
          </a:bodyPr>
          <a:lstStyle/>
          <a:p>
            <a:pPr algn="r"/>
            <a:r>
              <a:rPr lang="en-US" sz="1000" dirty="0">
                <a:solidFill>
                  <a:schemeClr val="accent3"/>
                </a:solidFill>
                <a:latin typeface="Roboto" panose="02000000000000000000" pitchFamily="2" charset="0"/>
                <a:ea typeface="Roboto" panose="02000000000000000000" pitchFamily="2" charset="0"/>
                <a:cs typeface="Calibri"/>
              </a:rPr>
              <a:t>Source: CDC, 2021</a:t>
            </a:r>
          </a:p>
        </p:txBody>
      </p:sp>
      <p:sp>
        <p:nvSpPr>
          <p:cNvPr id="34" name="Title 1"/>
          <p:cNvSpPr txBox="1">
            <a:spLocks/>
          </p:cNvSpPr>
          <p:nvPr/>
        </p:nvSpPr>
        <p:spPr>
          <a:xfrm>
            <a:off x="190467" y="303485"/>
            <a:ext cx="6438933" cy="944756"/>
          </a:xfrm>
          <a:prstGeom prst="rect">
            <a:avLst/>
          </a:prstGeom>
        </p:spPr>
        <p:txBody>
          <a:bodyPr/>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pPr algn="l" rtl="0">
              <a:defRPr sz="2400" b="0" i="0" u="none" strike="noStrike" kern="1200" spc="0" baseline="0">
                <a:solidFill>
                  <a:srgbClr val="373737"/>
                </a:solidFill>
                <a:latin typeface="Roboto" panose="02000000000000000000" pitchFamily="2" charset="0"/>
                <a:ea typeface="Roboto" panose="02000000000000000000" pitchFamily="2" charset="0"/>
                <a:cs typeface="Roboto" panose="02000000000000000000" pitchFamily="2" charset="0"/>
              </a:defRPr>
            </a:pPr>
            <a:r>
              <a:rPr lang="en-US" sz="2200" dirty="0">
                <a:solidFill>
                  <a:srgbClr val="373737"/>
                </a:solidFill>
                <a:latin typeface="Roboto" panose="02000000000000000000" pitchFamily="2" charset="0"/>
                <a:ea typeface="Roboto" panose="02000000000000000000" pitchFamily="2" charset="0"/>
                <a:cs typeface="Roboto" panose="02000000000000000000" pitchFamily="2" charset="0"/>
              </a:rPr>
              <a:t>Suicide rates </a:t>
            </a:r>
            <a:r>
              <a:rPr lang="en-US" sz="2200" b="1" baseline="0" dirty="0">
                <a:solidFill>
                  <a:srgbClr val="373737"/>
                </a:solidFill>
                <a:latin typeface="Roboto" panose="02000000000000000000" pitchFamily="2" charset="0"/>
                <a:ea typeface="Roboto" panose="02000000000000000000" pitchFamily="2" charset="0"/>
                <a:cs typeface="Roboto" panose="02000000000000000000" pitchFamily="2" charset="0"/>
              </a:rPr>
              <a:t>increased </a:t>
            </a:r>
            <a:r>
              <a:rPr lang="en-US" sz="2200" baseline="0" dirty="0">
                <a:solidFill>
                  <a:srgbClr val="373737"/>
                </a:solidFill>
                <a:latin typeface="Roboto" panose="02000000000000000000" pitchFamily="2" charset="0"/>
                <a:ea typeface="Roboto" panose="02000000000000000000" pitchFamily="2" charset="0"/>
                <a:cs typeface="Roboto" panose="02000000000000000000" pitchFamily="2" charset="0"/>
              </a:rPr>
              <a:t>among both </a:t>
            </a:r>
            <a:r>
              <a:rPr lang="en-US" sz="2200" b="1" baseline="0" dirty="0">
                <a:solidFill>
                  <a:srgbClr val="0066A4"/>
                </a:solidFill>
                <a:latin typeface="Roboto" panose="02000000000000000000" pitchFamily="2" charset="0"/>
                <a:ea typeface="Roboto" panose="02000000000000000000" pitchFamily="2" charset="0"/>
                <a:cs typeface="Roboto" panose="02000000000000000000" pitchFamily="2" charset="0"/>
              </a:rPr>
              <a:t>males</a:t>
            </a:r>
            <a:r>
              <a:rPr lang="en-US" sz="2200" baseline="0" dirty="0">
                <a:solidFill>
                  <a:srgbClr val="373737"/>
                </a:solidFill>
                <a:latin typeface="Roboto" panose="02000000000000000000" pitchFamily="2" charset="0"/>
                <a:ea typeface="Roboto" panose="02000000000000000000" pitchFamily="2" charset="0"/>
                <a:cs typeface="Roboto" panose="02000000000000000000" pitchFamily="2" charset="0"/>
              </a:rPr>
              <a:t> and </a:t>
            </a:r>
            <a:r>
              <a:rPr lang="en-US" sz="2200" b="1" baseline="0" dirty="0">
                <a:solidFill>
                  <a:srgbClr val="4C9C2E"/>
                </a:solidFill>
                <a:latin typeface="Roboto" panose="02000000000000000000" pitchFamily="2" charset="0"/>
                <a:ea typeface="Roboto" panose="02000000000000000000" pitchFamily="2" charset="0"/>
                <a:cs typeface="Roboto" panose="02000000000000000000" pitchFamily="2" charset="0"/>
              </a:rPr>
              <a:t>females</a:t>
            </a:r>
            <a:r>
              <a:rPr lang="en-US" sz="2200" baseline="0" dirty="0">
                <a:solidFill>
                  <a:srgbClr val="373737"/>
                </a:solidFill>
                <a:latin typeface="Roboto" panose="02000000000000000000" pitchFamily="2" charset="0"/>
                <a:ea typeface="Roboto" panose="02000000000000000000" pitchFamily="2" charset="0"/>
                <a:cs typeface="Roboto" panose="02000000000000000000" pitchFamily="2" charset="0"/>
              </a:rPr>
              <a:t> in the U.S. from 2011 to 2021.</a:t>
            </a:r>
            <a:endParaRPr lang="en-US" sz="2200" dirty="0">
              <a:solidFill>
                <a:srgbClr val="373737"/>
              </a:solidFill>
              <a:latin typeface="Roboto" panose="02000000000000000000" pitchFamily="2" charset="0"/>
              <a:ea typeface="Roboto" panose="02000000000000000000" pitchFamily="2" charset="0"/>
              <a:cs typeface="Roboto" panose="02000000000000000000" pitchFamily="2" charset="0"/>
            </a:endParaRPr>
          </a:p>
        </p:txBody>
      </p:sp>
      <p:graphicFrame>
        <p:nvGraphicFramePr>
          <p:cNvPr id="3" name="Chart 2">
            <a:extLst>
              <a:ext uri="{FF2B5EF4-FFF2-40B4-BE49-F238E27FC236}">
                <a16:creationId xmlns:a16="http://schemas.microsoft.com/office/drawing/2014/main" id="{03BD5039-10E1-99F5-5B6F-4ECA06B701DB}"/>
              </a:ext>
            </a:extLst>
          </p:cNvPr>
          <p:cNvGraphicFramePr>
            <a:graphicFrameLocks/>
          </p:cNvGraphicFramePr>
          <p:nvPr>
            <p:extLst>
              <p:ext uri="{D42A27DB-BD31-4B8C-83A1-F6EECF244321}">
                <p14:modId xmlns:p14="http://schemas.microsoft.com/office/powerpoint/2010/main" val="1430361160"/>
              </p:ext>
            </p:extLst>
          </p:nvPr>
        </p:nvGraphicFramePr>
        <p:xfrm>
          <a:off x="254016" y="1524003"/>
          <a:ext cx="8494175" cy="4860634"/>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a:extLst>
              <a:ext uri="{FF2B5EF4-FFF2-40B4-BE49-F238E27FC236}">
                <a16:creationId xmlns:a16="http://schemas.microsoft.com/office/drawing/2014/main" id="{4DE06BAA-DC38-14AF-2D22-F282D9D1428E}"/>
              </a:ext>
            </a:extLst>
          </p:cNvPr>
          <p:cNvCxnSpPr>
            <a:cxnSpLocks/>
          </p:cNvCxnSpPr>
          <p:nvPr/>
        </p:nvCxnSpPr>
        <p:spPr>
          <a:xfrm>
            <a:off x="254016" y="1219200"/>
            <a:ext cx="8635968" cy="0"/>
          </a:xfrm>
          <a:prstGeom prst="line">
            <a:avLst/>
          </a:prstGeom>
          <a:ln w="28575">
            <a:solidFill>
              <a:srgbClr val="F3F0EA"/>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28B000F-B154-EEAF-7282-F63AB3ECCC18}"/>
              </a:ext>
            </a:extLst>
          </p:cNvPr>
          <p:cNvSpPr txBox="1"/>
          <p:nvPr/>
        </p:nvSpPr>
        <p:spPr>
          <a:xfrm>
            <a:off x="254016" y="6466768"/>
            <a:ext cx="1945092" cy="2308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accent2">
                    <a:lumMod val="50000"/>
                  </a:schemeClr>
                </a:solidFill>
                <a:effectLst/>
                <a:uLnTx/>
                <a:uFillTx/>
                <a:latin typeface="Roboto" panose="02000000000000000000" pitchFamily="2" charset="0"/>
                <a:ea typeface="Roboto" panose="02000000000000000000" pitchFamily="2" charset="0"/>
                <a:cs typeface="Calibri"/>
              </a:rPr>
              <a:t>Age-adjusted rate per 100,000</a:t>
            </a:r>
          </a:p>
        </p:txBody>
      </p:sp>
    </p:spTree>
    <p:extLst>
      <p:ext uri="{BB962C8B-B14F-4D97-AF65-F5344CB8AC3E}">
        <p14:creationId xmlns:p14="http://schemas.microsoft.com/office/powerpoint/2010/main" val="390511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2" name="Rectangle 21"/>
          <p:cNvSpPr/>
          <p:nvPr/>
        </p:nvSpPr>
        <p:spPr>
          <a:xfrm>
            <a:off x="0" y="3701697"/>
            <a:ext cx="9144000" cy="1608072"/>
          </a:xfrm>
          <a:prstGeom prst="rect">
            <a:avLst/>
          </a:prstGeom>
          <a:solidFill>
            <a:schemeClr val="tx2">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6"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9" name="TextBox 8"/>
          <p:cNvSpPr txBox="1"/>
          <p:nvPr/>
        </p:nvSpPr>
        <p:spPr>
          <a:xfrm>
            <a:off x="362733" y="4257512"/>
            <a:ext cx="7299233" cy="507831"/>
          </a:xfrm>
          <a:prstGeom prst="rect">
            <a:avLst/>
          </a:prstGeom>
          <a:noFill/>
        </p:spPr>
        <p:txBody>
          <a:bodyPr wrap="square" rtlCol="0">
            <a:spAutoFit/>
          </a:bodyPr>
          <a:lstStyle/>
          <a:p>
            <a:pPr marL="0" marR="0" lvl="0" indent="0" algn="l" defTabSz="707526"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AFAFA"/>
                </a:solidFill>
                <a:effectLst/>
                <a:uLnTx/>
                <a:uFillTx/>
                <a:latin typeface="Arial" charset="0"/>
                <a:ea typeface="Arial" charset="0"/>
                <a:cs typeface="Arial" charset="0"/>
              </a:rPr>
              <a:t>Racial and Ethnic Disparities</a:t>
            </a:r>
            <a:endParaRPr kumimoji="0" lang="en-US" sz="2700" b="0" i="0" u="none" strike="noStrike" kern="1200" cap="none" spc="0" normalizeH="0" baseline="0" noProof="0" dirty="0">
              <a:ln>
                <a:noFill/>
              </a:ln>
              <a:solidFill>
                <a:srgbClr val="FAFAFA"/>
              </a:solidFill>
              <a:effectLst/>
              <a:uLnTx/>
              <a:uFillTx/>
              <a:latin typeface="Arial" charset="0"/>
              <a:ea typeface="Arial" charset="0"/>
              <a:cs typeface="Arial" charset="0"/>
            </a:endParaRPr>
          </a:p>
        </p:txBody>
      </p:sp>
      <p:cxnSp>
        <p:nvCxnSpPr>
          <p:cNvPr id="12" name="Straight Connector 11"/>
          <p:cNvCxnSpPr/>
          <p:nvPr/>
        </p:nvCxnSpPr>
        <p:spPr>
          <a:xfrm>
            <a:off x="457200" y="3723468"/>
            <a:ext cx="317492" cy="0"/>
          </a:xfrm>
          <a:prstGeom prst="line">
            <a:avLst/>
          </a:prstGeom>
          <a:ln w="50800">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t="-1" r="27837" b="-3711"/>
          <a:stretch/>
        </p:blipFill>
        <p:spPr>
          <a:xfrm>
            <a:off x="6827993" y="2924816"/>
            <a:ext cx="2317070" cy="3055976"/>
          </a:xfrm>
          <a:prstGeom prst="rect">
            <a:avLst/>
          </a:prstGeom>
        </p:spPr>
      </p:pic>
    </p:spTree>
    <p:extLst>
      <p:ext uri="{BB962C8B-B14F-4D97-AF65-F5344CB8AC3E}">
        <p14:creationId xmlns:p14="http://schemas.microsoft.com/office/powerpoint/2010/main" val="108603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7692887" y="6451379"/>
            <a:ext cx="1247881"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Roboto" panose="02000000000000000000" pitchFamily="2" charset="0"/>
                <a:ea typeface="Roboto" panose="02000000000000000000" pitchFamily="2" charset="0"/>
                <a:cs typeface="Calibri"/>
              </a:rPr>
              <a:t>Source: CDC, 2021</a:t>
            </a:r>
          </a:p>
        </p:txBody>
      </p:sp>
      <p:sp>
        <p:nvSpPr>
          <p:cNvPr id="34" name="Title 1"/>
          <p:cNvSpPr txBox="1">
            <a:spLocks/>
          </p:cNvSpPr>
          <p:nvPr/>
        </p:nvSpPr>
        <p:spPr>
          <a:xfrm>
            <a:off x="196850" y="286030"/>
            <a:ext cx="4451350" cy="944756"/>
          </a:xfrm>
          <a:prstGeom prst="rect">
            <a:avLst/>
          </a:prstGeom>
        </p:spPr>
        <p:txBody>
          <a:bodyPr lIns="91440" tIns="45720" rIns="91440" bIns="45720" anchor="t"/>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r>
              <a:rPr lang="en-US" sz="2200" b="0" dirty="0">
                <a:solidFill>
                  <a:srgbClr val="373737"/>
                </a:solidFill>
                <a:latin typeface="Roboto" panose="02000000000000000000" pitchFamily="2" charset="0"/>
                <a:ea typeface="Roboto" panose="02000000000000000000" pitchFamily="2" charset="0"/>
                <a:cs typeface="Roboto" panose="02000000000000000000" pitchFamily="2" charset="0"/>
              </a:rPr>
              <a:t>Rates of Suicide by Race/Ethnicity in the U.S., 2015-2020</a:t>
            </a:r>
          </a:p>
        </p:txBody>
      </p:sp>
      <p:sp>
        <p:nvSpPr>
          <p:cNvPr id="9" name="TextBox 8">
            <a:extLst>
              <a:ext uri="{FF2B5EF4-FFF2-40B4-BE49-F238E27FC236}">
                <a16:creationId xmlns:a16="http://schemas.microsoft.com/office/drawing/2014/main" id="{7B88F422-7F25-D182-37F5-23EB49AE9027}"/>
              </a:ext>
            </a:extLst>
          </p:cNvPr>
          <p:cNvSpPr txBox="1"/>
          <p:nvPr/>
        </p:nvSpPr>
        <p:spPr>
          <a:xfrm>
            <a:off x="254016" y="6466768"/>
            <a:ext cx="1945092" cy="2308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accent2">
                    <a:lumMod val="50000"/>
                  </a:schemeClr>
                </a:solidFill>
                <a:effectLst/>
                <a:uLnTx/>
                <a:uFillTx/>
                <a:latin typeface="Roboto" panose="02000000000000000000" pitchFamily="2" charset="0"/>
                <a:ea typeface="Roboto" panose="02000000000000000000" pitchFamily="2" charset="0"/>
                <a:cs typeface="Calibri"/>
              </a:rPr>
              <a:t>Age-adjusted rate per 100,000</a:t>
            </a:r>
          </a:p>
        </p:txBody>
      </p:sp>
      <p:graphicFrame>
        <p:nvGraphicFramePr>
          <p:cNvPr id="11" name="Chart 10">
            <a:extLst>
              <a:ext uri="{FF2B5EF4-FFF2-40B4-BE49-F238E27FC236}">
                <a16:creationId xmlns:a16="http://schemas.microsoft.com/office/drawing/2014/main" id="{A0CB9C6E-1B37-37AA-F7CB-ABC65AFE84AD}"/>
              </a:ext>
            </a:extLst>
          </p:cNvPr>
          <p:cNvGraphicFramePr>
            <a:graphicFrameLocks/>
          </p:cNvGraphicFramePr>
          <p:nvPr>
            <p:extLst>
              <p:ext uri="{D42A27DB-BD31-4B8C-83A1-F6EECF244321}">
                <p14:modId xmlns:p14="http://schemas.microsoft.com/office/powerpoint/2010/main" val="2420627107"/>
              </p:ext>
            </p:extLst>
          </p:nvPr>
        </p:nvGraphicFramePr>
        <p:xfrm>
          <a:off x="254016" y="1422317"/>
          <a:ext cx="8837192" cy="4978483"/>
        </p:xfrm>
        <a:graphic>
          <a:graphicData uri="http://schemas.openxmlformats.org/drawingml/2006/chart">
            <c:chart xmlns:c="http://schemas.openxmlformats.org/drawingml/2006/chart" xmlns:r="http://schemas.openxmlformats.org/officeDocument/2006/relationships" r:id="rId3"/>
          </a:graphicData>
        </a:graphic>
      </p:graphicFrame>
      <p:cxnSp>
        <p:nvCxnSpPr>
          <p:cNvPr id="12" name="Straight Connector 11">
            <a:extLst>
              <a:ext uri="{FF2B5EF4-FFF2-40B4-BE49-F238E27FC236}">
                <a16:creationId xmlns:a16="http://schemas.microsoft.com/office/drawing/2014/main" id="{D26652DF-C02A-7B86-A1B3-F723F3864834}"/>
              </a:ext>
            </a:extLst>
          </p:cNvPr>
          <p:cNvCxnSpPr>
            <a:cxnSpLocks/>
          </p:cNvCxnSpPr>
          <p:nvPr/>
        </p:nvCxnSpPr>
        <p:spPr>
          <a:xfrm>
            <a:off x="254016" y="1219200"/>
            <a:ext cx="8635968" cy="0"/>
          </a:xfrm>
          <a:prstGeom prst="line">
            <a:avLst/>
          </a:prstGeom>
          <a:ln w="28575">
            <a:solidFill>
              <a:srgbClr val="F3F0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105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52400" y="315792"/>
            <a:ext cx="6248400" cy="963300"/>
          </a:xfrm>
          <a:prstGeom prst="rect">
            <a:avLst/>
          </a:prstGeom>
        </p:spPr>
        <p:txBody>
          <a:bodyPr/>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pPr marL="0" marR="0" lvl="0" indent="0" algn="l" defTabSz="604708"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rPr>
              <a:t>Past-Year Suicidal Thoughts and </a:t>
            </a:r>
            <a:r>
              <a:rPr lang="en-US" sz="2200" b="0" dirty="0">
                <a:solidFill>
                  <a:srgbClr val="373737"/>
                </a:solidFill>
                <a:latin typeface="Roboto" panose="02000000000000000000" pitchFamily="2" charset="0"/>
                <a:ea typeface="Roboto" panose="02000000000000000000" pitchFamily="2" charset="0"/>
                <a:cs typeface="Roboto" panose="02000000000000000000" pitchFamily="2" charset="0"/>
              </a:rPr>
              <a:t>Suicide </a:t>
            </a:r>
            <a:r>
              <a:rPr kumimoji="0" lang="en-US" sz="22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rPr>
              <a:t>Attempts Among Adults (U.S., 2020)</a:t>
            </a:r>
          </a:p>
        </p:txBody>
      </p:sp>
      <p:sp>
        <p:nvSpPr>
          <p:cNvPr id="8" name="TextBox 7"/>
          <p:cNvSpPr txBox="1"/>
          <p:nvPr/>
        </p:nvSpPr>
        <p:spPr>
          <a:xfrm>
            <a:off x="7444255" y="6514716"/>
            <a:ext cx="1574408"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B4B4B"/>
                </a:solidFill>
                <a:effectLst/>
                <a:uLnTx/>
                <a:uFillTx/>
                <a:latin typeface="Roboto" panose="02000000000000000000" pitchFamily="2" charset="0"/>
                <a:ea typeface="Roboto" panose="02000000000000000000" pitchFamily="2" charset="0"/>
                <a:cs typeface="Calibri"/>
              </a:rPr>
              <a:t>Source: SAMHSA, 2023</a:t>
            </a:r>
          </a:p>
        </p:txBody>
      </p:sp>
      <p:cxnSp>
        <p:nvCxnSpPr>
          <p:cNvPr id="9" name="Straight Connector 8">
            <a:extLst>
              <a:ext uri="{FF2B5EF4-FFF2-40B4-BE49-F238E27FC236}">
                <a16:creationId xmlns:a16="http://schemas.microsoft.com/office/drawing/2014/main" id="{85E86962-DE08-9045-267A-488553484FC6}"/>
              </a:ext>
            </a:extLst>
          </p:cNvPr>
          <p:cNvCxnSpPr>
            <a:cxnSpLocks/>
          </p:cNvCxnSpPr>
          <p:nvPr/>
        </p:nvCxnSpPr>
        <p:spPr>
          <a:xfrm>
            <a:off x="254016" y="1219200"/>
            <a:ext cx="8635968" cy="0"/>
          </a:xfrm>
          <a:prstGeom prst="line">
            <a:avLst/>
          </a:prstGeom>
          <a:ln w="28575">
            <a:solidFill>
              <a:srgbClr val="F3F0EA"/>
            </a:solidFill>
          </a:ln>
        </p:spPr>
        <p:style>
          <a:lnRef idx="1">
            <a:schemeClr val="accent1"/>
          </a:lnRef>
          <a:fillRef idx="0">
            <a:schemeClr val="accent1"/>
          </a:fillRef>
          <a:effectRef idx="0">
            <a:schemeClr val="accent1"/>
          </a:effectRef>
          <a:fontRef idx="minor">
            <a:schemeClr val="tx1"/>
          </a:fontRef>
        </p:style>
      </p:cxnSp>
      <p:graphicFrame>
        <p:nvGraphicFramePr>
          <p:cNvPr id="7" name="Chart 6">
            <a:extLst>
              <a:ext uri="{FF2B5EF4-FFF2-40B4-BE49-F238E27FC236}">
                <a16:creationId xmlns:a16="http://schemas.microsoft.com/office/drawing/2014/main" id="{658B9A86-6707-F6E1-B114-6891390C2886}"/>
              </a:ext>
            </a:extLst>
          </p:cNvPr>
          <p:cNvGraphicFramePr>
            <a:graphicFrameLocks/>
          </p:cNvGraphicFramePr>
          <p:nvPr>
            <p:extLst>
              <p:ext uri="{D42A27DB-BD31-4B8C-83A1-F6EECF244321}">
                <p14:modId xmlns:p14="http://schemas.microsoft.com/office/powerpoint/2010/main" val="3960332877"/>
              </p:ext>
            </p:extLst>
          </p:nvPr>
        </p:nvGraphicFramePr>
        <p:xfrm>
          <a:off x="254016" y="1447800"/>
          <a:ext cx="8764647" cy="457200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6246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07400" y="337046"/>
            <a:ext cx="6269599" cy="963300"/>
          </a:xfrm>
          <a:prstGeom prst="rect">
            <a:avLst/>
          </a:prstGeom>
        </p:spPr>
        <p:txBody>
          <a:bodyPr/>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pPr marL="0" marR="0" lvl="0" indent="0" algn="l" defTabSz="604708"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rPr>
              <a:t>Past-Year Suicidal Thoughts and Behaviors Among High School Youth, U.S. 2021</a:t>
            </a:r>
          </a:p>
        </p:txBody>
      </p:sp>
      <p:sp>
        <p:nvSpPr>
          <p:cNvPr id="8" name="TextBox 7"/>
          <p:cNvSpPr txBox="1"/>
          <p:nvPr/>
        </p:nvSpPr>
        <p:spPr>
          <a:xfrm>
            <a:off x="6923314" y="6484421"/>
            <a:ext cx="2034388"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B4B4B"/>
                </a:solidFill>
                <a:effectLst/>
                <a:uLnTx/>
                <a:uFillTx/>
                <a:latin typeface="Roboto" panose="02000000000000000000" pitchFamily="2" charset="0"/>
                <a:ea typeface="Roboto" panose="02000000000000000000" pitchFamily="2" charset="0"/>
                <a:cs typeface="Calibri"/>
              </a:rPr>
              <a:t>Source: CDC, 2021</a:t>
            </a:r>
          </a:p>
        </p:txBody>
      </p:sp>
      <p:sp>
        <p:nvSpPr>
          <p:cNvPr id="10" name="TextBox 1">
            <a:extLst>
              <a:ext uri="{FF2B5EF4-FFF2-40B4-BE49-F238E27FC236}">
                <a16:creationId xmlns:a16="http://schemas.microsoft.com/office/drawing/2014/main" id="{05610FEF-73BE-44E3-BCF8-6E75E7B6FDA6}"/>
              </a:ext>
            </a:extLst>
          </p:cNvPr>
          <p:cNvSpPr txBox="1"/>
          <p:nvPr/>
        </p:nvSpPr>
        <p:spPr>
          <a:xfrm>
            <a:off x="186298" y="6469035"/>
            <a:ext cx="1174483" cy="26160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73737"/>
              </a:solidFill>
              <a:effectLst/>
              <a:uLnTx/>
              <a:uFillTx/>
              <a:latin typeface="Gill Sans MT"/>
              <a:ea typeface="+mn-ea"/>
              <a:cs typeface="+mn-cs"/>
            </a:endParaRPr>
          </a:p>
        </p:txBody>
      </p:sp>
      <p:cxnSp>
        <p:nvCxnSpPr>
          <p:cNvPr id="4" name="Straight Connector 3">
            <a:extLst>
              <a:ext uri="{FF2B5EF4-FFF2-40B4-BE49-F238E27FC236}">
                <a16:creationId xmlns:a16="http://schemas.microsoft.com/office/drawing/2014/main" id="{696F2695-FAB1-44B9-EE58-D3ABF45F96A3}"/>
              </a:ext>
            </a:extLst>
          </p:cNvPr>
          <p:cNvCxnSpPr>
            <a:cxnSpLocks/>
          </p:cNvCxnSpPr>
          <p:nvPr/>
        </p:nvCxnSpPr>
        <p:spPr>
          <a:xfrm>
            <a:off x="254016" y="1219200"/>
            <a:ext cx="8635968" cy="0"/>
          </a:xfrm>
          <a:prstGeom prst="line">
            <a:avLst/>
          </a:prstGeom>
          <a:ln w="28575">
            <a:solidFill>
              <a:srgbClr val="F3F0EA"/>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BAC9889-C95F-CE53-4BF3-110D9EA760B2}"/>
              </a:ext>
            </a:extLst>
          </p:cNvPr>
          <p:cNvSpPr txBox="1"/>
          <p:nvPr/>
        </p:nvSpPr>
        <p:spPr>
          <a:xfrm>
            <a:off x="129886" y="6359804"/>
            <a:ext cx="5409159" cy="33855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noProof="0" dirty="0">
                <a:ln>
                  <a:noFill/>
                </a:ln>
                <a:solidFill>
                  <a:srgbClr val="373737"/>
                </a:solidFill>
                <a:effectLst/>
                <a:uLnTx/>
                <a:uFillTx/>
                <a:latin typeface="Roboto" panose="02000000000000000000" pitchFamily="2" charset="0"/>
                <a:ea typeface="Roboto" panose="02000000000000000000" pitchFamily="2" charset="0"/>
                <a:cs typeface="Calibri" panose="020F0502020204030204" pitchFamily="34" charset="0"/>
              </a:rPr>
              <a:t>*Percentage estimates for AI/AN youth who had a past-year suicide attempt that resulted in an injury, poisoning, or overdose that had to be treated by a doctor or nurse were too small to be reliable and are not included in this chart.</a:t>
            </a:r>
          </a:p>
        </p:txBody>
      </p:sp>
      <p:graphicFrame>
        <p:nvGraphicFramePr>
          <p:cNvPr id="3" name="Chart 2">
            <a:extLst>
              <a:ext uri="{FF2B5EF4-FFF2-40B4-BE49-F238E27FC236}">
                <a16:creationId xmlns:a16="http://schemas.microsoft.com/office/drawing/2014/main" id="{791EF9A5-B7B2-9055-9138-3EABC8E4BFE9}"/>
              </a:ext>
            </a:extLst>
          </p:cNvPr>
          <p:cNvGraphicFramePr>
            <a:graphicFrameLocks/>
          </p:cNvGraphicFramePr>
          <p:nvPr>
            <p:extLst>
              <p:ext uri="{D42A27DB-BD31-4B8C-83A1-F6EECF244321}">
                <p14:modId xmlns:p14="http://schemas.microsoft.com/office/powerpoint/2010/main" val="2931127911"/>
              </p:ext>
            </p:extLst>
          </p:nvPr>
        </p:nvGraphicFramePr>
        <p:xfrm>
          <a:off x="174542" y="1352550"/>
          <a:ext cx="8783160" cy="52768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57943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2" name="Rectangle 21"/>
          <p:cNvSpPr/>
          <p:nvPr/>
        </p:nvSpPr>
        <p:spPr>
          <a:xfrm>
            <a:off x="0" y="3701697"/>
            <a:ext cx="9144000" cy="1608072"/>
          </a:xfrm>
          <a:prstGeom prst="rect">
            <a:avLst/>
          </a:prstGeom>
          <a:solidFill>
            <a:schemeClr val="tx2">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6"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9" name="TextBox 8"/>
          <p:cNvSpPr txBox="1"/>
          <p:nvPr/>
        </p:nvSpPr>
        <p:spPr>
          <a:xfrm>
            <a:off x="457200" y="3847205"/>
            <a:ext cx="7299233" cy="1338828"/>
          </a:xfrm>
          <a:prstGeom prst="rect">
            <a:avLst/>
          </a:prstGeom>
          <a:noFill/>
        </p:spPr>
        <p:txBody>
          <a:bodyPr wrap="square" rtlCol="0">
            <a:spAutoFit/>
          </a:bodyPr>
          <a:lstStyle/>
          <a:p>
            <a:pPr marL="0" marR="0" lvl="0" indent="0" algn="l" defTabSz="707526"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AFAFA"/>
                </a:solidFill>
                <a:effectLst/>
                <a:uLnTx/>
                <a:uFillTx/>
                <a:latin typeface="Arial" charset="0"/>
                <a:ea typeface="Arial" charset="0"/>
                <a:cs typeface="Arial" charset="0"/>
              </a:rPr>
              <a:t>Racial and Ethnic Disparities:</a:t>
            </a:r>
          </a:p>
          <a:p>
            <a:pPr lvl="0" defTabSz="707526"/>
            <a:r>
              <a:rPr lang="en-US" sz="2700" dirty="0">
                <a:solidFill>
                  <a:srgbClr val="FAFAFA"/>
                </a:solidFill>
                <a:latin typeface="Arial" charset="0"/>
                <a:ea typeface="Arial" charset="0"/>
                <a:cs typeface="Arial" charset="0"/>
              </a:rPr>
              <a:t>American Indian and Alaska Native Populations </a:t>
            </a:r>
            <a:endParaRPr kumimoji="0" lang="en-US" sz="2700" b="0" i="0" u="none" strike="noStrike" kern="1200" cap="none" spc="0" normalizeH="0" baseline="0" noProof="0" dirty="0">
              <a:ln>
                <a:noFill/>
              </a:ln>
              <a:solidFill>
                <a:srgbClr val="FAFAFA"/>
              </a:solidFill>
              <a:effectLst/>
              <a:uLnTx/>
              <a:uFillTx/>
              <a:latin typeface="Arial" charset="0"/>
              <a:ea typeface="Arial" charset="0"/>
              <a:cs typeface="Arial" charset="0"/>
            </a:endParaRPr>
          </a:p>
        </p:txBody>
      </p:sp>
      <p:cxnSp>
        <p:nvCxnSpPr>
          <p:cNvPr id="12" name="Straight Connector 11"/>
          <p:cNvCxnSpPr/>
          <p:nvPr/>
        </p:nvCxnSpPr>
        <p:spPr>
          <a:xfrm>
            <a:off x="457200" y="3723468"/>
            <a:ext cx="317492" cy="0"/>
          </a:xfrm>
          <a:prstGeom prst="line">
            <a:avLst/>
          </a:prstGeom>
          <a:ln w="50800">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t="-1" r="27837" b="-3711"/>
          <a:stretch/>
        </p:blipFill>
        <p:spPr>
          <a:xfrm>
            <a:off x="6827993" y="2924816"/>
            <a:ext cx="2317070" cy="3055976"/>
          </a:xfrm>
          <a:prstGeom prst="rect">
            <a:avLst/>
          </a:prstGeom>
        </p:spPr>
      </p:pic>
    </p:spTree>
    <p:extLst>
      <p:ext uri="{BB962C8B-B14F-4D97-AF65-F5344CB8AC3E}">
        <p14:creationId xmlns:p14="http://schemas.microsoft.com/office/powerpoint/2010/main" val="3790440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F58B7E22-140E-DC0D-5153-77FD389290A6}"/>
              </a:ext>
            </a:extLst>
          </p:cNvPr>
          <p:cNvGraphicFramePr>
            <a:graphicFrameLocks/>
          </p:cNvGraphicFramePr>
          <p:nvPr>
            <p:extLst>
              <p:ext uri="{D42A27DB-BD31-4B8C-83A1-F6EECF244321}">
                <p14:modId xmlns:p14="http://schemas.microsoft.com/office/powerpoint/2010/main" val="2206825633"/>
              </p:ext>
            </p:extLst>
          </p:nvPr>
        </p:nvGraphicFramePr>
        <p:xfrm>
          <a:off x="120890" y="1393259"/>
          <a:ext cx="8803929" cy="5098064"/>
        </p:xfrm>
        <a:graphic>
          <a:graphicData uri="http://schemas.openxmlformats.org/drawingml/2006/chart">
            <c:chart xmlns:c="http://schemas.openxmlformats.org/drawingml/2006/chart" xmlns:r="http://schemas.openxmlformats.org/officeDocument/2006/relationships" r:id="rId3"/>
          </a:graphicData>
        </a:graphic>
      </p:graphicFrame>
      <p:sp>
        <p:nvSpPr>
          <p:cNvPr id="33" name="TextBox 32"/>
          <p:cNvSpPr txBox="1"/>
          <p:nvPr/>
        </p:nvSpPr>
        <p:spPr>
          <a:xfrm>
            <a:off x="7692887" y="6451379"/>
            <a:ext cx="1247881"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B4B4B"/>
                </a:solidFill>
                <a:effectLst/>
                <a:uLnTx/>
                <a:uFillTx/>
                <a:latin typeface="Roboto" panose="02000000000000000000" pitchFamily="2" charset="0"/>
                <a:ea typeface="Roboto" panose="02000000000000000000" pitchFamily="2" charset="0"/>
                <a:cs typeface="Calibri"/>
              </a:rPr>
              <a:t>Source: CDC, 2021</a:t>
            </a:r>
          </a:p>
        </p:txBody>
      </p:sp>
      <p:sp>
        <p:nvSpPr>
          <p:cNvPr id="34" name="Title 1"/>
          <p:cNvSpPr txBox="1">
            <a:spLocks/>
          </p:cNvSpPr>
          <p:nvPr/>
        </p:nvSpPr>
        <p:spPr>
          <a:xfrm>
            <a:off x="180339" y="342539"/>
            <a:ext cx="7363461" cy="944756"/>
          </a:xfrm>
          <a:prstGeom prst="rect">
            <a:avLst/>
          </a:prstGeom>
        </p:spPr>
        <p:txBody>
          <a:bodyPr lIns="91440" tIns="45720" rIns="91440" bIns="45720" anchor="t"/>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pPr marL="0" marR="0" lvl="0" indent="0" algn="l" defTabSz="604708"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rPr>
              <a:t>Suicide Rates Among American Indian and</a:t>
            </a:r>
          </a:p>
          <a:p>
            <a:pPr marL="0" marR="0" lvl="0" indent="0" algn="l" defTabSz="604708"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rPr>
              <a:t>Alaska Native Populations</a:t>
            </a:r>
            <a:r>
              <a:rPr kumimoji="0" lang="en-US" sz="2200" b="0" i="0" u="none" strike="noStrike" kern="1200" cap="none" spc="0" normalizeH="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2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rPr>
              <a:t>in the </a:t>
            </a:r>
            <a:r>
              <a:rPr lang="en-US" sz="2200" b="0" dirty="0">
                <a:solidFill>
                  <a:srgbClr val="373737"/>
                </a:solidFill>
                <a:latin typeface="Roboto" panose="02000000000000000000" pitchFamily="2" charset="0"/>
                <a:ea typeface="Roboto" panose="02000000000000000000" pitchFamily="2" charset="0"/>
                <a:cs typeface="Roboto" panose="02000000000000000000" pitchFamily="2" charset="0"/>
              </a:rPr>
              <a:t>U.S., </a:t>
            </a:r>
            <a:r>
              <a:rPr kumimoji="0" lang="en-US" sz="22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rPr>
              <a:t>2011-2020</a:t>
            </a:r>
          </a:p>
        </p:txBody>
      </p:sp>
      <p:sp>
        <p:nvSpPr>
          <p:cNvPr id="2" name="TextBox 1">
            <a:extLst>
              <a:ext uri="{FF2B5EF4-FFF2-40B4-BE49-F238E27FC236}">
                <a16:creationId xmlns:a16="http://schemas.microsoft.com/office/drawing/2014/main" id="{6E580844-6A5C-49BA-ADA4-D882C5EBFBD0}"/>
              </a:ext>
            </a:extLst>
          </p:cNvPr>
          <p:cNvSpPr txBox="1"/>
          <p:nvPr/>
        </p:nvSpPr>
        <p:spPr>
          <a:xfrm>
            <a:off x="7676938" y="6250542"/>
            <a:ext cx="1068718" cy="246221"/>
          </a:xfrm>
          <a:prstGeom prst="rect">
            <a:avLst/>
          </a:prstGeom>
          <a:noFill/>
        </p:spPr>
        <p:txBody>
          <a:bodyPr wrap="square" rtlCol="0">
            <a:spAutoFit/>
          </a:bodyPr>
          <a:lstStyle/>
          <a:p>
            <a:r>
              <a:rPr lang="en-US" sz="1000" dirty="0">
                <a:latin typeface="Roboto" panose="02000000000000000000" pitchFamily="2" charset="0"/>
                <a:ea typeface="Roboto" panose="02000000000000000000" pitchFamily="2" charset="0"/>
                <a:cs typeface="Calibri" panose="020F0502020204030204" pitchFamily="34" charset="0"/>
              </a:rPr>
              <a:t>*Non-Hispanic</a:t>
            </a:r>
          </a:p>
        </p:txBody>
      </p:sp>
      <p:sp>
        <p:nvSpPr>
          <p:cNvPr id="4" name="TextBox 3">
            <a:extLst>
              <a:ext uri="{FF2B5EF4-FFF2-40B4-BE49-F238E27FC236}">
                <a16:creationId xmlns:a16="http://schemas.microsoft.com/office/drawing/2014/main" id="{8BBB4F7D-D5CB-CDD5-3CB6-9D58C28569B6}"/>
              </a:ext>
            </a:extLst>
          </p:cNvPr>
          <p:cNvSpPr txBox="1"/>
          <p:nvPr/>
        </p:nvSpPr>
        <p:spPr>
          <a:xfrm>
            <a:off x="381000" y="6451379"/>
            <a:ext cx="1981200" cy="246221"/>
          </a:xfrm>
          <a:prstGeom prst="rect">
            <a:avLst/>
          </a:prstGeom>
          <a:noFill/>
        </p:spPr>
        <p:txBody>
          <a:bodyPr wrap="square" rtlCol="0">
            <a:spAutoFit/>
          </a:bodyPr>
          <a:lstStyle/>
          <a:p>
            <a:r>
              <a:rPr lang="en-US" sz="1000" dirty="0">
                <a:latin typeface="Roboto" panose="02000000000000000000" pitchFamily="2" charset="0"/>
                <a:ea typeface="Roboto" panose="02000000000000000000" pitchFamily="2" charset="0"/>
                <a:cs typeface="Calibri" panose="020F0502020204030204" pitchFamily="34" charset="0"/>
              </a:rPr>
              <a:t>Age-adjusted rate per 100,000</a:t>
            </a:r>
          </a:p>
        </p:txBody>
      </p:sp>
      <p:cxnSp>
        <p:nvCxnSpPr>
          <p:cNvPr id="6" name="Straight Connector 5">
            <a:extLst>
              <a:ext uri="{FF2B5EF4-FFF2-40B4-BE49-F238E27FC236}">
                <a16:creationId xmlns:a16="http://schemas.microsoft.com/office/drawing/2014/main" id="{1648913E-674D-1F10-CA8E-5E34400B5C88}"/>
              </a:ext>
            </a:extLst>
          </p:cNvPr>
          <p:cNvCxnSpPr>
            <a:cxnSpLocks/>
          </p:cNvCxnSpPr>
          <p:nvPr/>
        </p:nvCxnSpPr>
        <p:spPr>
          <a:xfrm>
            <a:off x="254016" y="1219200"/>
            <a:ext cx="8635968" cy="0"/>
          </a:xfrm>
          <a:prstGeom prst="line">
            <a:avLst/>
          </a:prstGeom>
          <a:ln w="28575">
            <a:solidFill>
              <a:srgbClr val="F3F0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6624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00944" y="350626"/>
            <a:ext cx="7685298" cy="963300"/>
          </a:xfrm>
          <a:prstGeom prst="rect">
            <a:avLst/>
          </a:prstGeom>
        </p:spPr>
        <p:txBody>
          <a:bodyPr/>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pPr marL="0" marR="0" lvl="0" indent="0" algn="l" defTabSz="604708"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a:ln>
                  <a:noFill/>
                </a:ln>
                <a:solidFill>
                  <a:srgbClr val="373737"/>
                </a:solidFill>
                <a:effectLst/>
                <a:uLnTx/>
                <a:uFillTx/>
              </a:rPr>
              <a:t>Suicide Rates Among American Indian and Alaska </a:t>
            </a:r>
            <a:br>
              <a:rPr kumimoji="0" lang="en-US" sz="2200" b="0" i="0" u="none" strike="noStrike" kern="1200" cap="none" spc="0" normalizeH="0" baseline="0" noProof="0" dirty="0">
                <a:ln>
                  <a:noFill/>
                </a:ln>
                <a:solidFill>
                  <a:srgbClr val="373737"/>
                </a:solidFill>
                <a:effectLst/>
                <a:uLnTx/>
                <a:uFillTx/>
              </a:rPr>
            </a:br>
            <a:r>
              <a:rPr kumimoji="0" lang="en-US" sz="2200" b="0" i="0" u="none" strike="noStrike" kern="1200" cap="none" spc="0" normalizeH="0" baseline="0" noProof="0" dirty="0">
                <a:ln>
                  <a:noFill/>
                </a:ln>
                <a:solidFill>
                  <a:srgbClr val="373737"/>
                </a:solidFill>
                <a:effectLst/>
                <a:uLnTx/>
                <a:uFillTx/>
              </a:rPr>
              <a:t>Native (AI/AN) Populations in the </a:t>
            </a:r>
            <a:r>
              <a:rPr lang="en-US" sz="2200" b="0" dirty="0">
                <a:solidFill>
                  <a:srgbClr val="373737"/>
                </a:solidFill>
              </a:rPr>
              <a:t>U.S. </a:t>
            </a:r>
            <a:r>
              <a:rPr kumimoji="0" lang="en-US" sz="2200" b="0" i="0" u="none" strike="noStrike" kern="1200" cap="none" spc="0" normalizeH="0" baseline="0" noProof="0" dirty="0">
                <a:ln>
                  <a:noFill/>
                </a:ln>
                <a:solidFill>
                  <a:srgbClr val="373737"/>
                </a:solidFill>
                <a:effectLst/>
                <a:uLnTx/>
                <a:uFillTx/>
              </a:rPr>
              <a:t>by Age,</a:t>
            </a:r>
            <a:r>
              <a:rPr lang="en-US" sz="2200" b="0" dirty="0">
                <a:solidFill>
                  <a:srgbClr val="373737"/>
                </a:solidFill>
              </a:rPr>
              <a:t> 2011-2020</a:t>
            </a:r>
            <a:endParaRPr kumimoji="0" lang="en-US" sz="2200" b="0" i="0" u="none" strike="noStrike" kern="1200" cap="none" spc="0" normalizeH="0" baseline="0" noProof="0" dirty="0">
              <a:ln>
                <a:noFill/>
              </a:ln>
              <a:solidFill>
                <a:srgbClr val="373737"/>
              </a:solidFill>
              <a:effectLst/>
              <a:uLnTx/>
              <a:uFillTx/>
            </a:endParaRPr>
          </a:p>
        </p:txBody>
      </p:sp>
      <p:sp>
        <p:nvSpPr>
          <p:cNvPr id="8" name="TextBox 7"/>
          <p:cNvSpPr txBox="1"/>
          <p:nvPr/>
        </p:nvSpPr>
        <p:spPr>
          <a:xfrm>
            <a:off x="6923314" y="6484421"/>
            <a:ext cx="2034388"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B4B4B"/>
                </a:solidFill>
                <a:effectLst/>
                <a:uLnTx/>
                <a:uFillTx/>
                <a:latin typeface="Roboto" panose="02000000000000000000" pitchFamily="2" charset="0"/>
                <a:ea typeface="Roboto" panose="02000000000000000000" pitchFamily="2" charset="0"/>
                <a:cs typeface="Calibri"/>
              </a:rPr>
              <a:t>Source: </a:t>
            </a:r>
            <a:r>
              <a:rPr lang="en-US" sz="1000" dirty="0">
                <a:solidFill>
                  <a:srgbClr val="4B4B4B"/>
                </a:solidFill>
                <a:latin typeface="Roboto" panose="02000000000000000000" pitchFamily="2" charset="0"/>
                <a:ea typeface="Roboto" panose="02000000000000000000" pitchFamily="2" charset="0"/>
                <a:cs typeface="Calibri"/>
              </a:rPr>
              <a:t>CDC</a:t>
            </a:r>
            <a:r>
              <a:rPr kumimoji="0" lang="en-US" sz="1000" b="0" i="0" u="none" strike="noStrike" kern="1200" cap="none" spc="0" normalizeH="0" baseline="0" noProof="0" dirty="0">
                <a:ln>
                  <a:noFill/>
                </a:ln>
                <a:solidFill>
                  <a:srgbClr val="4B4B4B"/>
                </a:solidFill>
                <a:effectLst/>
                <a:uLnTx/>
                <a:uFillTx/>
                <a:latin typeface="Roboto" panose="02000000000000000000" pitchFamily="2" charset="0"/>
                <a:ea typeface="Roboto" panose="02000000000000000000" pitchFamily="2" charset="0"/>
                <a:cs typeface="Calibri"/>
              </a:rPr>
              <a:t>, 2021</a:t>
            </a:r>
          </a:p>
        </p:txBody>
      </p:sp>
      <p:sp>
        <p:nvSpPr>
          <p:cNvPr id="10" name="TextBox 1">
            <a:extLst>
              <a:ext uri="{FF2B5EF4-FFF2-40B4-BE49-F238E27FC236}">
                <a16:creationId xmlns:a16="http://schemas.microsoft.com/office/drawing/2014/main" id="{05610FEF-73BE-44E3-BCF8-6E75E7B6FDA6}"/>
              </a:ext>
            </a:extLst>
          </p:cNvPr>
          <p:cNvSpPr txBox="1"/>
          <p:nvPr/>
        </p:nvSpPr>
        <p:spPr>
          <a:xfrm>
            <a:off x="186298" y="6469035"/>
            <a:ext cx="1174483" cy="26160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73737"/>
              </a:solidFill>
              <a:effectLst/>
              <a:uLnTx/>
              <a:uFillTx/>
              <a:latin typeface="Gill Sans MT"/>
              <a:ea typeface="+mn-ea"/>
              <a:cs typeface="+mn-cs"/>
            </a:endParaRPr>
          </a:p>
        </p:txBody>
      </p:sp>
      <p:sp>
        <p:nvSpPr>
          <p:cNvPr id="11" name="TextBox 10">
            <a:extLst>
              <a:ext uri="{FF2B5EF4-FFF2-40B4-BE49-F238E27FC236}">
                <a16:creationId xmlns:a16="http://schemas.microsoft.com/office/drawing/2014/main" id="{6E580844-6A5C-49BA-ADA4-D882C5EBFBD0}"/>
              </a:ext>
            </a:extLst>
          </p:cNvPr>
          <p:cNvSpPr txBox="1"/>
          <p:nvPr/>
        </p:nvSpPr>
        <p:spPr>
          <a:xfrm>
            <a:off x="7620000" y="6306979"/>
            <a:ext cx="1068718" cy="246221"/>
          </a:xfrm>
          <a:prstGeom prst="rect">
            <a:avLst/>
          </a:prstGeom>
          <a:noFill/>
        </p:spPr>
        <p:txBody>
          <a:bodyPr wrap="square" rtlCol="0">
            <a:spAutoFit/>
          </a:bodyPr>
          <a:lstStyle/>
          <a:p>
            <a:pPr algn="r"/>
            <a:r>
              <a:rPr lang="en-US" sz="1000" dirty="0">
                <a:latin typeface="Roboto" panose="02000000000000000000" pitchFamily="2" charset="0"/>
                <a:ea typeface="Roboto" panose="02000000000000000000" pitchFamily="2" charset="0"/>
                <a:cs typeface="Calibri" panose="020F0502020204030204" pitchFamily="34" charset="0"/>
              </a:rPr>
              <a:t>*Non-Hispanic</a:t>
            </a:r>
          </a:p>
        </p:txBody>
      </p:sp>
      <p:sp>
        <p:nvSpPr>
          <p:cNvPr id="4" name="TextBox 3">
            <a:extLst>
              <a:ext uri="{FF2B5EF4-FFF2-40B4-BE49-F238E27FC236}">
                <a16:creationId xmlns:a16="http://schemas.microsoft.com/office/drawing/2014/main" id="{C3C8B7BD-E922-3E64-751F-E43ACB783068}"/>
              </a:ext>
            </a:extLst>
          </p:cNvPr>
          <p:cNvSpPr txBox="1"/>
          <p:nvPr/>
        </p:nvSpPr>
        <p:spPr>
          <a:xfrm>
            <a:off x="381000" y="6484421"/>
            <a:ext cx="1981200" cy="246221"/>
          </a:xfrm>
          <a:prstGeom prst="rect">
            <a:avLst/>
          </a:prstGeom>
          <a:noFill/>
        </p:spPr>
        <p:txBody>
          <a:bodyPr wrap="square" rtlCol="0">
            <a:spAutoFit/>
          </a:bodyPr>
          <a:lstStyle/>
          <a:p>
            <a:r>
              <a:rPr lang="en-US" sz="1000" dirty="0">
                <a:latin typeface="Roboto" panose="02000000000000000000" pitchFamily="2" charset="0"/>
                <a:ea typeface="Roboto" panose="02000000000000000000" pitchFamily="2" charset="0"/>
                <a:cs typeface="Calibri" panose="020F0502020204030204" pitchFamily="34" charset="0"/>
              </a:rPr>
              <a:t>Rate per 100,000</a:t>
            </a:r>
          </a:p>
        </p:txBody>
      </p:sp>
      <p:graphicFrame>
        <p:nvGraphicFramePr>
          <p:cNvPr id="13" name="Chart 12">
            <a:extLst>
              <a:ext uri="{FF2B5EF4-FFF2-40B4-BE49-F238E27FC236}">
                <a16:creationId xmlns:a16="http://schemas.microsoft.com/office/drawing/2014/main" id="{CF846B97-BD35-012D-F8A5-AC966258F50C}"/>
              </a:ext>
            </a:extLst>
          </p:cNvPr>
          <p:cNvGraphicFramePr>
            <a:graphicFrameLocks/>
          </p:cNvGraphicFramePr>
          <p:nvPr>
            <p:extLst>
              <p:ext uri="{D42A27DB-BD31-4B8C-83A1-F6EECF244321}">
                <p14:modId xmlns:p14="http://schemas.microsoft.com/office/powerpoint/2010/main" val="2708769713"/>
              </p:ext>
            </p:extLst>
          </p:nvPr>
        </p:nvGraphicFramePr>
        <p:xfrm>
          <a:off x="186298" y="1647100"/>
          <a:ext cx="8880527" cy="4453273"/>
        </p:xfrm>
        <a:graphic>
          <a:graphicData uri="http://schemas.openxmlformats.org/drawingml/2006/chart">
            <c:chart xmlns:c="http://schemas.openxmlformats.org/drawingml/2006/chart" xmlns:r="http://schemas.openxmlformats.org/officeDocument/2006/relationships" r:id="rId3"/>
          </a:graphicData>
        </a:graphic>
      </p:graphicFrame>
      <p:cxnSp>
        <p:nvCxnSpPr>
          <p:cNvPr id="14" name="Straight Connector 13">
            <a:extLst>
              <a:ext uri="{FF2B5EF4-FFF2-40B4-BE49-F238E27FC236}">
                <a16:creationId xmlns:a16="http://schemas.microsoft.com/office/drawing/2014/main" id="{9BE6E4D6-37B3-CA71-88B0-A40F804C6708}"/>
              </a:ext>
            </a:extLst>
          </p:cNvPr>
          <p:cNvCxnSpPr>
            <a:cxnSpLocks/>
          </p:cNvCxnSpPr>
          <p:nvPr/>
        </p:nvCxnSpPr>
        <p:spPr>
          <a:xfrm>
            <a:off x="254016" y="1219200"/>
            <a:ext cx="8635968" cy="0"/>
          </a:xfrm>
          <a:prstGeom prst="line">
            <a:avLst/>
          </a:prstGeom>
          <a:ln w="28575">
            <a:solidFill>
              <a:srgbClr val="F3F0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9658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07400" y="327667"/>
            <a:ext cx="7793599" cy="963300"/>
          </a:xfrm>
          <a:prstGeom prst="rect">
            <a:avLst/>
          </a:prstGeom>
        </p:spPr>
        <p:txBody>
          <a:bodyPr/>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pPr marL="0" marR="0" lvl="0" indent="0" algn="l" defTabSz="604708"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rPr>
              <a:t>Suicide Rates Among American Indian and Alaska</a:t>
            </a:r>
            <a:br>
              <a:rPr kumimoji="0" lang="en-US" sz="22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22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rPr>
              <a:t>Native (AI/AN) Populations in the U.S. by Sex, 2011-2020 </a:t>
            </a:r>
          </a:p>
        </p:txBody>
      </p:sp>
      <p:sp>
        <p:nvSpPr>
          <p:cNvPr id="8" name="TextBox 7"/>
          <p:cNvSpPr txBox="1"/>
          <p:nvPr/>
        </p:nvSpPr>
        <p:spPr>
          <a:xfrm>
            <a:off x="6923314" y="6484421"/>
            <a:ext cx="2034388"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B4B4B"/>
                </a:solidFill>
                <a:effectLst/>
                <a:uLnTx/>
                <a:uFillTx/>
                <a:latin typeface="Roboto" panose="02000000000000000000" pitchFamily="2" charset="0"/>
                <a:ea typeface="Roboto" panose="02000000000000000000" pitchFamily="2" charset="0"/>
                <a:cs typeface="Calibri"/>
              </a:rPr>
              <a:t>Source: CDC, 2021</a:t>
            </a:r>
          </a:p>
        </p:txBody>
      </p:sp>
      <p:sp>
        <p:nvSpPr>
          <p:cNvPr id="10" name="TextBox 1">
            <a:extLst>
              <a:ext uri="{FF2B5EF4-FFF2-40B4-BE49-F238E27FC236}">
                <a16:creationId xmlns:a16="http://schemas.microsoft.com/office/drawing/2014/main" id="{05610FEF-73BE-44E3-BCF8-6E75E7B6FDA6}"/>
              </a:ext>
            </a:extLst>
          </p:cNvPr>
          <p:cNvSpPr txBox="1"/>
          <p:nvPr/>
        </p:nvSpPr>
        <p:spPr>
          <a:xfrm>
            <a:off x="186298" y="6469035"/>
            <a:ext cx="1174483" cy="26160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73737"/>
              </a:solidFill>
              <a:effectLst/>
              <a:uLnTx/>
              <a:uFillTx/>
              <a:latin typeface="Gill Sans MT"/>
              <a:ea typeface="+mn-ea"/>
              <a:cs typeface="+mn-cs"/>
            </a:endParaRPr>
          </a:p>
        </p:txBody>
      </p:sp>
      <p:sp>
        <p:nvSpPr>
          <p:cNvPr id="5" name="TextBox 4">
            <a:extLst>
              <a:ext uri="{FF2B5EF4-FFF2-40B4-BE49-F238E27FC236}">
                <a16:creationId xmlns:a16="http://schemas.microsoft.com/office/drawing/2014/main" id="{1A17C36D-26B2-469B-1893-DB7206AFFD00}"/>
              </a:ext>
            </a:extLst>
          </p:cNvPr>
          <p:cNvSpPr txBox="1"/>
          <p:nvPr/>
        </p:nvSpPr>
        <p:spPr>
          <a:xfrm>
            <a:off x="7696200" y="6306979"/>
            <a:ext cx="1068718" cy="246221"/>
          </a:xfrm>
          <a:prstGeom prst="rect">
            <a:avLst/>
          </a:prstGeom>
          <a:noFill/>
        </p:spPr>
        <p:txBody>
          <a:bodyPr wrap="square" rtlCol="0">
            <a:spAutoFit/>
          </a:bodyPr>
          <a:lstStyle/>
          <a:p>
            <a:r>
              <a:rPr lang="en-US" sz="1000" dirty="0">
                <a:latin typeface="Roboto" panose="02000000000000000000" pitchFamily="2" charset="0"/>
                <a:ea typeface="Roboto" panose="02000000000000000000" pitchFamily="2" charset="0"/>
                <a:cs typeface="Calibri" panose="020F0502020204030204" pitchFamily="34" charset="0"/>
              </a:rPr>
              <a:t>*Non-Hispanic</a:t>
            </a:r>
          </a:p>
        </p:txBody>
      </p:sp>
      <p:sp>
        <p:nvSpPr>
          <p:cNvPr id="13" name="TextBox 12">
            <a:extLst>
              <a:ext uri="{FF2B5EF4-FFF2-40B4-BE49-F238E27FC236}">
                <a16:creationId xmlns:a16="http://schemas.microsoft.com/office/drawing/2014/main" id="{2C2502B4-0D59-BE82-F125-0519276EB01F}"/>
              </a:ext>
            </a:extLst>
          </p:cNvPr>
          <p:cNvSpPr txBox="1"/>
          <p:nvPr/>
        </p:nvSpPr>
        <p:spPr>
          <a:xfrm>
            <a:off x="304800" y="6484421"/>
            <a:ext cx="1981200" cy="246221"/>
          </a:xfrm>
          <a:prstGeom prst="rect">
            <a:avLst/>
          </a:prstGeom>
          <a:noFill/>
        </p:spPr>
        <p:txBody>
          <a:bodyPr wrap="square" rtlCol="0">
            <a:spAutoFit/>
          </a:bodyPr>
          <a:lstStyle/>
          <a:p>
            <a:r>
              <a:rPr lang="en-US" sz="1000" dirty="0">
                <a:latin typeface="Roboto" panose="02000000000000000000" pitchFamily="2" charset="0"/>
                <a:ea typeface="Roboto" panose="02000000000000000000" pitchFamily="2" charset="0"/>
                <a:cs typeface="Calibri" panose="020F0502020204030204" pitchFamily="34" charset="0"/>
              </a:rPr>
              <a:t>Age-adjusted rate per 100,000</a:t>
            </a:r>
          </a:p>
        </p:txBody>
      </p:sp>
      <p:graphicFrame>
        <p:nvGraphicFramePr>
          <p:cNvPr id="15" name="Chart 14">
            <a:extLst>
              <a:ext uri="{FF2B5EF4-FFF2-40B4-BE49-F238E27FC236}">
                <a16:creationId xmlns:a16="http://schemas.microsoft.com/office/drawing/2014/main" id="{9F065607-DC02-DA38-7EBD-327A5D418794}"/>
              </a:ext>
            </a:extLst>
          </p:cNvPr>
          <p:cNvGraphicFramePr>
            <a:graphicFrameLocks/>
          </p:cNvGraphicFramePr>
          <p:nvPr>
            <p:extLst>
              <p:ext uri="{D42A27DB-BD31-4B8C-83A1-F6EECF244321}">
                <p14:modId xmlns:p14="http://schemas.microsoft.com/office/powerpoint/2010/main" val="4182757782"/>
              </p:ext>
            </p:extLst>
          </p:nvPr>
        </p:nvGraphicFramePr>
        <p:xfrm>
          <a:off x="228600" y="1588247"/>
          <a:ext cx="8631798" cy="4050553"/>
        </p:xfrm>
        <a:graphic>
          <a:graphicData uri="http://schemas.openxmlformats.org/drawingml/2006/chart">
            <c:chart xmlns:c="http://schemas.openxmlformats.org/drawingml/2006/chart" xmlns:r="http://schemas.openxmlformats.org/officeDocument/2006/relationships" r:id="rId3"/>
          </a:graphicData>
        </a:graphic>
      </p:graphicFrame>
      <p:cxnSp>
        <p:nvCxnSpPr>
          <p:cNvPr id="16" name="Straight Connector 15">
            <a:extLst>
              <a:ext uri="{FF2B5EF4-FFF2-40B4-BE49-F238E27FC236}">
                <a16:creationId xmlns:a16="http://schemas.microsoft.com/office/drawing/2014/main" id="{662D7FF9-90D1-ACB1-7189-98BBEA428FCA}"/>
              </a:ext>
            </a:extLst>
          </p:cNvPr>
          <p:cNvCxnSpPr>
            <a:cxnSpLocks/>
          </p:cNvCxnSpPr>
          <p:nvPr/>
        </p:nvCxnSpPr>
        <p:spPr>
          <a:xfrm>
            <a:off x="254016" y="1219200"/>
            <a:ext cx="8635968" cy="0"/>
          </a:xfrm>
          <a:prstGeom prst="line">
            <a:avLst/>
          </a:prstGeom>
          <a:ln w="28575">
            <a:solidFill>
              <a:srgbClr val="F3F0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588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13857" y="409958"/>
            <a:ext cx="8635968" cy="733042"/>
          </a:xfrm>
          <a:prstGeom prst="rect">
            <a:avLst/>
          </a:prstGeom>
        </p:spPr>
        <p:txBody>
          <a:bodyPr/>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pPr marL="0" marR="0" lvl="0" indent="0" algn="l" defTabSz="604708"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rPr>
              <a:t>Past-Year Suicidal Thoughts and Behaviors Among Adults in </a:t>
            </a:r>
            <a:r>
              <a:rPr lang="en-US" sz="2200" b="0" dirty="0">
                <a:solidFill>
                  <a:srgbClr val="373737"/>
                </a:solidFill>
                <a:latin typeface="Roboto" panose="02000000000000000000" pitchFamily="2" charset="0"/>
                <a:ea typeface="Roboto" panose="02000000000000000000" pitchFamily="2" charset="0"/>
                <a:cs typeface="Roboto" panose="02000000000000000000" pitchFamily="2" charset="0"/>
              </a:rPr>
              <a:t>American Indian and Alaska Native (</a:t>
            </a:r>
            <a:r>
              <a:rPr kumimoji="0" lang="en-US" sz="22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rPr>
              <a:t>AI/AN) Populations (U.S., 2020)</a:t>
            </a:r>
          </a:p>
        </p:txBody>
      </p:sp>
      <p:sp>
        <p:nvSpPr>
          <p:cNvPr id="8" name="TextBox 7"/>
          <p:cNvSpPr txBox="1"/>
          <p:nvPr/>
        </p:nvSpPr>
        <p:spPr>
          <a:xfrm>
            <a:off x="7086600" y="6401131"/>
            <a:ext cx="1671531"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Roboto" panose="02000000000000000000" pitchFamily="2" charset="0"/>
                <a:ea typeface="Roboto" panose="02000000000000000000" pitchFamily="2" charset="0"/>
                <a:cs typeface="Calibri"/>
              </a:rPr>
              <a:t>Source: SAMHSA, 2023</a:t>
            </a:r>
          </a:p>
        </p:txBody>
      </p:sp>
      <p:sp>
        <p:nvSpPr>
          <p:cNvPr id="9" name="TextBox 8">
            <a:extLst>
              <a:ext uri="{FF2B5EF4-FFF2-40B4-BE49-F238E27FC236}">
                <a16:creationId xmlns:a16="http://schemas.microsoft.com/office/drawing/2014/main" id="{6E580844-6A5C-49BA-ADA4-D882C5EBFBD0}"/>
              </a:ext>
            </a:extLst>
          </p:cNvPr>
          <p:cNvSpPr txBox="1"/>
          <p:nvPr/>
        </p:nvSpPr>
        <p:spPr>
          <a:xfrm>
            <a:off x="7239000" y="6199265"/>
            <a:ext cx="1068718" cy="246221"/>
          </a:xfrm>
          <a:prstGeom prst="rect">
            <a:avLst/>
          </a:prstGeom>
          <a:noFill/>
        </p:spPr>
        <p:txBody>
          <a:bodyPr wrap="square" rtlCol="0">
            <a:spAutoFit/>
          </a:bodyPr>
          <a:lstStyle/>
          <a:p>
            <a:r>
              <a:rPr lang="en-US" sz="1000" dirty="0">
                <a:latin typeface="Roboto" panose="02000000000000000000" pitchFamily="2" charset="0"/>
                <a:ea typeface="Roboto" panose="02000000000000000000" pitchFamily="2" charset="0"/>
                <a:cs typeface="Calibri" panose="020F0502020204030204" pitchFamily="34" charset="0"/>
              </a:rPr>
              <a:t>*Non-Hispanic</a:t>
            </a:r>
          </a:p>
        </p:txBody>
      </p:sp>
      <p:cxnSp>
        <p:nvCxnSpPr>
          <p:cNvPr id="11" name="Straight Connector 10">
            <a:extLst>
              <a:ext uri="{FF2B5EF4-FFF2-40B4-BE49-F238E27FC236}">
                <a16:creationId xmlns:a16="http://schemas.microsoft.com/office/drawing/2014/main" id="{B1358E76-1042-983C-1BC6-DEA8D4635AC6}"/>
              </a:ext>
            </a:extLst>
          </p:cNvPr>
          <p:cNvCxnSpPr>
            <a:cxnSpLocks/>
          </p:cNvCxnSpPr>
          <p:nvPr/>
        </p:nvCxnSpPr>
        <p:spPr>
          <a:xfrm>
            <a:off x="254016" y="1219200"/>
            <a:ext cx="8635968" cy="0"/>
          </a:xfrm>
          <a:prstGeom prst="line">
            <a:avLst/>
          </a:prstGeom>
          <a:ln w="28575">
            <a:solidFill>
              <a:srgbClr val="F3F0EA"/>
            </a:solidFill>
          </a:ln>
        </p:spPr>
        <p:style>
          <a:lnRef idx="1">
            <a:schemeClr val="accent1"/>
          </a:lnRef>
          <a:fillRef idx="0">
            <a:schemeClr val="accent1"/>
          </a:fillRef>
          <a:effectRef idx="0">
            <a:schemeClr val="accent1"/>
          </a:effectRef>
          <a:fontRef idx="minor">
            <a:schemeClr val="tx1"/>
          </a:fontRef>
        </p:style>
      </p:cxnSp>
      <p:graphicFrame>
        <p:nvGraphicFramePr>
          <p:cNvPr id="7" name="Chart 6">
            <a:extLst>
              <a:ext uri="{FF2B5EF4-FFF2-40B4-BE49-F238E27FC236}">
                <a16:creationId xmlns:a16="http://schemas.microsoft.com/office/drawing/2014/main" id="{E9650048-A1C8-BE5C-B7AB-18924B61B5D2}"/>
              </a:ext>
            </a:extLst>
          </p:cNvPr>
          <p:cNvGraphicFramePr>
            <a:graphicFrameLocks/>
          </p:cNvGraphicFramePr>
          <p:nvPr>
            <p:extLst>
              <p:ext uri="{D42A27DB-BD31-4B8C-83A1-F6EECF244321}">
                <p14:modId xmlns:p14="http://schemas.microsoft.com/office/powerpoint/2010/main" val="3522716235"/>
              </p:ext>
            </p:extLst>
          </p:nvPr>
        </p:nvGraphicFramePr>
        <p:xfrm>
          <a:off x="502443" y="1253564"/>
          <a:ext cx="8139114" cy="491133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24506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07401" y="408300"/>
            <a:ext cx="6421999" cy="1191900"/>
          </a:xfrm>
          <a:prstGeom prst="rect">
            <a:avLst/>
          </a:prstGeom>
        </p:spPr>
        <p:txBody>
          <a:bodyPr/>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pPr marL="0" marR="0" lvl="0" indent="0" algn="l" defTabSz="604708"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rPr>
              <a:t>Past-Year Suicidal Thoughts and Behaviors Among High School Youth in American Indian and Alaska Native (AI/AN) Populations (</a:t>
            </a:r>
            <a:r>
              <a:rPr lang="en-US" sz="2200" b="0" dirty="0">
                <a:solidFill>
                  <a:srgbClr val="373737"/>
                </a:solidFill>
                <a:latin typeface="Roboto" panose="02000000000000000000" pitchFamily="2" charset="0"/>
                <a:ea typeface="Roboto" panose="02000000000000000000" pitchFamily="2" charset="0"/>
                <a:cs typeface="Roboto" panose="02000000000000000000" pitchFamily="2" charset="0"/>
              </a:rPr>
              <a:t>U.S., </a:t>
            </a:r>
            <a:r>
              <a:rPr kumimoji="0" lang="en-US" sz="22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rPr>
              <a:t>2021)</a:t>
            </a:r>
          </a:p>
        </p:txBody>
      </p:sp>
      <p:sp>
        <p:nvSpPr>
          <p:cNvPr id="8" name="TextBox 7"/>
          <p:cNvSpPr txBox="1"/>
          <p:nvPr/>
        </p:nvSpPr>
        <p:spPr>
          <a:xfrm>
            <a:off x="6923314" y="6484421"/>
            <a:ext cx="2034388"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B4B4B"/>
                </a:solidFill>
                <a:effectLst/>
                <a:uLnTx/>
                <a:uFillTx/>
                <a:latin typeface="Roboto" panose="02000000000000000000" pitchFamily="2" charset="0"/>
                <a:ea typeface="Roboto" panose="02000000000000000000" pitchFamily="2" charset="0"/>
                <a:cs typeface="Calibri"/>
              </a:rPr>
              <a:t>Source: CDC, 2021</a:t>
            </a:r>
          </a:p>
        </p:txBody>
      </p:sp>
      <p:sp>
        <p:nvSpPr>
          <p:cNvPr id="10" name="TextBox 1">
            <a:extLst>
              <a:ext uri="{FF2B5EF4-FFF2-40B4-BE49-F238E27FC236}">
                <a16:creationId xmlns:a16="http://schemas.microsoft.com/office/drawing/2014/main" id="{05610FEF-73BE-44E3-BCF8-6E75E7B6FDA6}"/>
              </a:ext>
            </a:extLst>
          </p:cNvPr>
          <p:cNvSpPr txBox="1"/>
          <p:nvPr/>
        </p:nvSpPr>
        <p:spPr>
          <a:xfrm>
            <a:off x="186298" y="6469035"/>
            <a:ext cx="1174483" cy="26160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73737"/>
              </a:solidFill>
              <a:effectLst/>
              <a:uLnTx/>
              <a:uFillTx/>
              <a:latin typeface="Gill Sans MT"/>
              <a:ea typeface="+mn-ea"/>
              <a:cs typeface="+mn-cs"/>
            </a:endParaRPr>
          </a:p>
        </p:txBody>
      </p:sp>
      <p:sp>
        <p:nvSpPr>
          <p:cNvPr id="12" name="TextBox 11">
            <a:extLst>
              <a:ext uri="{FF2B5EF4-FFF2-40B4-BE49-F238E27FC236}">
                <a16:creationId xmlns:a16="http://schemas.microsoft.com/office/drawing/2014/main" id="{6E580844-6A5C-49BA-ADA4-D882C5EBFBD0}"/>
              </a:ext>
            </a:extLst>
          </p:cNvPr>
          <p:cNvSpPr txBox="1"/>
          <p:nvPr/>
        </p:nvSpPr>
        <p:spPr>
          <a:xfrm>
            <a:off x="7620000" y="6306979"/>
            <a:ext cx="1068718" cy="246221"/>
          </a:xfrm>
          <a:prstGeom prst="rect">
            <a:avLst/>
          </a:prstGeom>
          <a:noFill/>
        </p:spPr>
        <p:txBody>
          <a:bodyPr wrap="square" rtlCol="0">
            <a:spAutoFit/>
          </a:bodyPr>
          <a:lstStyle/>
          <a:p>
            <a:pPr algn="r"/>
            <a:r>
              <a:rPr lang="en-US" sz="1000" dirty="0">
                <a:latin typeface="Roboto" panose="02000000000000000000" pitchFamily="2" charset="0"/>
                <a:ea typeface="Roboto" panose="02000000000000000000" pitchFamily="2" charset="0"/>
                <a:cs typeface="Calibri" panose="020F0502020204030204" pitchFamily="34" charset="0"/>
              </a:rPr>
              <a:t>*Non-Hispanic</a:t>
            </a:r>
          </a:p>
        </p:txBody>
      </p:sp>
      <p:cxnSp>
        <p:nvCxnSpPr>
          <p:cNvPr id="4" name="Straight Connector 3">
            <a:extLst>
              <a:ext uri="{FF2B5EF4-FFF2-40B4-BE49-F238E27FC236}">
                <a16:creationId xmlns:a16="http://schemas.microsoft.com/office/drawing/2014/main" id="{5A487040-14E7-572B-7ADA-E478A1EEA562}"/>
              </a:ext>
            </a:extLst>
          </p:cNvPr>
          <p:cNvCxnSpPr>
            <a:cxnSpLocks/>
          </p:cNvCxnSpPr>
          <p:nvPr/>
        </p:nvCxnSpPr>
        <p:spPr>
          <a:xfrm>
            <a:off x="254016" y="1600200"/>
            <a:ext cx="8635968" cy="0"/>
          </a:xfrm>
          <a:prstGeom prst="line">
            <a:avLst/>
          </a:prstGeom>
          <a:ln w="28575">
            <a:solidFill>
              <a:srgbClr val="F3F0EA"/>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696656F-42FA-BC4E-0840-6CBF6E910C85}"/>
              </a:ext>
            </a:extLst>
          </p:cNvPr>
          <p:cNvSpPr txBox="1"/>
          <p:nvPr/>
        </p:nvSpPr>
        <p:spPr>
          <a:xfrm>
            <a:off x="129886" y="6359804"/>
            <a:ext cx="5409159" cy="33855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noProof="0" dirty="0">
                <a:ln>
                  <a:noFill/>
                </a:ln>
                <a:solidFill>
                  <a:srgbClr val="373737"/>
                </a:solidFill>
                <a:effectLst/>
                <a:uLnTx/>
                <a:uFillTx/>
                <a:latin typeface="Roboto" panose="02000000000000000000" pitchFamily="2" charset="0"/>
                <a:ea typeface="Roboto" panose="02000000000000000000" pitchFamily="2" charset="0"/>
                <a:cs typeface="Calibri" panose="020F0502020204030204" pitchFamily="34" charset="0"/>
              </a:rPr>
              <a:t>**Percentage estimates for AI/AN youth who had a past-year suicide attempt that resulted in an injury, poisoning, or overdose that had to be treated by a doctor or nurse were too small to be reliable and are not included in this chart.</a:t>
            </a:r>
          </a:p>
        </p:txBody>
      </p:sp>
      <p:graphicFrame>
        <p:nvGraphicFramePr>
          <p:cNvPr id="13" name="Chart 12">
            <a:extLst>
              <a:ext uri="{FF2B5EF4-FFF2-40B4-BE49-F238E27FC236}">
                <a16:creationId xmlns:a16="http://schemas.microsoft.com/office/drawing/2014/main" id="{B1117379-8B07-AD26-D461-08FBC0031A5D}"/>
              </a:ext>
            </a:extLst>
          </p:cNvPr>
          <p:cNvGraphicFramePr>
            <a:graphicFrameLocks/>
          </p:cNvGraphicFramePr>
          <p:nvPr>
            <p:extLst>
              <p:ext uri="{D42A27DB-BD31-4B8C-83A1-F6EECF244321}">
                <p14:modId xmlns:p14="http://schemas.microsoft.com/office/powerpoint/2010/main" val="29928740"/>
              </p:ext>
            </p:extLst>
          </p:nvPr>
        </p:nvGraphicFramePr>
        <p:xfrm>
          <a:off x="207401" y="1636443"/>
          <a:ext cx="8653465" cy="47606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00028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0E74083A-2964-4880-C30E-73D34F25F50B}"/>
              </a:ext>
            </a:extLst>
          </p:cNvPr>
          <p:cNvGraphicFramePr>
            <a:graphicFrameLocks/>
          </p:cNvGraphicFramePr>
          <p:nvPr>
            <p:extLst>
              <p:ext uri="{D42A27DB-BD31-4B8C-83A1-F6EECF244321}">
                <p14:modId xmlns:p14="http://schemas.microsoft.com/office/powerpoint/2010/main" val="1632192517"/>
              </p:ext>
            </p:extLst>
          </p:nvPr>
        </p:nvGraphicFramePr>
        <p:xfrm>
          <a:off x="159839" y="1293821"/>
          <a:ext cx="8778463" cy="4645819"/>
        </p:xfrm>
        <a:graphic>
          <a:graphicData uri="http://schemas.openxmlformats.org/drawingml/2006/chart">
            <c:chart xmlns:c="http://schemas.openxmlformats.org/drawingml/2006/chart" xmlns:r="http://schemas.openxmlformats.org/officeDocument/2006/relationships" r:id="rId3"/>
          </a:graphicData>
        </a:graphic>
      </p:graphicFrame>
      <p:sp>
        <p:nvSpPr>
          <p:cNvPr id="33" name="TextBox 32"/>
          <p:cNvSpPr txBox="1"/>
          <p:nvPr/>
        </p:nvSpPr>
        <p:spPr>
          <a:xfrm>
            <a:off x="7633253" y="6451379"/>
            <a:ext cx="1307516" cy="246221"/>
          </a:xfrm>
          <a:prstGeom prst="rect">
            <a:avLst/>
          </a:prstGeom>
          <a:noFill/>
        </p:spPr>
        <p:txBody>
          <a:bodyPr wrap="square" rtlCol="0">
            <a:spAutoFit/>
          </a:bodyPr>
          <a:lstStyle/>
          <a:p>
            <a:pPr algn="r"/>
            <a:r>
              <a:rPr lang="en-US" sz="1000" dirty="0">
                <a:latin typeface="Roboto" panose="02000000000000000000" pitchFamily="2" charset="0"/>
                <a:ea typeface="Roboto" panose="02000000000000000000" pitchFamily="2" charset="0"/>
                <a:cs typeface="Calibri"/>
              </a:rPr>
              <a:t>Source: CDC, 2021</a:t>
            </a:r>
          </a:p>
        </p:txBody>
      </p:sp>
      <p:sp>
        <p:nvSpPr>
          <p:cNvPr id="34" name="Title 1"/>
          <p:cNvSpPr txBox="1">
            <a:spLocks/>
          </p:cNvSpPr>
          <p:nvPr/>
        </p:nvSpPr>
        <p:spPr>
          <a:xfrm>
            <a:off x="196850" y="336002"/>
            <a:ext cx="6127750" cy="944756"/>
          </a:xfrm>
          <a:prstGeom prst="rect">
            <a:avLst/>
          </a:prstGeom>
        </p:spPr>
        <p:txBody>
          <a:bodyPr/>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pPr algn="l" rtl="0">
              <a:defRPr sz="2000" b="0" i="0" u="none" strike="noStrike" kern="1200" spc="0" baseline="0">
                <a:solidFill>
                  <a:sysClr val="windowText" lastClr="000000">
                    <a:lumMod val="65000"/>
                    <a:lumOff val="35000"/>
                  </a:sysClr>
                </a:solidFill>
                <a:latin typeface="Roboto" panose="02000000000000000000" pitchFamily="2" charset="0"/>
                <a:ea typeface="Roboto" panose="02000000000000000000" pitchFamily="2" charset="0"/>
                <a:cs typeface="Roboto" panose="02000000000000000000" pitchFamily="2" charset="0"/>
              </a:defRPr>
            </a:pPr>
            <a:r>
              <a:rPr lang="en-US" sz="2200" b="1" i="0" u="none" strike="noStrike" baseline="0" dirty="0">
                <a:solidFill>
                  <a:srgbClr val="0066A4"/>
                </a:solidFill>
                <a:effectLst/>
              </a:rPr>
              <a:t>Suicides</a:t>
            </a:r>
            <a:r>
              <a:rPr lang="en-US" sz="2200" b="0" i="0" u="none" strike="noStrike" baseline="0" dirty="0">
                <a:effectLst/>
              </a:rPr>
              <a:t> </a:t>
            </a:r>
            <a:r>
              <a:rPr lang="en-US" sz="2200" b="0" i="0" u="none" strike="noStrike" baseline="0" dirty="0">
                <a:solidFill>
                  <a:srgbClr val="373737"/>
                </a:solidFill>
                <a:effectLst/>
              </a:rPr>
              <a:t>outnumbered</a:t>
            </a:r>
            <a:r>
              <a:rPr lang="en-US" sz="2200" b="0" i="0" u="none" strike="noStrike" baseline="0" dirty="0">
                <a:effectLst/>
              </a:rPr>
              <a:t> </a:t>
            </a:r>
            <a:r>
              <a:rPr lang="en-US" sz="2200" b="1" i="0" u="none" strike="noStrike" baseline="0" dirty="0">
                <a:solidFill>
                  <a:srgbClr val="373737"/>
                </a:solidFill>
                <a:effectLst/>
              </a:rPr>
              <a:t>homicides </a:t>
            </a:r>
            <a:r>
              <a:rPr lang="en-US" sz="2200" b="0" dirty="0">
                <a:solidFill>
                  <a:srgbClr val="373737"/>
                </a:solidFill>
              </a:rPr>
              <a:t>in the </a:t>
            </a:r>
            <a:r>
              <a:rPr lang="en-US" sz="2200" b="0" i="0" u="none" strike="noStrike" baseline="0" dirty="0">
                <a:solidFill>
                  <a:srgbClr val="373737"/>
                </a:solidFill>
                <a:effectLst/>
              </a:rPr>
              <a:t>U.S. from 2011 to 2020</a:t>
            </a:r>
            <a:r>
              <a:rPr lang="en-US" sz="2200" baseline="0" dirty="0">
                <a:solidFill>
                  <a:srgbClr val="373737"/>
                </a:solidFill>
                <a:latin typeface="Roboto" panose="02000000000000000000" pitchFamily="2" charset="0"/>
                <a:ea typeface="Roboto" panose="02000000000000000000" pitchFamily="2" charset="0"/>
                <a:cs typeface="Roboto" panose="02000000000000000000" pitchFamily="2" charset="0"/>
              </a:rPr>
              <a:t>.</a:t>
            </a:r>
            <a:endParaRPr lang="en-US" sz="2200" dirty="0">
              <a:solidFill>
                <a:srgbClr val="373737"/>
              </a:solidFill>
              <a:latin typeface="Roboto" panose="02000000000000000000" pitchFamily="2" charset="0"/>
              <a:ea typeface="Roboto" panose="02000000000000000000" pitchFamily="2" charset="0"/>
              <a:cs typeface="Roboto" panose="02000000000000000000" pitchFamily="2" charset="0"/>
            </a:endParaRPr>
          </a:p>
        </p:txBody>
      </p:sp>
      <p:cxnSp>
        <p:nvCxnSpPr>
          <p:cNvPr id="5" name="Straight Connector 4">
            <a:extLst>
              <a:ext uri="{FF2B5EF4-FFF2-40B4-BE49-F238E27FC236}">
                <a16:creationId xmlns:a16="http://schemas.microsoft.com/office/drawing/2014/main" id="{3875A0BE-6A74-2D17-E1A7-10D4D68583BE}"/>
              </a:ext>
            </a:extLst>
          </p:cNvPr>
          <p:cNvCxnSpPr>
            <a:cxnSpLocks/>
          </p:cNvCxnSpPr>
          <p:nvPr/>
        </p:nvCxnSpPr>
        <p:spPr>
          <a:xfrm>
            <a:off x="254016" y="1219200"/>
            <a:ext cx="8635968" cy="0"/>
          </a:xfrm>
          <a:prstGeom prst="line">
            <a:avLst/>
          </a:prstGeom>
          <a:ln w="28575">
            <a:solidFill>
              <a:srgbClr val="F3F0EA"/>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695825D-C053-DAE7-A7FC-FF57CAA65CD5}"/>
              </a:ext>
            </a:extLst>
          </p:cNvPr>
          <p:cNvSpPr txBox="1"/>
          <p:nvPr/>
        </p:nvSpPr>
        <p:spPr>
          <a:xfrm>
            <a:off x="254016" y="6466768"/>
            <a:ext cx="1945092" cy="2308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accent2">
                    <a:lumMod val="50000"/>
                  </a:schemeClr>
                </a:solidFill>
                <a:effectLst/>
                <a:uLnTx/>
                <a:uFillTx/>
                <a:latin typeface="Roboto" panose="02000000000000000000" pitchFamily="2" charset="0"/>
                <a:ea typeface="Roboto" panose="02000000000000000000" pitchFamily="2" charset="0"/>
                <a:cs typeface="Calibri"/>
              </a:rPr>
              <a:t>Age-adjusted rate per 100,000</a:t>
            </a:r>
          </a:p>
        </p:txBody>
      </p:sp>
    </p:spTree>
    <p:extLst>
      <p:ext uri="{BB962C8B-B14F-4D97-AF65-F5344CB8AC3E}">
        <p14:creationId xmlns:p14="http://schemas.microsoft.com/office/powerpoint/2010/main" val="3308545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2" name="Rectangle 21"/>
          <p:cNvSpPr/>
          <p:nvPr/>
        </p:nvSpPr>
        <p:spPr>
          <a:xfrm>
            <a:off x="0" y="3701697"/>
            <a:ext cx="9144000" cy="1608072"/>
          </a:xfrm>
          <a:prstGeom prst="rect">
            <a:avLst/>
          </a:prstGeom>
          <a:solidFill>
            <a:schemeClr val="tx2">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6"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9" name="TextBox 8"/>
          <p:cNvSpPr txBox="1"/>
          <p:nvPr/>
        </p:nvSpPr>
        <p:spPr>
          <a:xfrm>
            <a:off x="457200" y="3847205"/>
            <a:ext cx="7299233" cy="1338828"/>
          </a:xfrm>
          <a:prstGeom prst="rect">
            <a:avLst/>
          </a:prstGeom>
          <a:noFill/>
        </p:spPr>
        <p:txBody>
          <a:bodyPr wrap="square" rtlCol="0">
            <a:spAutoFit/>
          </a:bodyPr>
          <a:lstStyle/>
          <a:p>
            <a:pPr marL="0" marR="0" lvl="0" indent="0" algn="l" defTabSz="707526"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AFAFA"/>
                </a:solidFill>
                <a:effectLst/>
                <a:uLnTx/>
                <a:uFillTx/>
                <a:latin typeface="Arial" charset="0"/>
                <a:ea typeface="Arial" charset="0"/>
                <a:cs typeface="Arial" charset="0"/>
              </a:rPr>
              <a:t>Racial and Ethnic Disparities:</a:t>
            </a:r>
          </a:p>
          <a:p>
            <a:pPr lvl="0" defTabSz="707526"/>
            <a:r>
              <a:rPr lang="en-US" sz="2700" dirty="0">
                <a:solidFill>
                  <a:srgbClr val="FAFAFA"/>
                </a:solidFill>
                <a:latin typeface="Arial" charset="0"/>
                <a:ea typeface="Arial" charset="0"/>
                <a:cs typeface="Arial" charset="0"/>
              </a:rPr>
              <a:t>Asian, Native Hawaiian, and Other Pacific Islander Populations </a:t>
            </a:r>
            <a:endParaRPr kumimoji="0" lang="en-US" sz="2700" b="0" i="0" u="none" strike="noStrike" kern="1200" cap="none" spc="0" normalizeH="0" baseline="0" noProof="0" dirty="0">
              <a:ln>
                <a:noFill/>
              </a:ln>
              <a:solidFill>
                <a:srgbClr val="FAFAFA"/>
              </a:solidFill>
              <a:effectLst/>
              <a:uLnTx/>
              <a:uFillTx/>
              <a:latin typeface="Arial" charset="0"/>
              <a:ea typeface="Arial" charset="0"/>
              <a:cs typeface="Arial" charset="0"/>
            </a:endParaRPr>
          </a:p>
        </p:txBody>
      </p:sp>
      <p:cxnSp>
        <p:nvCxnSpPr>
          <p:cNvPr id="12" name="Straight Connector 11"/>
          <p:cNvCxnSpPr/>
          <p:nvPr/>
        </p:nvCxnSpPr>
        <p:spPr>
          <a:xfrm>
            <a:off x="457200" y="3723468"/>
            <a:ext cx="317492" cy="0"/>
          </a:xfrm>
          <a:prstGeom prst="line">
            <a:avLst/>
          </a:prstGeom>
          <a:ln w="50800">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t="-1" r="27837" b="-3711"/>
          <a:stretch/>
        </p:blipFill>
        <p:spPr>
          <a:xfrm>
            <a:off x="6827993" y="2924816"/>
            <a:ext cx="2317070" cy="3055976"/>
          </a:xfrm>
          <a:prstGeom prst="rect">
            <a:avLst/>
          </a:prstGeom>
        </p:spPr>
      </p:pic>
    </p:spTree>
    <p:extLst>
      <p:ext uri="{BB962C8B-B14F-4D97-AF65-F5344CB8AC3E}">
        <p14:creationId xmlns:p14="http://schemas.microsoft.com/office/powerpoint/2010/main" val="3167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7692887" y="6451379"/>
            <a:ext cx="1247881"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B4B4B"/>
                </a:solidFill>
                <a:effectLst/>
                <a:uLnTx/>
                <a:uFillTx/>
                <a:latin typeface="Roboto" panose="02000000000000000000" pitchFamily="2" charset="0"/>
                <a:ea typeface="Roboto" panose="02000000000000000000" pitchFamily="2" charset="0"/>
                <a:cs typeface="Calibri"/>
              </a:rPr>
              <a:t>Source: CDC, 2021</a:t>
            </a:r>
          </a:p>
        </p:txBody>
      </p:sp>
      <p:sp>
        <p:nvSpPr>
          <p:cNvPr id="34" name="Title 1"/>
          <p:cNvSpPr txBox="1">
            <a:spLocks/>
          </p:cNvSpPr>
          <p:nvPr/>
        </p:nvSpPr>
        <p:spPr>
          <a:xfrm>
            <a:off x="152400" y="381000"/>
            <a:ext cx="7315200" cy="944756"/>
          </a:xfrm>
          <a:prstGeom prst="rect">
            <a:avLst/>
          </a:prstGeom>
        </p:spPr>
        <p:txBody>
          <a:bodyPr/>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pPr marL="0" marR="0" lvl="0" indent="0" algn="l" defTabSz="604708"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rPr>
              <a:t>Suicide Rates Among Asian or Pacific Islander Populations in the U.S., 2011-2020</a:t>
            </a:r>
          </a:p>
        </p:txBody>
      </p:sp>
      <p:sp>
        <p:nvSpPr>
          <p:cNvPr id="11" name="TextBox 10">
            <a:extLst>
              <a:ext uri="{FF2B5EF4-FFF2-40B4-BE49-F238E27FC236}">
                <a16:creationId xmlns:a16="http://schemas.microsoft.com/office/drawing/2014/main" id="{6E580844-6A5C-49BA-ADA4-D882C5EBFBD0}"/>
              </a:ext>
            </a:extLst>
          </p:cNvPr>
          <p:cNvSpPr txBox="1"/>
          <p:nvPr/>
        </p:nvSpPr>
        <p:spPr>
          <a:xfrm>
            <a:off x="7692887" y="6248400"/>
            <a:ext cx="1068718" cy="246221"/>
          </a:xfrm>
          <a:prstGeom prst="rect">
            <a:avLst/>
          </a:prstGeom>
          <a:noFill/>
        </p:spPr>
        <p:txBody>
          <a:bodyPr wrap="square" rtlCol="0">
            <a:spAutoFit/>
          </a:bodyPr>
          <a:lstStyle/>
          <a:p>
            <a:r>
              <a:rPr lang="en-US" sz="1000" dirty="0">
                <a:latin typeface="Roboto" panose="02000000000000000000" pitchFamily="2" charset="0"/>
                <a:ea typeface="Roboto" panose="02000000000000000000" pitchFamily="2" charset="0"/>
                <a:cs typeface="Calibri" panose="020F0502020204030204" pitchFamily="34" charset="0"/>
              </a:rPr>
              <a:t>*Non-Hispanic</a:t>
            </a:r>
          </a:p>
        </p:txBody>
      </p:sp>
      <p:sp>
        <p:nvSpPr>
          <p:cNvPr id="5" name="TextBox 4">
            <a:extLst>
              <a:ext uri="{FF2B5EF4-FFF2-40B4-BE49-F238E27FC236}">
                <a16:creationId xmlns:a16="http://schemas.microsoft.com/office/drawing/2014/main" id="{E2FE0595-8A8C-F26B-1AAE-9EC36AD20BCF}"/>
              </a:ext>
            </a:extLst>
          </p:cNvPr>
          <p:cNvSpPr txBox="1"/>
          <p:nvPr/>
        </p:nvSpPr>
        <p:spPr>
          <a:xfrm>
            <a:off x="323273" y="6451379"/>
            <a:ext cx="1981200" cy="246221"/>
          </a:xfrm>
          <a:prstGeom prst="rect">
            <a:avLst/>
          </a:prstGeom>
          <a:noFill/>
        </p:spPr>
        <p:txBody>
          <a:bodyPr wrap="square" rtlCol="0">
            <a:spAutoFit/>
          </a:bodyPr>
          <a:lstStyle/>
          <a:p>
            <a:r>
              <a:rPr lang="en-US" sz="1000" dirty="0">
                <a:latin typeface="Roboto" panose="02000000000000000000" pitchFamily="2" charset="0"/>
                <a:ea typeface="Roboto" panose="02000000000000000000" pitchFamily="2" charset="0"/>
                <a:cs typeface="Calibri" panose="020F0502020204030204" pitchFamily="34" charset="0"/>
              </a:rPr>
              <a:t>Age-adjusted rate per 100,000</a:t>
            </a:r>
          </a:p>
        </p:txBody>
      </p:sp>
      <p:graphicFrame>
        <p:nvGraphicFramePr>
          <p:cNvPr id="9" name="Chart 8">
            <a:extLst>
              <a:ext uri="{FF2B5EF4-FFF2-40B4-BE49-F238E27FC236}">
                <a16:creationId xmlns:a16="http://schemas.microsoft.com/office/drawing/2014/main" id="{F30D8607-C6CE-6BC0-F5E7-1321921995F5}"/>
              </a:ext>
            </a:extLst>
          </p:cNvPr>
          <p:cNvGraphicFramePr>
            <a:graphicFrameLocks/>
          </p:cNvGraphicFramePr>
          <p:nvPr>
            <p:extLst>
              <p:ext uri="{D42A27DB-BD31-4B8C-83A1-F6EECF244321}">
                <p14:modId xmlns:p14="http://schemas.microsoft.com/office/powerpoint/2010/main" val="1937795441"/>
              </p:ext>
            </p:extLst>
          </p:nvPr>
        </p:nvGraphicFramePr>
        <p:xfrm>
          <a:off x="263253" y="1327651"/>
          <a:ext cx="8617494" cy="4901687"/>
        </p:xfrm>
        <a:graphic>
          <a:graphicData uri="http://schemas.openxmlformats.org/drawingml/2006/chart">
            <c:chart xmlns:c="http://schemas.openxmlformats.org/drawingml/2006/chart" xmlns:r="http://schemas.openxmlformats.org/officeDocument/2006/relationships" r:id="rId3"/>
          </a:graphicData>
        </a:graphic>
      </p:graphicFrame>
      <p:cxnSp>
        <p:nvCxnSpPr>
          <p:cNvPr id="12" name="Straight Connector 11">
            <a:extLst>
              <a:ext uri="{FF2B5EF4-FFF2-40B4-BE49-F238E27FC236}">
                <a16:creationId xmlns:a16="http://schemas.microsoft.com/office/drawing/2014/main" id="{6C49304F-5103-9A3B-40FD-605462D3A4A8}"/>
              </a:ext>
            </a:extLst>
          </p:cNvPr>
          <p:cNvCxnSpPr>
            <a:cxnSpLocks/>
          </p:cNvCxnSpPr>
          <p:nvPr/>
        </p:nvCxnSpPr>
        <p:spPr>
          <a:xfrm>
            <a:off x="254016" y="1219200"/>
            <a:ext cx="8635968" cy="0"/>
          </a:xfrm>
          <a:prstGeom prst="line">
            <a:avLst/>
          </a:prstGeom>
          <a:ln w="28575">
            <a:solidFill>
              <a:srgbClr val="F3F0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243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07402" y="408300"/>
            <a:ext cx="7945999" cy="963300"/>
          </a:xfrm>
          <a:prstGeom prst="rect">
            <a:avLst/>
          </a:prstGeom>
        </p:spPr>
        <p:txBody>
          <a:bodyPr/>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pPr marL="0" marR="0" lvl="0" indent="0" algn="l" defTabSz="604708"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rPr>
              <a:t>Suicide Rates Among Asian or Pacific Islander Populations in the U.S. by Age, 2011-</a:t>
            </a:r>
            <a:r>
              <a:rPr lang="en-US" sz="2200" b="0" dirty="0">
                <a:solidFill>
                  <a:srgbClr val="373737"/>
                </a:solidFill>
                <a:latin typeface="Roboto" panose="02000000000000000000" pitchFamily="2" charset="0"/>
                <a:ea typeface="Roboto" panose="02000000000000000000" pitchFamily="2" charset="0"/>
                <a:cs typeface="Roboto" panose="02000000000000000000" pitchFamily="2" charset="0"/>
              </a:rPr>
              <a:t>2020</a:t>
            </a:r>
            <a:endParaRPr kumimoji="0" lang="en-US" sz="22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 name="TextBox 7"/>
          <p:cNvSpPr txBox="1"/>
          <p:nvPr/>
        </p:nvSpPr>
        <p:spPr>
          <a:xfrm>
            <a:off x="6923314" y="6484421"/>
            <a:ext cx="2034388"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B4B4B"/>
                </a:solidFill>
                <a:effectLst/>
                <a:uLnTx/>
                <a:uFillTx/>
                <a:latin typeface="Roboto" panose="02000000000000000000" pitchFamily="2" charset="0"/>
                <a:ea typeface="Roboto" panose="02000000000000000000" pitchFamily="2" charset="0"/>
                <a:cs typeface="Calibri"/>
              </a:rPr>
              <a:t>Source: CDC, 2021</a:t>
            </a:r>
          </a:p>
        </p:txBody>
      </p:sp>
      <p:sp>
        <p:nvSpPr>
          <p:cNvPr id="10" name="TextBox 1">
            <a:extLst>
              <a:ext uri="{FF2B5EF4-FFF2-40B4-BE49-F238E27FC236}">
                <a16:creationId xmlns:a16="http://schemas.microsoft.com/office/drawing/2014/main" id="{05610FEF-73BE-44E3-BCF8-6E75E7B6FDA6}"/>
              </a:ext>
            </a:extLst>
          </p:cNvPr>
          <p:cNvSpPr txBox="1"/>
          <p:nvPr/>
        </p:nvSpPr>
        <p:spPr>
          <a:xfrm>
            <a:off x="186298" y="6469035"/>
            <a:ext cx="1174483" cy="26160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73737"/>
              </a:solidFill>
              <a:effectLst/>
              <a:uLnTx/>
              <a:uFillTx/>
              <a:latin typeface="Gill Sans MT"/>
              <a:ea typeface="+mn-ea"/>
              <a:cs typeface="+mn-cs"/>
            </a:endParaRPr>
          </a:p>
        </p:txBody>
      </p:sp>
      <p:sp>
        <p:nvSpPr>
          <p:cNvPr id="11" name="TextBox 10">
            <a:extLst>
              <a:ext uri="{FF2B5EF4-FFF2-40B4-BE49-F238E27FC236}">
                <a16:creationId xmlns:a16="http://schemas.microsoft.com/office/drawing/2014/main" id="{6E580844-6A5C-49BA-ADA4-D882C5EBFBD0}"/>
              </a:ext>
            </a:extLst>
          </p:cNvPr>
          <p:cNvSpPr txBox="1"/>
          <p:nvPr/>
        </p:nvSpPr>
        <p:spPr>
          <a:xfrm>
            <a:off x="7872050" y="6306979"/>
            <a:ext cx="1068718" cy="246221"/>
          </a:xfrm>
          <a:prstGeom prst="rect">
            <a:avLst/>
          </a:prstGeom>
          <a:noFill/>
        </p:spPr>
        <p:txBody>
          <a:bodyPr wrap="square" rtlCol="0">
            <a:spAutoFit/>
          </a:bodyPr>
          <a:lstStyle/>
          <a:p>
            <a:pPr algn="r"/>
            <a:r>
              <a:rPr lang="en-US" sz="1000" dirty="0">
                <a:latin typeface="Roboto" panose="02000000000000000000" pitchFamily="2" charset="0"/>
                <a:ea typeface="Roboto" panose="02000000000000000000" pitchFamily="2" charset="0"/>
                <a:cs typeface="Calibri" panose="020F0502020204030204" pitchFamily="34" charset="0"/>
              </a:rPr>
              <a:t>*Non-Hispanic</a:t>
            </a:r>
          </a:p>
        </p:txBody>
      </p:sp>
      <p:graphicFrame>
        <p:nvGraphicFramePr>
          <p:cNvPr id="4" name="Chart 3">
            <a:extLst>
              <a:ext uri="{FF2B5EF4-FFF2-40B4-BE49-F238E27FC236}">
                <a16:creationId xmlns:a16="http://schemas.microsoft.com/office/drawing/2014/main" id="{693A74CB-D213-C2D9-198E-1A1BBA95C55A}"/>
              </a:ext>
            </a:extLst>
          </p:cNvPr>
          <p:cNvGraphicFramePr>
            <a:graphicFrameLocks/>
          </p:cNvGraphicFramePr>
          <p:nvPr>
            <p:extLst>
              <p:ext uri="{D42A27DB-BD31-4B8C-83A1-F6EECF244321}">
                <p14:modId xmlns:p14="http://schemas.microsoft.com/office/powerpoint/2010/main" val="3060496135"/>
              </p:ext>
            </p:extLst>
          </p:nvPr>
        </p:nvGraphicFramePr>
        <p:xfrm>
          <a:off x="419816" y="1386098"/>
          <a:ext cx="8266984" cy="489985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53929A01-EEB7-223A-4AD5-DBEBFDB39F49}"/>
              </a:ext>
            </a:extLst>
          </p:cNvPr>
          <p:cNvSpPr txBox="1"/>
          <p:nvPr/>
        </p:nvSpPr>
        <p:spPr>
          <a:xfrm>
            <a:off x="370181" y="6484421"/>
            <a:ext cx="1981200" cy="246221"/>
          </a:xfrm>
          <a:prstGeom prst="rect">
            <a:avLst/>
          </a:prstGeom>
          <a:noFill/>
        </p:spPr>
        <p:txBody>
          <a:bodyPr wrap="square" rtlCol="0">
            <a:spAutoFit/>
          </a:bodyPr>
          <a:lstStyle/>
          <a:p>
            <a:r>
              <a:rPr lang="en-US" sz="1000" dirty="0">
                <a:latin typeface="Roboto" panose="02000000000000000000" pitchFamily="2" charset="0"/>
                <a:ea typeface="Roboto" panose="02000000000000000000" pitchFamily="2" charset="0"/>
                <a:cs typeface="Calibri" panose="020F0502020204030204" pitchFamily="34" charset="0"/>
              </a:rPr>
              <a:t>Rate per 100,000</a:t>
            </a:r>
          </a:p>
        </p:txBody>
      </p:sp>
      <p:cxnSp>
        <p:nvCxnSpPr>
          <p:cNvPr id="13" name="Straight Connector 12">
            <a:extLst>
              <a:ext uri="{FF2B5EF4-FFF2-40B4-BE49-F238E27FC236}">
                <a16:creationId xmlns:a16="http://schemas.microsoft.com/office/drawing/2014/main" id="{079DECFA-39BB-85B2-376A-5B4CDA74D8C1}"/>
              </a:ext>
            </a:extLst>
          </p:cNvPr>
          <p:cNvCxnSpPr>
            <a:cxnSpLocks/>
          </p:cNvCxnSpPr>
          <p:nvPr/>
        </p:nvCxnSpPr>
        <p:spPr>
          <a:xfrm>
            <a:off x="254016" y="1219200"/>
            <a:ext cx="8635968" cy="0"/>
          </a:xfrm>
          <a:prstGeom prst="line">
            <a:avLst/>
          </a:prstGeom>
          <a:ln w="28575">
            <a:solidFill>
              <a:srgbClr val="F3F0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1429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5B7ACAAA-F33B-0E5A-C3E6-9148A0FEA9A0}"/>
              </a:ext>
            </a:extLst>
          </p:cNvPr>
          <p:cNvGraphicFramePr>
            <a:graphicFrameLocks/>
          </p:cNvGraphicFramePr>
          <p:nvPr>
            <p:extLst>
              <p:ext uri="{D42A27DB-BD31-4B8C-83A1-F6EECF244321}">
                <p14:modId xmlns:p14="http://schemas.microsoft.com/office/powerpoint/2010/main" val="3592227183"/>
              </p:ext>
            </p:extLst>
          </p:nvPr>
        </p:nvGraphicFramePr>
        <p:xfrm>
          <a:off x="172083" y="1154716"/>
          <a:ext cx="8485188" cy="5091113"/>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p:cNvSpPr>
          <p:nvPr/>
        </p:nvSpPr>
        <p:spPr>
          <a:xfrm>
            <a:off x="207402" y="408926"/>
            <a:ext cx="7641198" cy="963300"/>
          </a:xfrm>
          <a:prstGeom prst="rect">
            <a:avLst/>
          </a:prstGeom>
        </p:spPr>
        <p:txBody>
          <a:bodyPr/>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pPr marL="0" marR="0" lvl="0" indent="0" algn="l" defTabSz="604708"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rPr>
              <a:t>Suicide Rates Among Asian or Pacific Islander Populations in the U.S. by Sex, 2011-2020</a:t>
            </a:r>
          </a:p>
        </p:txBody>
      </p:sp>
      <p:sp>
        <p:nvSpPr>
          <p:cNvPr id="8" name="TextBox 7"/>
          <p:cNvSpPr txBox="1"/>
          <p:nvPr/>
        </p:nvSpPr>
        <p:spPr>
          <a:xfrm>
            <a:off x="6923314" y="6484421"/>
            <a:ext cx="2034388"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B4B4B"/>
                </a:solidFill>
                <a:effectLst/>
                <a:uLnTx/>
                <a:uFillTx/>
                <a:latin typeface="Roboto" panose="02000000000000000000" pitchFamily="2" charset="0"/>
                <a:ea typeface="Roboto" panose="02000000000000000000" pitchFamily="2" charset="0"/>
                <a:cs typeface="Calibri"/>
              </a:rPr>
              <a:t>Source: CDC, 2021</a:t>
            </a:r>
          </a:p>
        </p:txBody>
      </p:sp>
      <p:sp>
        <p:nvSpPr>
          <p:cNvPr id="10" name="TextBox 1">
            <a:extLst>
              <a:ext uri="{FF2B5EF4-FFF2-40B4-BE49-F238E27FC236}">
                <a16:creationId xmlns:a16="http://schemas.microsoft.com/office/drawing/2014/main" id="{05610FEF-73BE-44E3-BCF8-6E75E7B6FDA6}"/>
              </a:ext>
            </a:extLst>
          </p:cNvPr>
          <p:cNvSpPr txBox="1"/>
          <p:nvPr/>
        </p:nvSpPr>
        <p:spPr>
          <a:xfrm>
            <a:off x="186298" y="6469035"/>
            <a:ext cx="1174483" cy="26160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73737"/>
              </a:solidFill>
              <a:effectLst/>
              <a:uLnTx/>
              <a:uFillTx/>
              <a:latin typeface="Gill Sans MT"/>
              <a:ea typeface="+mn-ea"/>
              <a:cs typeface="+mn-cs"/>
            </a:endParaRPr>
          </a:p>
        </p:txBody>
      </p:sp>
      <p:sp>
        <p:nvSpPr>
          <p:cNvPr id="11" name="TextBox 10">
            <a:extLst>
              <a:ext uri="{FF2B5EF4-FFF2-40B4-BE49-F238E27FC236}">
                <a16:creationId xmlns:a16="http://schemas.microsoft.com/office/drawing/2014/main" id="{6E580844-6A5C-49BA-ADA4-D882C5EBFBD0}"/>
              </a:ext>
            </a:extLst>
          </p:cNvPr>
          <p:cNvSpPr txBox="1"/>
          <p:nvPr/>
        </p:nvSpPr>
        <p:spPr>
          <a:xfrm>
            <a:off x="7619041" y="6303311"/>
            <a:ext cx="1068718" cy="246221"/>
          </a:xfrm>
          <a:prstGeom prst="rect">
            <a:avLst/>
          </a:prstGeom>
          <a:noFill/>
        </p:spPr>
        <p:txBody>
          <a:bodyPr wrap="square" rtlCol="0">
            <a:spAutoFit/>
          </a:bodyPr>
          <a:lstStyle/>
          <a:p>
            <a:pPr algn="r"/>
            <a:r>
              <a:rPr lang="en-US" sz="1000" dirty="0">
                <a:latin typeface="Roboto" panose="02000000000000000000" pitchFamily="2" charset="0"/>
                <a:ea typeface="Roboto" panose="02000000000000000000" pitchFamily="2" charset="0"/>
                <a:cs typeface="Calibri" panose="020F0502020204030204" pitchFamily="34" charset="0"/>
              </a:rPr>
              <a:t>*Non-Hispanic</a:t>
            </a:r>
          </a:p>
        </p:txBody>
      </p:sp>
      <p:sp>
        <p:nvSpPr>
          <p:cNvPr id="3" name="TextBox 2">
            <a:extLst>
              <a:ext uri="{FF2B5EF4-FFF2-40B4-BE49-F238E27FC236}">
                <a16:creationId xmlns:a16="http://schemas.microsoft.com/office/drawing/2014/main" id="{6734385B-964D-7841-DB0F-BA00A1C58C0F}"/>
              </a:ext>
            </a:extLst>
          </p:cNvPr>
          <p:cNvSpPr txBox="1"/>
          <p:nvPr/>
        </p:nvSpPr>
        <p:spPr>
          <a:xfrm>
            <a:off x="304800" y="6484421"/>
            <a:ext cx="1981200" cy="246221"/>
          </a:xfrm>
          <a:prstGeom prst="rect">
            <a:avLst/>
          </a:prstGeom>
          <a:noFill/>
        </p:spPr>
        <p:txBody>
          <a:bodyPr wrap="square" rtlCol="0">
            <a:spAutoFit/>
          </a:bodyPr>
          <a:lstStyle/>
          <a:p>
            <a:r>
              <a:rPr lang="en-US" sz="1000" dirty="0">
                <a:latin typeface="Roboto" panose="02000000000000000000" pitchFamily="2" charset="0"/>
                <a:ea typeface="Roboto" panose="02000000000000000000" pitchFamily="2" charset="0"/>
                <a:cs typeface="Calibri" panose="020F0502020204030204" pitchFamily="34" charset="0"/>
              </a:rPr>
              <a:t>Age-adjusted rate per 100,000</a:t>
            </a:r>
          </a:p>
        </p:txBody>
      </p:sp>
      <p:cxnSp>
        <p:nvCxnSpPr>
          <p:cNvPr id="4" name="Straight Connector 3">
            <a:extLst>
              <a:ext uri="{FF2B5EF4-FFF2-40B4-BE49-F238E27FC236}">
                <a16:creationId xmlns:a16="http://schemas.microsoft.com/office/drawing/2014/main" id="{15BB388B-D9B5-91B6-AA54-15FBAE2757E5}"/>
              </a:ext>
            </a:extLst>
          </p:cNvPr>
          <p:cNvCxnSpPr>
            <a:cxnSpLocks/>
          </p:cNvCxnSpPr>
          <p:nvPr/>
        </p:nvCxnSpPr>
        <p:spPr>
          <a:xfrm>
            <a:off x="254016" y="1219200"/>
            <a:ext cx="8635968" cy="0"/>
          </a:xfrm>
          <a:prstGeom prst="line">
            <a:avLst/>
          </a:prstGeom>
          <a:ln w="28575">
            <a:solidFill>
              <a:srgbClr val="F3F0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199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76808" y="439883"/>
            <a:ext cx="8635968" cy="861101"/>
          </a:xfrm>
          <a:prstGeom prst="rect">
            <a:avLst/>
          </a:prstGeom>
        </p:spPr>
        <p:txBody>
          <a:bodyPr lIns="91440" tIns="45720" rIns="91440" bIns="45720" anchor="t"/>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pPr>
              <a:defRPr/>
            </a:pPr>
            <a:r>
              <a:rPr kumimoji="0" lang="en-US" sz="22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rPr>
              <a:t>Past-Year Suicidal Thoughts and Behaviors Amo</a:t>
            </a:r>
            <a:r>
              <a:rPr lang="en-US" sz="2200" b="0" dirty="0">
                <a:solidFill>
                  <a:srgbClr val="373737"/>
                </a:solidFill>
                <a:latin typeface="Roboto" panose="02000000000000000000" pitchFamily="2" charset="0"/>
                <a:ea typeface="Roboto" panose="02000000000000000000" pitchFamily="2" charset="0"/>
                <a:cs typeface="Roboto" panose="02000000000000000000" pitchFamily="2" charset="0"/>
              </a:rPr>
              <a:t>ng</a:t>
            </a:r>
            <a:r>
              <a:rPr kumimoji="0" lang="en-US" sz="22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rPr>
              <a:t> Adults in Asian</a:t>
            </a:r>
            <a:r>
              <a:rPr lang="en-US" sz="2200" b="0" dirty="0">
                <a:solidFill>
                  <a:srgbClr val="373737"/>
                </a:solidFill>
                <a:latin typeface="Roboto" panose="02000000000000000000" pitchFamily="2" charset="0"/>
                <a:ea typeface="Roboto" panose="02000000000000000000" pitchFamily="2" charset="0"/>
                <a:cs typeface="Roboto" panose="02000000000000000000" pitchFamily="2" charset="0"/>
              </a:rPr>
              <a:t> and </a:t>
            </a:r>
            <a:r>
              <a:rPr kumimoji="0" lang="en-US" sz="22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rPr>
              <a:t>Native Hawaiian/Other Pacific Islander Populations (</a:t>
            </a:r>
            <a:r>
              <a:rPr lang="en-US" sz="2200" b="0" dirty="0">
                <a:solidFill>
                  <a:srgbClr val="373737"/>
                </a:solidFill>
                <a:latin typeface="Roboto" panose="02000000000000000000" pitchFamily="2" charset="0"/>
                <a:ea typeface="Roboto" panose="02000000000000000000" pitchFamily="2" charset="0"/>
                <a:cs typeface="Roboto" panose="02000000000000000000" pitchFamily="2" charset="0"/>
              </a:rPr>
              <a:t>U.S., 2020)</a:t>
            </a:r>
            <a:endParaRPr kumimoji="0" lang="en-US" sz="22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 name="TextBox 7"/>
          <p:cNvSpPr txBox="1"/>
          <p:nvPr/>
        </p:nvSpPr>
        <p:spPr>
          <a:xfrm>
            <a:off x="7286171" y="6469035"/>
            <a:ext cx="1671531"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lumMod val="50000"/>
                  </a:schemeClr>
                </a:solidFill>
                <a:effectLst/>
                <a:uLnTx/>
                <a:uFillTx/>
                <a:latin typeface="Roboto" panose="02000000000000000000" pitchFamily="2" charset="0"/>
                <a:ea typeface="Roboto" panose="02000000000000000000" pitchFamily="2" charset="0"/>
                <a:cs typeface="Calibri"/>
              </a:rPr>
              <a:t>Source: SAMHSA, 2023</a:t>
            </a:r>
          </a:p>
        </p:txBody>
      </p:sp>
      <p:sp>
        <p:nvSpPr>
          <p:cNvPr id="10" name="TextBox 9">
            <a:extLst>
              <a:ext uri="{FF2B5EF4-FFF2-40B4-BE49-F238E27FC236}">
                <a16:creationId xmlns:a16="http://schemas.microsoft.com/office/drawing/2014/main" id="{6E580844-6A5C-49BA-ADA4-D882C5EBFBD0}"/>
              </a:ext>
            </a:extLst>
          </p:cNvPr>
          <p:cNvSpPr txBox="1"/>
          <p:nvPr/>
        </p:nvSpPr>
        <p:spPr>
          <a:xfrm>
            <a:off x="7389482" y="6279969"/>
            <a:ext cx="1068718" cy="246221"/>
          </a:xfrm>
          <a:prstGeom prst="rect">
            <a:avLst/>
          </a:prstGeom>
          <a:noFill/>
        </p:spPr>
        <p:txBody>
          <a:bodyPr wrap="square" rtlCol="0">
            <a:spAutoFit/>
          </a:bodyPr>
          <a:lstStyle/>
          <a:p>
            <a:pPr algn="r"/>
            <a:r>
              <a:rPr lang="en-US" sz="1000" dirty="0">
                <a:latin typeface="Roboto" panose="02000000000000000000" pitchFamily="2" charset="0"/>
                <a:ea typeface="Roboto" panose="02000000000000000000" pitchFamily="2" charset="0"/>
                <a:cs typeface="Calibri" panose="020F0502020204030204" pitchFamily="34" charset="0"/>
              </a:rPr>
              <a:t>*Non-Hispanic</a:t>
            </a:r>
          </a:p>
        </p:txBody>
      </p:sp>
      <p:cxnSp>
        <p:nvCxnSpPr>
          <p:cNvPr id="3" name="Straight Connector 2">
            <a:extLst>
              <a:ext uri="{FF2B5EF4-FFF2-40B4-BE49-F238E27FC236}">
                <a16:creationId xmlns:a16="http://schemas.microsoft.com/office/drawing/2014/main" id="{338B32E1-0369-6197-3C45-9CC9108AFC27}"/>
              </a:ext>
            </a:extLst>
          </p:cNvPr>
          <p:cNvCxnSpPr>
            <a:cxnSpLocks/>
          </p:cNvCxnSpPr>
          <p:nvPr/>
        </p:nvCxnSpPr>
        <p:spPr>
          <a:xfrm>
            <a:off x="254016" y="1219200"/>
            <a:ext cx="8635968" cy="0"/>
          </a:xfrm>
          <a:prstGeom prst="line">
            <a:avLst/>
          </a:prstGeom>
          <a:ln w="28575">
            <a:solidFill>
              <a:srgbClr val="F3F0EA"/>
            </a:solidFill>
          </a:ln>
        </p:spPr>
        <p:style>
          <a:lnRef idx="1">
            <a:schemeClr val="accent1"/>
          </a:lnRef>
          <a:fillRef idx="0">
            <a:schemeClr val="accent1"/>
          </a:fillRef>
          <a:effectRef idx="0">
            <a:schemeClr val="accent1"/>
          </a:effectRef>
          <a:fontRef idx="minor">
            <a:schemeClr val="tx1"/>
          </a:fontRef>
        </p:style>
      </p:cxnSp>
      <p:graphicFrame>
        <p:nvGraphicFramePr>
          <p:cNvPr id="5" name="Chart 4">
            <a:extLst>
              <a:ext uri="{FF2B5EF4-FFF2-40B4-BE49-F238E27FC236}">
                <a16:creationId xmlns:a16="http://schemas.microsoft.com/office/drawing/2014/main" id="{F1F6E44D-D67E-08EC-BD4A-6D0D1D61A56E}"/>
              </a:ext>
            </a:extLst>
          </p:cNvPr>
          <p:cNvGraphicFramePr>
            <a:graphicFrameLocks/>
          </p:cNvGraphicFramePr>
          <p:nvPr>
            <p:extLst>
              <p:ext uri="{D42A27DB-BD31-4B8C-83A1-F6EECF244321}">
                <p14:modId xmlns:p14="http://schemas.microsoft.com/office/powerpoint/2010/main" val="3521780954"/>
              </p:ext>
            </p:extLst>
          </p:nvPr>
        </p:nvGraphicFramePr>
        <p:xfrm>
          <a:off x="647700" y="1524000"/>
          <a:ext cx="7848600" cy="43314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9912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07400" y="426455"/>
            <a:ext cx="8174600" cy="963300"/>
          </a:xfrm>
          <a:prstGeom prst="rect">
            <a:avLst/>
          </a:prstGeom>
        </p:spPr>
        <p:txBody>
          <a:bodyPr lIns="91440" tIns="45720" rIns="91440" bIns="45720" anchor="t"/>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pPr>
              <a:defRPr/>
            </a:pPr>
            <a:r>
              <a:rPr kumimoji="0" lang="en-US" sz="22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rPr>
              <a:t>Past-Year Suicidal Thoughts and Behaviors Among High School Youth in Asian Populations (</a:t>
            </a:r>
            <a:r>
              <a:rPr lang="en-US" sz="2200" b="0" dirty="0">
                <a:solidFill>
                  <a:srgbClr val="373737"/>
                </a:solidFill>
                <a:latin typeface="Roboto" panose="02000000000000000000" pitchFamily="2" charset="0"/>
                <a:ea typeface="Roboto" panose="02000000000000000000" pitchFamily="2" charset="0"/>
                <a:cs typeface="Roboto" panose="02000000000000000000" pitchFamily="2" charset="0"/>
              </a:rPr>
              <a:t>U.S., 2021)</a:t>
            </a:r>
            <a:endParaRPr kumimoji="0" lang="en-US" sz="22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endParaRPr>
          </a:p>
        </p:txBody>
      </p:sp>
      <p:cxnSp>
        <p:nvCxnSpPr>
          <p:cNvPr id="13" name="Straight Connector 12">
            <a:extLst>
              <a:ext uri="{FF2B5EF4-FFF2-40B4-BE49-F238E27FC236}">
                <a16:creationId xmlns:a16="http://schemas.microsoft.com/office/drawing/2014/main" id="{C28E6076-567B-7AF3-5BB8-3D7C183DA356}"/>
              </a:ext>
            </a:extLst>
          </p:cNvPr>
          <p:cNvCxnSpPr>
            <a:cxnSpLocks/>
          </p:cNvCxnSpPr>
          <p:nvPr/>
        </p:nvCxnSpPr>
        <p:spPr>
          <a:xfrm>
            <a:off x="254016" y="1219200"/>
            <a:ext cx="8635968" cy="0"/>
          </a:xfrm>
          <a:prstGeom prst="line">
            <a:avLst/>
          </a:prstGeom>
          <a:ln w="28575">
            <a:solidFill>
              <a:srgbClr val="F3F0EA"/>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819FA82-F8A3-3E70-D216-EB0A7F68BDE1}"/>
              </a:ext>
            </a:extLst>
          </p:cNvPr>
          <p:cNvSpPr txBox="1"/>
          <p:nvPr/>
        </p:nvSpPr>
        <p:spPr>
          <a:xfrm>
            <a:off x="6923314" y="6484421"/>
            <a:ext cx="2034388"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B4B4B"/>
                </a:solidFill>
                <a:effectLst/>
                <a:uLnTx/>
                <a:uFillTx/>
                <a:latin typeface="Roboto" panose="02000000000000000000" pitchFamily="2" charset="0"/>
                <a:ea typeface="Roboto" panose="02000000000000000000" pitchFamily="2" charset="0"/>
                <a:cs typeface="Calibri"/>
              </a:rPr>
              <a:t>Source: CDC, 2021</a:t>
            </a:r>
          </a:p>
        </p:txBody>
      </p:sp>
      <p:sp>
        <p:nvSpPr>
          <p:cNvPr id="4" name="TextBox 3">
            <a:extLst>
              <a:ext uri="{FF2B5EF4-FFF2-40B4-BE49-F238E27FC236}">
                <a16:creationId xmlns:a16="http://schemas.microsoft.com/office/drawing/2014/main" id="{A2868DCD-C162-9609-65A1-01656C93A8CC}"/>
              </a:ext>
            </a:extLst>
          </p:cNvPr>
          <p:cNvSpPr txBox="1"/>
          <p:nvPr/>
        </p:nvSpPr>
        <p:spPr>
          <a:xfrm>
            <a:off x="7619041" y="6303311"/>
            <a:ext cx="1068718" cy="246221"/>
          </a:xfrm>
          <a:prstGeom prst="rect">
            <a:avLst/>
          </a:prstGeom>
          <a:noFill/>
        </p:spPr>
        <p:txBody>
          <a:bodyPr wrap="square" rtlCol="0">
            <a:spAutoFit/>
          </a:bodyPr>
          <a:lstStyle/>
          <a:p>
            <a:pPr algn="r"/>
            <a:r>
              <a:rPr lang="en-US" sz="1000" dirty="0">
                <a:latin typeface="Roboto" panose="02000000000000000000" pitchFamily="2" charset="0"/>
                <a:ea typeface="Roboto" panose="02000000000000000000" pitchFamily="2" charset="0"/>
                <a:cs typeface="Calibri" panose="020F0502020204030204" pitchFamily="34" charset="0"/>
              </a:rPr>
              <a:t>*Non-Hispanic</a:t>
            </a:r>
          </a:p>
        </p:txBody>
      </p:sp>
      <p:graphicFrame>
        <p:nvGraphicFramePr>
          <p:cNvPr id="7" name="Chart 6">
            <a:extLst>
              <a:ext uri="{FF2B5EF4-FFF2-40B4-BE49-F238E27FC236}">
                <a16:creationId xmlns:a16="http://schemas.microsoft.com/office/drawing/2014/main" id="{1293BAC6-1AE2-12F0-C760-51ED47478244}"/>
              </a:ext>
            </a:extLst>
          </p:cNvPr>
          <p:cNvGraphicFramePr>
            <a:graphicFrameLocks/>
          </p:cNvGraphicFramePr>
          <p:nvPr>
            <p:extLst>
              <p:ext uri="{D42A27DB-BD31-4B8C-83A1-F6EECF244321}">
                <p14:modId xmlns:p14="http://schemas.microsoft.com/office/powerpoint/2010/main" val="470630256"/>
              </p:ext>
            </p:extLst>
          </p:nvPr>
        </p:nvGraphicFramePr>
        <p:xfrm>
          <a:off x="365389" y="1332907"/>
          <a:ext cx="8413222" cy="50479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32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07400" y="426455"/>
            <a:ext cx="8860400" cy="963300"/>
          </a:xfrm>
          <a:prstGeom prst="rect">
            <a:avLst/>
          </a:prstGeom>
        </p:spPr>
        <p:txBody>
          <a:bodyPr lIns="91440" tIns="45720" rIns="91440" bIns="45720" anchor="t"/>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pPr>
              <a:defRPr/>
            </a:pPr>
            <a:r>
              <a:rPr kumimoji="0" lang="en-US" sz="20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rPr>
              <a:t>Past-Year Suicidal Thoughts and Behaviors Among High School Youth in </a:t>
            </a:r>
            <a:r>
              <a:rPr lang="en-US" sz="2000" b="0" dirty="0">
                <a:solidFill>
                  <a:srgbClr val="373737"/>
                </a:solidFill>
                <a:latin typeface="Roboto" panose="02000000000000000000" pitchFamily="2" charset="0"/>
                <a:ea typeface="Roboto" panose="02000000000000000000" pitchFamily="2" charset="0"/>
                <a:cs typeface="Roboto" panose="02000000000000000000" pitchFamily="2" charset="0"/>
              </a:rPr>
              <a:t>Native Hawaiian or Other Pacific Islander (NHOPI)</a:t>
            </a:r>
            <a:r>
              <a:rPr kumimoji="0" lang="en-US" sz="20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rPr>
              <a:t> Populations (</a:t>
            </a:r>
            <a:r>
              <a:rPr lang="en-US" sz="2000" b="0" dirty="0">
                <a:solidFill>
                  <a:srgbClr val="373737"/>
                </a:solidFill>
                <a:latin typeface="Roboto" panose="02000000000000000000" pitchFamily="2" charset="0"/>
                <a:ea typeface="Roboto" panose="02000000000000000000" pitchFamily="2" charset="0"/>
                <a:cs typeface="Roboto" panose="02000000000000000000" pitchFamily="2" charset="0"/>
              </a:rPr>
              <a:t>U.S., 2021)</a:t>
            </a:r>
            <a:endParaRPr kumimoji="0" lang="en-US" sz="20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endParaRPr>
          </a:p>
        </p:txBody>
      </p:sp>
      <p:cxnSp>
        <p:nvCxnSpPr>
          <p:cNvPr id="13" name="Straight Connector 12">
            <a:extLst>
              <a:ext uri="{FF2B5EF4-FFF2-40B4-BE49-F238E27FC236}">
                <a16:creationId xmlns:a16="http://schemas.microsoft.com/office/drawing/2014/main" id="{C28E6076-567B-7AF3-5BB8-3D7C183DA356}"/>
              </a:ext>
            </a:extLst>
          </p:cNvPr>
          <p:cNvCxnSpPr>
            <a:cxnSpLocks/>
          </p:cNvCxnSpPr>
          <p:nvPr/>
        </p:nvCxnSpPr>
        <p:spPr>
          <a:xfrm>
            <a:off x="254016" y="1219200"/>
            <a:ext cx="8635968" cy="0"/>
          </a:xfrm>
          <a:prstGeom prst="line">
            <a:avLst/>
          </a:prstGeom>
          <a:ln w="28575">
            <a:solidFill>
              <a:srgbClr val="F3F0EA"/>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819FA82-F8A3-3E70-D216-EB0A7F68BDE1}"/>
              </a:ext>
            </a:extLst>
          </p:cNvPr>
          <p:cNvSpPr txBox="1"/>
          <p:nvPr/>
        </p:nvSpPr>
        <p:spPr>
          <a:xfrm>
            <a:off x="6923314" y="6484421"/>
            <a:ext cx="2034388"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B4B4B"/>
                </a:solidFill>
                <a:effectLst/>
                <a:uLnTx/>
                <a:uFillTx/>
                <a:latin typeface="Roboto" panose="02000000000000000000" pitchFamily="2" charset="0"/>
                <a:ea typeface="Roboto" panose="02000000000000000000" pitchFamily="2" charset="0"/>
                <a:cs typeface="Calibri"/>
              </a:rPr>
              <a:t>Source: CDC, 2021</a:t>
            </a:r>
          </a:p>
        </p:txBody>
      </p:sp>
      <p:sp>
        <p:nvSpPr>
          <p:cNvPr id="4" name="TextBox 3">
            <a:extLst>
              <a:ext uri="{FF2B5EF4-FFF2-40B4-BE49-F238E27FC236}">
                <a16:creationId xmlns:a16="http://schemas.microsoft.com/office/drawing/2014/main" id="{A2868DCD-C162-9609-65A1-01656C93A8CC}"/>
              </a:ext>
            </a:extLst>
          </p:cNvPr>
          <p:cNvSpPr txBox="1"/>
          <p:nvPr/>
        </p:nvSpPr>
        <p:spPr>
          <a:xfrm>
            <a:off x="7619041" y="6303311"/>
            <a:ext cx="1068718" cy="246221"/>
          </a:xfrm>
          <a:prstGeom prst="rect">
            <a:avLst/>
          </a:prstGeom>
          <a:noFill/>
        </p:spPr>
        <p:txBody>
          <a:bodyPr wrap="square" rtlCol="0">
            <a:spAutoFit/>
          </a:bodyPr>
          <a:lstStyle/>
          <a:p>
            <a:pPr algn="r"/>
            <a:r>
              <a:rPr lang="en-US" sz="1000" dirty="0">
                <a:latin typeface="Roboto" panose="02000000000000000000" pitchFamily="2" charset="0"/>
                <a:ea typeface="Roboto" panose="02000000000000000000" pitchFamily="2" charset="0"/>
                <a:cs typeface="Calibri" panose="020F0502020204030204" pitchFamily="34" charset="0"/>
              </a:rPr>
              <a:t>*Non-Hispanic</a:t>
            </a:r>
          </a:p>
        </p:txBody>
      </p:sp>
      <p:graphicFrame>
        <p:nvGraphicFramePr>
          <p:cNvPr id="2" name="Chart 1">
            <a:extLst>
              <a:ext uri="{FF2B5EF4-FFF2-40B4-BE49-F238E27FC236}">
                <a16:creationId xmlns:a16="http://schemas.microsoft.com/office/drawing/2014/main" id="{6CD6BDCC-8D90-8488-2792-CAB7FC8E662E}"/>
              </a:ext>
            </a:extLst>
          </p:cNvPr>
          <p:cNvGraphicFramePr>
            <a:graphicFrameLocks/>
          </p:cNvGraphicFramePr>
          <p:nvPr>
            <p:extLst>
              <p:ext uri="{D42A27DB-BD31-4B8C-83A1-F6EECF244321}">
                <p14:modId xmlns:p14="http://schemas.microsoft.com/office/powerpoint/2010/main" val="4149554626"/>
              </p:ext>
            </p:extLst>
          </p:nvPr>
        </p:nvGraphicFramePr>
        <p:xfrm>
          <a:off x="165804" y="1239520"/>
          <a:ext cx="8812392" cy="52874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5034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2" name="Rectangle 21"/>
          <p:cNvSpPr/>
          <p:nvPr/>
        </p:nvSpPr>
        <p:spPr>
          <a:xfrm>
            <a:off x="0" y="3701697"/>
            <a:ext cx="9144000" cy="1608072"/>
          </a:xfrm>
          <a:prstGeom prst="rect">
            <a:avLst/>
          </a:prstGeom>
          <a:solidFill>
            <a:schemeClr val="tx2">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6"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9" name="TextBox 8"/>
          <p:cNvSpPr txBox="1"/>
          <p:nvPr/>
        </p:nvSpPr>
        <p:spPr>
          <a:xfrm>
            <a:off x="457200" y="3847205"/>
            <a:ext cx="7299233" cy="923330"/>
          </a:xfrm>
          <a:prstGeom prst="rect">
            <a:avLst/>
          </a:prstGeom>
          <a:noFill/>
        </p:spPr>
        <p:txBody>
          <a:bodyPr wrap="square" rtlCol="0">
            <a:spAutoFit/>
          </a:bodyPr>
          <a:lstStyle/>
          <a:p>
            <a:pPr marL="0" marR="0" lvl="0" indent="0" algn="l" defTabSz="707526"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AFAFA"/>
                </a:solidFill>
                <a:effectLst/>
                <a:uLnTx/>
                <a:uFillTx/>
                <a:latin typeface="Arial" charset="0"/>
                <a:ea typeface="Arial" charset="0"/>
                <a:cs typeface="Arial" charset="0"/>
              </a:rPr>
              <a:t>Racial and Ethnic Disparities:</a:t>
            </a:r>
          </a:p>
          <a:p>
            <a:pPr lvl="0" defTabSz="707526"/>
            <a:r>
              <a:rPr lang="en-US" sz="2700" dirty="0">
                <a:solidFill>
                  <a:srgbClr val="FAFAFA"/>
                </a:solidFill>
                <a:latin typeface="Arial" charset="0"/>
                <a:ea typeface="Arial" charset="0"/>
                <a:cs typeface="Arial" charset="0"/>
              </a:rPr>
              <a:t>Black or African American Populations </a:t>
            </a:r>
            <a:endParaRPr kumimoji="0" lang="en-US" sz="2700" b="0" i="0" u="none" strike="noStrike" kern="1200" cap="none" spc="0" normalizeH="0" baseline="0" noProof="0" dirty="0">
              <a:ln>
                <a:noFill/>
              </a:ln>
              <a:solidFill>
                <a:srgbClr val="FAFAFA"/>
              </a:solidFill>
              <a:effectLst/>
              <a:uLnTx/>
              <a:uFillTx/>
              <a:latin typeface="Arial" charset="0"/>
              <a:ea typeface="Arial" charset="0"/>
              <a:cs typeface="Arial" charset="0"/>
            </a:endParaRPr>
          </a:p>
        </p:txBody>
      </p:sp>
      <p:cxnSp>
        <p:nvCxnSpPr>
          <p:cNvPr id="12" name="Straight Connector 11"/>
          <p:cNvCxnSpPr/>
          <p:nvPr/>
        </p:nvCxnSpPr>
        <p:spPr>
          <a:xfrm>
            <a:off x="457200" y="3723468"/>
            <a:ext cx="317492" cy="0"/>
          </a:xfrm>
          <a:prstGeom prst="line">
            <a:avLst/>
          </a:prstGeom>
          <a:ln w="50800">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t="-1" r="27837" b="-3711"/>
          <a:stretch/>
        </p:blipFill>
        <p:spPr>
          <a:xfrm>
            <a:off x="6827993" y="2924816"/>
            <a:ext cx="2317070" cy="3055976"/>
          </a:xfrm>
          <a:prstGeom prst="rect">
            <a:avLst/>
          </a:prstGeom>
        </p:spPr>
      </p:pic>
      <p:sp>
        <p:nvSpPr>
          <p:cNvPr id="4" name="TextBox 3">
            <a:extLst>
              <a:ext uri="{FF2B5EF4-FFF2-40B4-BE49-F238E27FC236}">
                <a16:creationId xmlns:a16="http://schemas.microsoft.com/office/drawing/2014/main" id="{177BBF46-27D2-4C9B-AF03-9DC83FEC4E82}"/>
              </a:ext>
            </a:extLst>
          </p:cNvPr>
          <p:cNvSpPr txBox="1"/>
          <p:nvPr/>
        </p:nvSpPr>
        <p:spPr>
          <a:xfrm>
            <a:off x="-4079631" y="281354"/>
            <a:ext cx="3282462" cy="369332"/>
          </a:xfrm>
          <a:prstGeom prst="rect">
            <a:avLst/>
          </a:prstGeom>
          <a:noFill/>
        </p:spPr>
        <p:txBody>
          <a:bodyPr wrap="square" rtlCol="0">
            <a:spAutoFit/>
          </a:bodyPr>
          <a:lstStyle/>
          <a:p>
            <a:r>
              <a:rPr lang="en-US" dirty="0"/>
              <a:t>FIGURE 1</a:t>
            </a:r>
          </a:p>
        </p:txBody>
      </p:sp>
    </p:spTree>
    <p:extLst>
      <p:ext uri="{BB962C8B-B14F-4D97-AF65-F5344CB8AC3E}">
        <p14:creationId xmlns:p14="http://schemas.microsoft.com/office/powerpoint/2010/main" val="123480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7692887" y="6451379"/>
            <a:ext cx="1247881"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lumMod val="50000"/>
                  </a:schemeClr>
                </a:solidFill>
                <a:effectLst/>
                <a:uLnTx/>
                <a:uFillTx/>
                <a:latin typeface="Roboto" panose="02000000000000000000" pitchFamily="2" charset="0"/>
                <a:ea typeface="Roboto" panose="02000000000000000000" pitchFamily="2" charset="0"/>
                <a:cs typeface="Calibri"/>
              </a:rPr>
              <a:t>Source: CDC, 2021</a:t>
            </a:r>
          </a:p>
        </p:txBody>
      </p:sp>
      <p:sp>
        <p:nvSpPr>
          <p:cNvPr id="34" name="Title 1"/>
          <p:cNvSpPr txBox="1">
            <a:spLocks/>
          </p:cNvSpPr>
          <p:nvPr/>
        </p:nvSpPr>
        <p:spPr>
          <a:xfrm>
            <a:off x="152400" y="425356"/>
            <a:ext cx="7540487" cy="944756"/>
          </a:xfrm>
          <a:prstGeom prst="rect">
            <a:avLst/>
          </a:prstGeom>
        </p:spPr>
        <p:txBody>
          <a:bodyPr/>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pPr marL="0" marR="0" lvl="0" indent="0" algn="l" defTabSz="604708"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rPr>
              <a:t>Suicide Rates </a:t>
            </a:r>
            <a:r>
              <a:rPr lang="en-US" sz="2200" b="0" dirty="0">
                <a:solidFill>
                  <a:srgbClr val="373737"/>
                </a:solidFill>
                <a:latin typeface="Roboto" panose="02000000000000000000" pitchFamily="2" charset="0"/>
                <a:ea typeface="Roboto" panose="02000000000000000000" pitchFamily="2" charset="0"/>
                <a:cs typeface="Roboto" panose="02000000000000000000" pitchFamily="2" charset="0"/>
              </a:rPr>
              <a:t>Among</a:t>
            </a:r>
            <a:r>
              <a:rPr kumimoji="0" lang="en-US" sz="22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rPr>
              <a:t> Black or African American Populations in the </a:t>
            </a:r>
            <a:r>
              <a:rPr lang="en-US" sz="2200" b="0" dirty="0">
                <a:solidFill>
                  <a:srgbClr val="373737"/>
                </a:solidFill>
                <a:latin typeface="Roboto" panose="02000000000000000000" pitchFamily="2" charset="0"/>
                <a:ea typeface="Roboto" panose="02000000000000000000" pitchFamily="2" charset="0"/>
                <a:cs typeface="Roboto" panose="02000000000000000000" pitchFamily="2" charset="0"/>
              </a:rPr>
              <a:t>U.S., </a:t>
            </a:r>
            <a:r>
              <a:rPr kumimoji="0" lang="en-US" sz="22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rPr>
              <a:t>2011-2020</a:t>
            </a:r>
          </a:p>
        </p:txBody>
      </p:sp>
      <p:sp>
        <p:nvSpPr>
          <p:cNvPr id="11" name="TextBox 10">
            <a:extLst>
              <a:ext uri="{FF2B5EF4-FFF2-40B4-BE49-F238E27FC236}">
                <a16:creationId xmlns:a16="http://schemas.microsoft.com/office/drawing/2014/main" id="{6E580844-6A5C-49BA-ADA4-D882C5EBFBD0}"/>
              </a:ext>
            </a:extLst>
          </p:cNvPr>
          <p:cNvSpPr txBox="1"/>
          <p:nvPr/>
        </p:nvSpPr>
        <p:spPr>
          <a:xfrm>
            <a:off x="7671215" y="6266889"/>
            <a:ext cx="1068718" cy="246221"/>
          </a:xfrm>
          <a:prstGeom prst="rect">
            <a:avLst/>
          </a:prstGeom>
          <a:noFill/>
        </p:spPr>
        <p:txBody>
          <a:bodyPr wrap="square" rtlCol="0">
            <a:spAutoFit/>
          </a:bodyPr>
          <a:lstStyle/>
          <a:p>
            <a:r>
              <a:rPr lang="en-US" sz="1000" dirty="0">
                <a:solidFill>
                  <a:schemeClr val="tx1">
                    <a:lumMod val="50000"/>
                  </a:schemeClr>
                </a:solidFill>
                <a:latin typeface="Roboto" panose="02000000000000000000" pitchFamily="2" charset="0"/>
                <a:ea typeface="Roboto" panose="02000000000000000000" pitchFamily="2" charset="0"/>
                <a:cs typeface="Calibri" panose="020F0502020204030204" pitchFamily="34" charset="0"/>
              </a:rPr>
              <a:t>*Non-Hispanic</a:t>
            </a:r>
          </a:p>
        </p:txBody>
      </p:sp>
      <p:graphicFrame>
        <p:nvGraphicFramePr>
          <p:cNvPr id="4" name="Chart 3">
            <a:extLst>
              <a:ext uri="{FF2B5EF4-FFF2-40B4-BE49-F238E27FC236}">
                <a16:creationId xmlns:a16="http://schemas.microsoft.com/office/drawing/2014/main" id="{BDEFC840-89F5-C1D7-0111-FD4C5AB219CB}"/>
              </a:ext>
            </a:extLst>
          </p:cNvPr>
          <p:cNvGraphicFramePr>
            <a:graphicFrameLocks/>
          </p:cNvGraphicFramePr>
          <p:nvPr>
            <p:extLst>
              <p:ext uri="{D42A27DB-BD31-4B8C-83A1-F6EECF244321}">
                <p14:modId xmlns:p14="http://schemas.microsoft.com/office/powerpoint/2010/main" val="1627412903"/>
              </p:ext>
            </p:extLst>
          </p:nvPr>
        </p:nvGraphicFramePr>
        <p:xfrm>
          <a:off x="273050" y="1524000"/>
          <a:ext cx="8566150" cy="4589001"/>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7B646890-A814-9D39-4EAA-3EE1FC8277D3}"/>
              </a:ext>
            </a:extLst>
          </p:cNvPr>
          <p:cNvSpPr txBox="1"/>
          <p:nvPr/>
        </p:nvSpPr>
        <p:spPr>
          <a:xfrm>
            <a:off x="381000" y="6451379"/>
            <a:ext cx="1981200" cy="246221"/>
          </a:xfrm>
          <a:prstGeom prst="rect">
            <a:avLst/>
          </a:prstGeom>
          <a:noFill/>
        </p:spPr>
        <p:txBody>
          <a:bodyPr wrap="square" rtlCol="0">
            <a:spAutoFit/>
          </a:bodyPr>
          <a:lstStyle/>
          <a:p>
            <a:r>
              <a:rPr lang="en-US" sz="1000" dirty="0">
                <a:latin typeface="Roboto" panose="02000000000000000000" pitchFamily="2" charset="0"/>
                <a:ea typeface="Roboto" panose="02000000000000000000" pitchFamily="2" charset="0"/>
                <a:cs typeface="Calibri" panose="020F0502020204030204" pitchFamily="34" charset="0"/>
              </a:rPr>
              <a:t>Age-adjusted rate per 100,000</a:t>
            </a:r>
          </a:p>
        </p:txBody>
      </p:sp>
      <p:cxnSp>
        <p:nvCxnSpPr>
          <p:cNvPr id="6" name="Straight Connector 5">
            <a:extLst>
              <a:ext uri="{FF2B5EF4-FFF2-40B4-BE49-F238E27FC236}">
                <a16:creationId xmlns:a16="http://schemas.microsoft.com/office/drawing/2014/main" id="{958F8834-EE5F-F1F0-2D8E-623988DCF153}"/>
              </a:ext>
            </a:extLst>
          </p:cNvPr>
          <p:cNvCxnSpPr>
            <a:cxnSpLocks/>
          </p:cNvCxnSpPr>
          <p:nvPr/>
        </p:nvCxnSpPr>
        <p:spPr>
          <a:xfrm>
            <a:off x="254016" y="1219200"/>
            <a:ext cx="8635968" cy="0"/>
          </a:xfrm>
          <a:prstGeom prst="line">
            <a:avLst/>
          </a:prstGeom>
          <a:ln w="28575">
            <a:solidFill>
              <a:srgbClr val="F3F0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4017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80094E31-5C6D-221D-4161-161F9231EAD1}"/>
              </a:ext>
            </a:extLst>
          </p:cNvPr>
          <p:cNvGraphicFramePr>
            <a:graphicFrameLocks/>
          </p:cNvGraphicFramePr>
          <p:nvPr>
            <p:extLst>
              <p:ext uri="{D42A27DB-BD31-4B8C-83A1-F6EECF244321}">
                <p14:modId xmlns:p14="http://schemas.microsoft.com/office/powerpoint/2010/main" val="3855940420"/>
              </p:ext>
            </p:extLst>
          </p:nvPr>
        </p:nvGraphicFramePr>
        <p:xfrm>
          <a:off x="245157" y="1362842"/>
          <a:ext cx="8644827" cy="4660783"/>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p:cNvSpPr>
          <p:nvPr/>
        </p:nvSpPr>
        <p:spPr>
          <a:xfrm>
            <a:off x="207401" y="388965"/>
            <a:ext cx="6421999" cy="963300"/>
          </a:xfrm>
          <a:prstGeom prst="rect">
            <a:avLst/>
          </a:prstGeom>
        </p:spPr>
        <p:txBody>
          <a:bodyPr/>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pPr marL="0" marR="0" lvl="0" indent="0" algn="l" defTabSz="604708"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rPr>
              <a:t>Suicide Rates Among Black or African American Populations in the U.S. by Age, </a:t>
            </a:r>
            <a:r>
              <a:rPr lang="en-US" sz="2200" b="0" dirty="0">
                <a:solidFill>
                  <a:srgbClr val="373737"/>
                </a:solidFill>
                <a:latin typeface="Roboto" panose="02000000000000000000" pitchFamily="2" charset="0"/>
                <a:ea typeface="Roboto" panose="02000000000000000000" pitchFamily="2" charset="0"/>
                <a:cs typeface="Roboto" panose="02000000000000000000" pitchFamily="2" charset="0"/>
              </a:rPr>
              <a:t>2011-2020</a:t>
            </a:r>
            <a:endParaRPr kumimoji="0" lang="en-US" sz="22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 name="TextBox 7"/>
          <p:cNvSpPr txBox="1"/>
          <p:nvPr/>
        </p:nvSpPr>
        <p:spPr>
          <a:xfrm>
            <a:off x="6923314" y="6484421"/>
            <a:ext cx="2034388"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B4B4B"/>
                </a:solidFill>
                <a:effectLst/>
                <a:uLnTx/>
                <a:uFillTx/>
                <a:latin typeface="Roboto" panose="02000000000000000000" pitchFamily="2" charset="0"/>
                <a:ea typeface="Roboto" panose="02000000000000000000" pitchFamily="2" charset="0"/>
                <a:cs typeface="Calibri"/>
              </a:rPr>
              <a:t>Source: CDC, 2021</a:t>
            </a:r>
          </a:p>
        </p:txBody>
      </p:sp>
      <p:sp>
        <p:nvSpPr>
          <p:cNvPr id="10" name="TextBox 1">
            <a:extLst>
              <a:ext uri="{FF2B5EF4-FFF2-40B4-BE49-F238E27FC236}">
                <a16:creationId xmlns:a16="http://schemas.microsoft.com/office/drawing/2014/main" id="{05610FEF-73BE-44E3-BCF8-6E75E7B6FDA6}"/>
              </a:ext>
            </a:extLst>
          </p:cNvPr>
          <p:cNvSpPr txBox="1"/>
          <p:nvPr/>
        </p:nvSpPr>
        <p:spPr>
          <a:xfrm>
            <a:off x="186298" y="6469035"/>
            <a:ext cx="1174483" cy="26160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73737"/>
              </a:solidFill>
              <a:effectLst/>
              <a:uLnTx/>
              <a:uFillTx/>
              <a:latin typeface="Gill Sans MT"/>
              <a:ea typeface="+mn-ea"/>
              <a:cs typeface="+mn-cs"/>
            </a:endParaRPr>
          </a:p>
        </p:txBody>
      </p:sp>
      <p:sp>
        <p:nvSpPr>
          <p:cNvPr id="11" name="TextBox 10">
            <a:extLst>
              <a:ext uri="{FF2B5EF4-FFF2-40B4-BE49-F238E27FC236}">
                <a16:creationId xmlns:a16="http://schemas.microsoft.com/office/drawing/2014/main" id="{6E580844-6A5C-49BA-ADA4-D882C5EBFBD0}"/>
              </a:ext>
            </a:extLst>
          </p:cNvPr>
          <p:cNvSpPr txBox="1"/>
          <p:nvPr/>
        </p:nvSpPr>
        <p:spPr>
          <a:xfrm>
            <a:off x="6629400" y="6018926"/>
            <a:ext cx="1068718" cy="230832"/>
          </a:xfrm>
          <a:prstGeom prst="rect">
            <a:avLst/>
          </a:prstGeom>
          <a:noFill/>
        </p:spPr>
        <p:txBody>
          <a:bodyPr wrap="square" rtlCol="0">
            <a:spAutoFit/>
          </a:bodyPr>
          <a:lstStyle/>
          <a:p>
            <a:r>
              <a:rPr lang="en-US" sz="900" dirty="0">
                <a:latin typeface="Roboto" panose="02000000000000000000" pitchFamily="2" charset="0"/>
                <a:ea typeface="Roboto" panose="02000000000000000000" pitchFamily="2" charset="0"/>
                <a:cs typeface="Calibri" panose="020F0502020204030204" pitchFamily="34" charset="0"/>
              </a:rPr>
              <a:t>*Non-Hispanic</a:t>
            </a:r>
          </a:p>
        </p:txBody>
      </p:sp>
      <p:sp>
        <p:nvSpPr>
          <p:cNvPr id="2" name="TextBox 1">
            <a:extLst>
              <a:ext uri="{FF2B5EF4-FFF2-40B4-BE49-F238E27FC236}">
                <a16:creationId xmlns:a16="http://schemas.microsoft.com/office/drawing/2014/main" id="{0B8212B6-0D53-42FA-A11F-85663EF25BE3}"/>
              </a:ext>
            </a:extLst>
          </p:cNvPr>
          <p:cNvSpPr txBox="1"/>
          <p:nvPr/>
        </p:nvSpPr>
        <p:spPr>
          <a:xfrm>
            <a:off x="6655965" y="6177224"/>
            <a:ext cx="2642006" cy="369332"/>
          </a:xfrm>
          <a:prstGeom prst="rect">
            <a:avLst/>
          </a:prstGeom>
          <a:noFill/>
        </p:spPr>
        <p:txBody>
          <a:bodyPr wrap="square" lIns="91440" tIns="45720" rIns="91440" bIns="45720" rtlCol="0" anchor="t">
            <a:spAutoFit/>
          </a:bodyPr>
          <a:lstStyle/>
          <a:p>
            <a:r>
              <a:rPr lang="en-US" sz="900" dirty="0">
                <a:solidFill>
                  <a:schemeClr val="tx1">
                    <a:lumMod val="50000"/>
                  </a:schemeClr>
                </a:solidFill>
                <a:latin typeface="Roboto"/>
                <a:ea typeface="Roboto"/>
              </a:rPr>
              <a:t>**Rates for Black or African American populations 85+ is reported as unreliable</a:t>
            </a:r>
          </a:p>
        </p:txBody>
      </p:sp>
      <p:sp>
        <p:nvSpPr>
          <p:cNvPr id="4" name="TextBox 3">
            <a:extLst>
              <a:ext uri="{FF2B5EF4-FFF2-40B4-BE49-F238E27FC236}">
                <a16:creationId xmlns:a16="http://schemas.microsoft.com/office/drawing/2014/main" id="{AC526073-B3B6-ED07-A486-BFD396C0AD8D}"/>
              </a:ext>
            </a:extLst>
          </p:cNvPr>
          <p:cNvSpPr txBox="1"/>
          <p:nvPr/>
        </p:nvSpPr>
        <p:spPr>
          <a:xfrm>
            <a:off x="381000" y="6469032"/>
            <a:ext cx="1981200" cy="246221"/>
          </a:xfrm>
          <a:prstGeom prst="rect">
            <a:avLst/>
          </a:prstGeom>
          <a:noFill/>
        </p:spPr>
        <p:txBody>
          <a:bodyPr wrap="square" rtlCol="0">
            <a:spAutoFit/>
          </a:bodyPr>
          <a:lstStyle/>
          <a:p>
            <a:r>
              <a:rPr lang="en-US" sz="1000" dirty="0">
                <a:latin typeface="Roboto" panose="02000000000000000000" pitchFamily="2" charset="0"/>
                <a:ea typeface="Roboto" panose="02000000000000000000" pitchFamily="2" charset="0"/>
                <a:cs typeface="Calibri" panose="020F0502020204030204" pitchFamily="34" charset="0"/>
              </a:rPr>
              <a:t>Rate per 100,000</a:t>
            </a:r>
          </a:p>
        </p:txBody>
      </p:sp>
      <p:cxnSp>
        <p:nvCxnSpPr>
          <p:cNvPr id="5" name="Straight Connector 4">
            <a:extLst>
              <a:ext uri="{FF2B5EF4-FFF2-40B4-BE49-F238E27FC236}">
                <a16:creationId xmlns:a16="http://schemas.microsoft.com/office/drawing/2014/main" id="{7D98A001-A8D4-D309-281C-6832586B416A}"/>
              </a:ext>
            </a:extLst>
          </p:cNvPr>
          <p:cNvCxnSpPr>
            <a:cxnSpLocks/>
          </p:cNvCxnSpPr>
          <p:nvPr/>
        </p:nvCxnSpPr>
        <p:spPr>
          <a:xfrm>
            <a:off x="254016" y="1219200"/>
            <a:ext cx="8635968" cy="0"/>
          </a:xfrm>
          <a:prstGeom prst="line">
            <a:avLst/>
          </a:prstGeom>
          <a:ln w="28575">
            <a:solidFill>
              <a:srgbClr val="F3F0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1994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97058" y="365881"/>
            <a:ext cx="8750300" cy="777119"/>
          </a:xfrm>
          <a:prstGeom prst="rect">
            <a:avLst/>
          </a:prstGeom>
        </p:spPr>
        <p:txBody>
          <a:bodyPr/>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r>
              <a:rPr lang="en-US" sz="2200" b="0" dirty="0">
                <a:solidFill>
                  <a:srgbClr val="373737"/>
                </a:solidFill>
                <a:latin typeface="Roboto" panose="02000000000000000000" pitchFamily="2" charset="0"/>
                <a:ea typeface="Roboto" panose="02000000000000000000" pitchFamily="2" charset="0"/>
                <a:cs typeface="Roboto" panose="02000000000000000000" pitchFamily="2" charset="0"/>
              </a:rPr>
              <a:t>County-Level Suicide Rates per 100,000</a:t>
            </a:r>
          </a:p>
          <a:p>
            <a:r>
              <a:rPr lang="en-US" sz="2200" b="0" dirty="0">
                <a:solidFill>
                  <a:srgbClr val="373737"/>
                </a:solidFill>
                <a:latin typeface="Roboto" panose="02000000000000000000" pitchFamily="2" charset="0"/>
                <a:ea typeface="Roboto" panose="02000000000000000000" pitchFamily="2" charset="0"/>
                <a:cs typeface="Roboto" panose="02000000000000000000" pitchFamily="2" charset="0"/>
              </a:rPr>
              <a:t>in the U.S. from 2018 to 2021</a:t>
            </a:r>
          </a:p>
        </p:txBody>
      </p:sp>
      <p:sp>
        <p:nvSpPr>
          <p:cNvPr id="6" name="TextBox 5">
            <a:extLst>
              <a:ext uri="{FF2B5EF4-FFF2-40B4-BE49-F238E27FC236}">
                <a16:creationId xmlns:a16="http://schemas.microsoft.com/office/drawing/2014/main" id="{1C388D16-E8E9-4937-9BD4-860B2611E39D}"/>
              </a:ext>
            </a:extLst>
          </p:cNvPr>
          <p:cNvSpPr txBox="1"/>
          <p:nvPr/>
        </p:nvSpPr>
        <p:spPr>
          <a:xfrm>
            <a:off x="7321694" y="6324600"/>
            <a:ext cx="1619076" cy="400110"/>
          </a:xfrm>
          <a:prstGeom prst="rect">
            <a:avLst/>
          </a:prstGeom>
          <a:noFill/>
        </p:spPr>
        <p:txBody>
          <a:bodyPr wrap="square" rtlCol="0">
            <a:spAutoFit/>
          </a:bodyPr>
          <a:lstStyle/>
          <a:p>
            <a:pPr algn="r"/>
            <a:r>
              <a:rPr lang="en-US" sz="1000" dirty="0">
                <a:solidFill>
                  <a:schemeClr val="accent3"/>
                </a:solidFill>
                <a:latin typeface="Roboto" panose="02000000000000000000" pitchFamily="2" charset="0"/>
                <a:ea typeface="Roboto" panose="02000000000000000000" pitchFamily="2" charset="0"/>
                <a:cs typeface="Calibri"/>
              </a:rPr>
              <a:t>Source: CDC Wonder, 2018-2021</a:t>
            </a:r>
          </a:p>
        </p:txBody>
      </p:sp>
      <p:cxnSp>
        <p:nvCxnSpPr>
          <p:cNvPr id="9" name="Straight Connector 8">
            <a:extLst>
              <a:ext uri="{FF2B5EF4-FFF2-40B4-BE49-F238E27FC236}">
                <a16:creationId xmlns:a16="http://schemas.microsoft.com/office/drawing/2014/main" id="{1FA17ACD-9F9C-46AD-0C31-7F8246D16646}"/>
              </a:ext>
            </a:extLst>
          </p:cNvPr>
          <p:cNvCxnSpPr>
            <a:cxnSpLocks/>
          </p:cNvCxnSpPr>
          <p:nvPr/>
        </p:nvCxnSpPr>
        <p:spPr>
          <a:xfrm>
            <a:off x="254016" y="1219200"/>
            <a:ext cx="8635968" cy="0"/>
          </a:xfrm>
          <a:prstGeom prst="line">
            <a:avLst/>
          </a:prstGeom>
          <a:ln w="28575">
            <a:solidFill>
              <a:srgbClr val="F3F0EA"/>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font, screenshot&#10;&#10;Description automatically generated">
            <a:extLst>
              <a:ext uri="{FF2B5EF4-FFF2-40B4-BE49-F238E27FC236}">
                <a16:creationId xmlns:a16="http://schemas.microsoft.com/office/drawing/2014/main" id="{5A024454-AEB8-8391-69B4-43E23ED9D378}"/>
              </a:ext>
            </a:extLst>
          </p:cNvPr>
          <p:cNvPicPr>
            <a:picLocks noChangeAspect="1"/>
          </p:cNvPicPr>
          <p:nvPr/>
        </p:nvPicPr>
        <p:blipFill>
          <a:blip r:embed="rId3"/>
          <a:stretch>
            <a:fillRect/>
          </a:stretch>
        </p:blipFill>
        <p:spPr>
          <a:xfrm>
            <a:off x="3395498" y="3014604"/>
            <a:ext cx="2353003" cy="828791"/>
          </a:xfrm>
          <a:prstGeom prst="rect">
            <a:avLst/>
          </a:prstGeom>
        </p:spPr>
      </p:pic>
      <p:pic>
        <p:nvPicPr>
          <p:cNvPr id="10" name="Picture 9" descr="A map of the united states">
            <a:extLst>
              <a:ext uri="{FF2B5EF4-FFF2-40B4-BE49-F238E27FC236}">
                <a16:creationId xmlns:a16="http://schemas.microsoft.com/office/drawing/2014/main" id="{9CC80D58-4EF5-92E0-26CF-9E37E8A7CA00}"/>
              </a:ext>
            </a:extLst>
          </p:cNvPr>
          <p:cNvPicPr>
            <a:picLocks noChangeAspect="1"/>
          </p:cNvPicPr>
          <p:nvPr/>
        </p:nvPicPr>
        <p:blipFill>
          <a:blip r:embed="rId4"/>
          <a:stretch>
            <a:fillRect/>
          </a:stretch>
        </p:blipFill>
        <p:spPr>
          <a:xfrm>
            <a:off x="357054" y="1447800"/>
            <a:ext cx="8429892" cy="4534466"/>
          </a:xfrm>
          <a:prstGeom prst="rect">
            <a:avLst/>
          </a:prstGeom>
        </p:spPr>
      </p:pic>
      <p:pic>
        <p:nvPicPr>
          <p:cNvPr id="12" name="Picture 11" descr="A picture containing text, font, screenshot&#10;&#10;Description automatically generated">
            <a:extLst>
              <a:ext uri="{FF2B5EF4-FFF2-40B4-BE49-F238E27FC236}">
                <a16:creationId xmlns:a16="http://schemas.microsoft.com/office/drawing/2014/main" id="{0B1E592C-DBDF-AE46-B669-27DEC23C892C}"/>
              </a:ext>
            </a:extLst>
          </p:cNvPr>
          <p:cNvPicPr>
            <a:picLocks noChangeAspect="1"/>
          </p:cNvPicPr>
          <p:nvPr/>
        </p:nvPicPr>
        <p:blipFill>
          <a:blip r:embed="rId3"/>
          <a:stretch>
            <a:fillRect/>
          </a:stretch>
        </p:blipFill>
        <p:spPr>
          <a:xfrm>
            <a:off x="533400" y="5324642"/>
            <a:ext cx="2353003" cy="828791"/>
          </a:xfrm>
          <a:prstGeom prst="rect">
            <a:avLst/>
          </a:prstGeom>
        </p:spPr>
      </p:pic>
    </p:spTree>
    <p:extLst>
      <p:ext uri="{BB962C8B-B14F-4D97-AF65-F5344CB8AC3E}">
        <p14:creationId xmlns:p14="http://schemas.microsoft.com/office/powerpoint/2010/main" val="2219358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07402" y="381000"/>
            <a:ext cx="6421998" cy="963300"/>
          </a:xfrm>
          <a:prstGeom prst="rect">
            <a:avLst/>
          </a:prstGeom>
        </p:spPr>
        <p:txBody>
          <a:bodyPr/>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pPr marL="0" marR="0" lvl="0" indent="0" algn="l" defTabSz="604708"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rPr>
              <a:t>Suicide Rates Among Black or African American Populations in the U.S. by Sex, 2011-2020 </a:t>
            </a:r>
          </a:p>
        </p:txBody>
      </p:sp>
      <p:sp>
        <p:nvSpPr>
          <p:cNvPr id="8" name="TextBox 7"/>
          <p:cNvSpPr txBox="1"/>
          <p:nvPr/>
        </p:nvSpPr>
        <p:spPr>
          <a:xfrm>
            <a:off x="6923314" y="6484421"/>
            <a:ext cx="2034388"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Roboto" panose="02000000000000000000" pitchFamily="2" charset="0"/>
                <a:ea typeface="Roboto" panose="02000000000000000000" pitchFamily="2" charset="0"/>
                <a:cs typeface="Calibri"/>
              </a:rPr>
              <a:t>Source: CDC, 2021</a:t>
            </a:r>
          </a:p>
        </p:txBody>
      </p:sp>
      <p:sp>
        <p:nvSpPr>
          <p:cNvPr id="10" name="TextBox 1">
            <a:extLst>
              <a:ext uri="{FF2B5EF4-FFF2-40B4-BE49-F238E27FC236}">
                <a16:creationId xmlns:a16="http://schemas.microsoft.com/office/drawing/2014/main" id="{05610FEF-73BE-44E3-BCF8-6E75E7B6FDA6}"/>
              </a:ext>
            </a:extLst>
          </p:cNvPr>
          <p:cNvSpPr txBox="1"/>
          <p:nvPr/>
        </p:nvSpPr>
        <p:spPr>
          <a:xfrm>
            <a:off x="186298" y="6469035"/>
            <a:ext cx="1174483" cy="26160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73737"/>
              </a:solidFill>
              <a:effectLst/>
              <a:uLnTx/>
              <a:uFillTx/>
              <a:latin typeface="Gill Sans MT"/>
              <a:ea typeface="+mn-ea"/>
              <a:cs typeface="+mn-cs"/>
            </a:endParaRPr>
          </a:p>
        </p:txBody>
      </p:sp>
      <p:sp>
        <p:nvSpPr>
          <p:cNvPr id="11" name="TextBox 10">
            <a:extLst>
              <a:ext uri="{FF2B5EF4-FFF2-40B4-BE49-F238E27FC236}">
                <a16:creationId xmlns:a16="http://schemas.microsoft.com/office/drawing/2014/main" id="{6E580844-6A5C-49BA-ADA4-D882C5EBFBD0}"/>
              </a:ext>
            </a:extLst>
          </p:cNvPr>
          <p:cNvSpPr txBox="1"/>
          <p:nvPr/>
        </p:nvSpPr>
        <p:spPr>
          <a:xfrm>
            <a:off x="7696200" y="6306979"/>
            <a:ext cx="1068718" cy="246221"/>
          </a:xfrm>
          <a:prstGeom prst="rect">
            <a:avLst/>
          </a:prstGeom>
          <a:noFill/>
        </p:spPr>
        <p:txBody>
          <a:bodyPr wrap="square" rtlCol="0">
            <a:spAutoFit/>
          </a:bodyPr>
          <a:lstStyle/>
          <a:p>
            <a:r>
              <a:rPr lang="en-US" sz="1000" dirty="0">
                <a:latin typeface="Roboto" panose="02000000000000000000" pitchFamily="2" charset="0"/>
                <a:ea typeface="Roboto" panose="02000000000000000000" pitchFamily="2" charset="0"/>
                <a:cs typeface="Calibri" panose="020F0502020204030204" pitchFamily="34" charset="0"/>
              </a:rPr>
              <a:t>*Non-Hispanic</a:t>
            </a:r>
          </a:p>
        </p:txBody>
      </p:sp>
      <p:cxnSp>
        <p:nvCxnSpPr>
          <p:cNvPr id="2" name="Straight Connector 1">
            <a:extLst>
              <a:ext uri="{FF2B5EF4-FFF2-40B4-BE49-F238E27FC236}">
                <a16:creationId xmlns:a16="http://schemas.microsoft.com/office/drawing/2014/main" id="{EE888948-2E02-462D-31AF-B4705634A25D}"/>
              </a:ext>
            </a:extLst>
          </p:cNvPr>
          <p:cNvCxnSpPr>
            <a:cxnSpLocks/>
          </p:cNvCxnSpPr>
          <p:nvPr/>
        </p:nvCxnSpPr>
        <p:spPr>
          <a:xfrm>
            <a:off x="254016" y="1219200"/>
            <a:ext cx="8635968" cy="0"/>
          </a:xfrm>
          <a:prstGeom prst="line">
            <a:avLst/>
          </a:prstGeom>
          <a:ln w="28575">
            <a:solidFill>
              <a:srgbClr val="F3F0EA"/>
            </a:solidFill>
          </a:ln>
        </p:spPr>
        <p:style>
          <a:lnRef idx="1">
            <a:schemeClr val="accent1"/>
          </a:lnRef>
          <a:fillRef idx="0">
            <a:schemeClr val="accent1"/>
          </a:fillRef>
          <a:effectRef idx="0">
            <a:schemeClr val="accent1"/>
          </a:effectRef>
          <a:fontRef idx="minor">
            <a:schemeClr val="tx1"/>
          </a:fontRef>
        </p:style>
      </p:cxnSp>
      <p:graphicFrame>
        <p:nvGraphicFramePr>
          <p:cNvPr id="4" name="Chart 3">
            <a:extLst>
              <a:ext uri="{FF2B5EF4-FFF2-40B4-BE49-F238E27FC236}">
                <a16:creationId xmlns:a16="http://schemas.microsoft.com/office/drawing/2014/main" id="{7B34DBCC-32C7-D3D3-C8D1-BEC8BD2A8DD9}"/>
              </a:ext>
            </a:extLst>
          </p:cNvPr>
          <p:cNvGraphicFramePr>
            <a:graphicFrameLocks/>
          </p:cNvGraphicFramePr>
          <p:nvPr>
            <p:extLst>
              <p:ext uri="{D42A27DB-BD31-4B8C-83A1-F6EECF244321}">
                <p14:modId xmlns:p14="http://schemas.microsoft.com/office/powerpoint/2010/main" val="1757356602"/>
              </p:ext>
            </p:extLst>
          </p:nvPr>
        </p:nvGraphicFramePr>
        <p:xfrm>
          <a:off x="571501" y="1469398"/>
          <a:ext cx="7886700" cy="446458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6476CAAF-7F0C-82BA-F410-8F4408C42361}"/>
              </a:ext>
            </a:extLst>
          </p:cNvPr>
          <p:cNvSpPr txBox="1"/>
          <p:nvPr/>
        </p:nvSpPr>
        <p:spPr>
          <a:xfrm>
            <a:off x="304800" y="6484421"/>
            <a:ext cx="1981200" cy="246221"/>
          </a:xfrm>
          <a:prstGeom prst="rect">
            <a:avLst/>
          </a:prstGeom>
          <a:noFill/>
        </p:spPr>
        <p:txBody>
          <a:bodyPr wrap="square" rtlCol="0">
            <a:spAutoFit/>
          </a:bodyPr>
          <a:lstStyle/>
          <a:p>
            <a:r>
              <a:rPr lang="en-US" sz="1000" dirty="0">
                <a:latin typeface="Roboto" panose="02000000000000000000" pitchFamily="2" charset="0"/>
                <a:ea typeface="Roboto" panose="02000000000000000000" pitchFamily="2" charset="0"/>
                <a:cs typeface="Calibri" panose="020F0502020204030204" pitchFamily="34" charset="0"/>
              </a:rPr>
              <a:t>Age-adjusted rate per 100,000</a:t>
            </a:r>
          </a:p>
        </p:txBody>
      </p:sp>
    </p:spTree>
    <p:extLst>
      <p:ext uri="{BB962C8B-B14F-4D97-AF65-F5344CB8AC3E}">
        <p14:creationId xmlns:p14="http://schemas.microsoft.com/office/powerpoint/2010/main" val="888654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46329" y="446544"/>
            <a:ext cx="8229600" cy="963300"/>
          </a:xfrm>
          <a:prstGeom prst="rect">
            <a:avLst/>
          </a:prstGeom>
        </p:spPr>
        <p:txBody>
          <a:bodyPr lIns="91440" tIns="45720" rIns="91440" bIns="45720" anchor="t"/>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pPr marL="0" marR="0" lvl="0" indent="0" algn="l" defTabSz="604708"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rPr>
              <a:t>Past-Year Suicidal Thoughts and Behaviors Among Adults in Black or African American Populations (</a:t>
            </a:r>
            <a:r>
              <a:rPr lang="en-US" sz="2200" b="0" dirty="0">
                <a:solidFill>
                  <a:srgbClr val="373737"/>
                </a:solidFill>
                <a:latin typeface="Roboto" panose="02000000000000000000" pitchFamily="2" charset="0"/>
                <a:ea typeface="Roboto" panose="02000000000000000000" pitchFamily="2" charset="0"/>
                <a:cs typeface="Roboto" panose="02000000000000000000" pitchFamily="2" charset="0"/>
              </a:rPr>
              <a:t>U.S., </a:t>
            </a:r>
            <a:r>
              <a:rPr kumimoji="0" lang="en-US" sz="22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rPr>
              <a:t>2020)</a:t>
            </a:r>
          </a:p>
        </p:txBody>
      </p:sp>
      <p:sp>
        <p:nvSpPr>
          <p:cNvPr id="8" name="TextBox 7"/>
          <p:cNvSpPr txBox="1"/>
          <p:nvPr/>
        </p:nvSpPr>
        <p:spPr>
          <a:xfrm>
            <a:off x="7286171" y="6469035"/>
            <a:ext cx="1671531"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B4B4B"/>
                </a:solidFill>
                <a:effectLst/>
                <a:uLnTx/>
                <a:uFillTx/>
                <a:latin typeface="Roboto" panose="02000000000000000000" pitchFamily="2" charset="0"/>
                <a:ea typeface="Roboto" panose="02000000000000000000" pitchFamily="2" charset="0"/>
                <a:cs typeface="Calibri"/>
              </a:rPr>
              <a:t>Source: SAMHSA, 2023</a:t>
            </a:r>
          </a:p>
        </p:txBody>
      </p:sp>
      <p:sp>
        <p:nvSpPr>
          <p:cNvPr id="10" name="TextBox 9">
            <a:extLst>
              <a:ext uri="{FF2B5EF4-FFF2-40B4-BE49-F238E27FC236}">
                <a16:creationId xmlns:a16="http://schemas.microsoft.com/office/drawing/2014/main" id="{6E580844-6A5C-49BA-ADA4-D882C5EBFBD0}"/>
              </a:ext>
            </a:extLst>
          </p:cNvPr>
          <p:cNvSpPr txBox="1"/>
          <p:nvPr/>
        </p:nvSpPr>
        <p:spPr>
          <a:xfrm>
            <a:off x="7391400" y="6288345"/>
            <a:ext cx="1068718" cy="246221"/>
          </a:xfrm>
          <a:prstGeom prst="rect">
            <a:avLst/>
          </a:prstGeom>
          <a:noFill/>
        </p:spPr>
        <p:txBody>
          <a:bodyPr wrap="square" rtlCol="0">
            <a:spAutoFit/>
          </a:bodyPr>
          <a:lstStyle/>
          <a:p>
            <a:pPr algn="r"/>
            <a:r>
              <a:rPr lang="en-US" sz="1000" dirty="0">
                <a:latin typeface="Roboto" panose="02000000000000000000" pitchFamily="2" charset="0"/>
                <a:ea typeface="Roboto" panose="02000000000000000000" pitchFamily="2" charset="0"/>
                <a:cs typeface="Calibri" panose="020F0502020204030204" pitchFamily="34" charset="0"/>
              </a:rPr>
              <a:t>*Non-Hispanic</a:t>
            </a:r>
          </a:p>
        </p:txBody>
      </p:sp>
      <p:cxnSp>
        <p:nvCxnSpPr>
          <p:cNvPr id="2" name="Straight Connector 1">
            <a:extLst>
              <a:ext uri="{FF2B5EF4-FFF2-40B4-BE49-F238E27FC236}">
                <a16:creationId xmlns:a16="http://schemas.microsoft.com/office/drawing/2014/main" id="{7C037E90-FAFE-6BC9-7159-DB0C6FAB60C1}"/>
              </a:ext>
            </a:extLst>
          </p:cNvPr>
          <p:cNvCxnSpPr>
            <a:cxnSpLocks/>
          </p:cNvCxnSpPr>
          <p:nvPr/>
        </p:nvCxnSpPr>
        <p:spPr>
          <a:xfrm>
            <a:off x="254016" y="1219200"/>
            <a:ext cx="8635968" cy="0"/>
          </a:xfrm>
          <a:prstGeom prst="line">
            <a:avLst/>
          </a:prstGeom>
          <a:ln w="28575">
            <a:solidFill>
              <a:srgbClr val="F3F0EA"/>
            </a:solidFill>
          </a:ln>
        </p:spPr>
        <p:style>
          <a:lnRef idx="1">
            <a:schemeClr val="accent1"/>
          </a:lnRef>
          <a:fillRef idx="0">
            <a:schemeClr val="accent1"/>
          </a:fillRef>
          <a:effectRef idx="0">
            <a:schemeClr val="accent1"/>
          </a:effectRef>
          <a:fontRef idx="minor">
            <a:schemeClr val="tx1"/>
          </a:fontRef>
        </p:style>
      </p:cxnSp>
      <p:graphicFrame>
        <p:nvGraphicFramePr>
          <p:cNvPr id="13" name="Chart 12">
            <a:extLst>
              <a:ext uri="{FF2B5EF4-FFF2-40B4-BE49-F238E27FC236}">
                <a16:creationId xmlns:a16="http://schemas.microsoft.com/office/drawing/2014/main" id="{34A698CA-485E-B2BF-135F-2E694C9B2AC1}"/>
              </a:ext>
            </a:extLst>
          </p:cNvPr>
          <p:cNvGraphicFramePr>
            <a:graphicFrameLocks/>
          </p:cNvGraphicFramePr>
          <p:nvPr>
            <p:extLst>
              <p:ext uri="{D42A27DB-BD31-4B8C-83A1-F6EECF244321}">
                <p14:modId xmlns:p14="http://schemas.microsoft.com/office/powerpoint/2010/main" val="3466993735"/>
              </p:ext>
            </p:extLst>
          </p:nvPr>
        </p:nvGraphicFramePr>
        <p:xfrm>
          <a:off x="315054" y="1583248"/>
          <a:ext cx="8576702" cy="42659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18717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59380" y="478317"/>
            <a:ext cx="8680785" cy="941392"/>
          </a:xfrm>
          <a:prstGeom prst="rect">
            <a:avLst/>
          </a:prstGeom>
        </p:spPr>
        <p:txBody>
          <a:bodyPr/>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pPr marL="0" marR="0" lvl="0" indent="0" algn="l" defTabSz="604708"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rPr>
              <a:t>Past-Year Suicidal Thoughts and Behaviors Among High School Youth in Black or African American Populations (U.S., 2021)</a:t>
            </a:r>
          </a:p>
        </p:txBody>
      </p:sp>
      <p:sp>
        <p:nvSpPr>
          <p:cNvPr id="8" name="TextBox 7"/>
          <p:cNvSpPr txBox="1"/>
          <p:nvPr/>
        </p:nvSpPr>
        <p:spPr>
          <a:xfrm>
            <a:off x="6923314" y="6484421"/>
            <a:ext cx="2034388"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B4B4B"/>
                </a:solidFill>
                <a:effectLst/>
                <a:uLnTx/>
                <a:uFillTx/>
                <a:latin typeface="Roboto" panose="02000000000000000000" pitchFamily="2" charset="0"/>
                <a:ea typeface="Roboto" panose="02000000000000000000" pitchFamily="2" charset="0"/>
                <a:cs typeface="Calibri"/>
              </a:rPr>
              <a:t>Source: CDC, 2021</a:t>
            </a:r>
          </a:p>
        </p:txBody>
      </p:sp>
      <p:sp>
        <p:nvSpPr>
          <p:cNvPr id="10" name="TextBox 1">
            <a:extLst>
              <a:ext uri="{FF2B5EF4-FFF2-40B4-BE49-F238E27FC236}">
                <a16:creationId xmlns:a16="http://schemas.microsoft.com/office/drawing/2014/main" id="{05610FEF-73BE-44E3-BCF8-6E75E7B6FDA6}"/>
              </a:ext>
            </a:extLst>
          </p:cNvPr>
          <p:cNvSpPr txBox="1"/>
          <p:nvPr/>
        </p:nvSpPr>
        <p:spPr>
          <a:xfrm>
            <a:off x="186298" y="6469035"/>
            <a:ext cx="1174483" cy="26160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73737"/>
              </a:solidFill>
              <a:effectLst/>
              <a:uLnTx/>
              <a:uFillTx/>
              <a:latin typeface="Gill Sans MT"/>
              <a:ea typeface="+mn-ea"/>
              <a:cs typeface="+mn-cs"/>
            </a:endParaRPr>
          </a:p>
        </p:txBody>
      </p:sp>
      <p:sp>
        <p:nvSpPr>
          <p:cNvPr id="11" name="TextBox 10">
            <a:extLst>
              <a:ext uri="{FF2B5EF4-FFF2-40B4-BE49-F238E27FC236}">
                <a16:creationId xmlns:a16="http://schemas.microsoft.com/office/drawing/2014/main" id="{6E580844-6A5C-49BA-ADA4-D882C5EBFBD0}"/>
              </a:ext>
            </a:extLst>
          </p:cNvPr>
          <p:cNvSpPr txBox="1"/>
          <p:nvPr/>
        </p:nvSpPr>
        <p:spPr>
          <a:xfrm>
            <a:off x="7620000" y="6283913"/>
            <a:ext cx="1068718" cy="246221"/>
          </a:xfrm>
          <a:prstGeom prst="rect">
            <a:avLst/>
          </a:prstGeom>
          <a:noFill/>
        </p:spPr>
        <p:txBody>
          <a:bodyPr wrap="square" rtlCol="0">
            <a:spAutoFit/>
          </a:bodyPr>
          <a:lstStyle/>
          <a:p>
            <a:pPr algn="r"/>
            <a:r>
              <a:rPr lang="en-US" sz="1000" dirty="0">
                <a:latin typeface="Roboto" panose="02000000000000000000" pitchFamily="2" charset="0"/>
                <a:ea typeface="Roboto" panose="02000000000000000000" pitchFamily="2" charset="0"/>
                <a:cs typeface="Calibri" panose="020F0502020204030204" pitchFamily="34" charset="0"/>
              </a:rPr>
              <a:t>*Non-Hispanic</a:t>
            </a:r>
          </a:p>
        </p:txBody>
      </p:sp>
      <p:cxnSp>
        <p:nvCxnSpPr>
          <p:cNvPr id="2" name="Straight Connector 1">
            <a:extLst>
              <a:ext uri="{FF2B5EF4-FFF2-40B4-BE49-F238E27FC236}">
                <a16:creationId xmlns:a16="http://schemas.microsoft.com/office/drawing/2014/main" id="{7DB42F8A-508D-AF20-3544-ABACAEBF954E}"/>
              </a:ext>
            </a:extLst>
          </p:cNvPr>
          <p:cNvCxnSpPr>
            <a:cxnSpLocks/>
          </p:cNvCxnSpPr>
          <p:nvPr/>
        </p:nvCxnSpPr>
        <p:spPr>
          <a:xfrm>
            <a:off x="254016" y="1219200"/>
            <a:ext cx="8635968" cy="0"/>
          </a:xfrm>
          <a:prstGeom prst="line">
            <a:avLst/>
          </a:prstGeom>
          <a:ln w="28575">
            <a:solidFill>
              <a:srgbClr val="F3F0EA"/>
            </a:solidFill>
          </a:ln>
        </p:spPr>
        <p:style>
          <a:lnRef idx="1">
            <a:schemeClr val="accent1"/>
          </a:lnRef>
          <a:fillRef idx="0">
            <a:schemeClr val="accent1"/>
          </a:fillRef>
          <a:effectRef idx="0">
            <a:schemeClr val="accent1"/>
          </a:effectRef>
          <a:fontRef idx="minor">
            <a:schemeClr val="tx1"/>
          </a:fontRef>
        </p:style>
      </p:cxnSp>
      <p:graphicFrame>
        <p:nvGraphicFramePr>
          <p:cNvPr id="4" name="Chart 3">
            <a:extLst>
              <a:ext uri="{FF2B5EF4-FFF2-40B4-BE49-F238E27FC236}">
                <a16:creationId xmlns:a16="http://schemas.microsoft.com/office/drawing/2014/main" id="{176D9E51-7FA0-04BB-9739-493018DB3B7E}"/>
              </a:ext>
            </a:extLst>
          </p:cNvPr>
          <p:cNvGraphicFramePr>
            <a:graphicFrameLocks/>
          </p:cNvGraphicFramePr>
          <p:nvPr>
            <p:extLst>
              <p:ext uri="{D42A27DB-BD31-4B8C-83A1-F6EECF244321}">
                <p14:modId xmlns:p14="http://schemas.microsoft.com/office/powerpoint/2010/main" val="3253714511"/>
              </p:ext>
            </p:extLst>
          </p:nvPr>
        </p:nvGraphicFramePr>
        <p:xfrm>
          <a:off x="624416" y="1531427"/>
          <a:ext cx="7895167" cy="47371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10531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2" name="Rectangle 21"/>
          <p:cNvSpPr/>
          <p:nvPr/>
        </p:nvSpPr>
        <p:spPr>
          <a:xfrm>
            <a:off x="0" y="3701697"/>
            <a:ext cx="9144000" cy="1608072"/>
          </a:xfrm>
          <a:prstGeom prst="rect">
            <a:avLst/>
          </a:prstGeom>
          <a:solidFill>
            <a:schemeClr val="tx2">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6"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9" name="TextBox 8"/>
          <p:cNvSpPr txBox="1"/>
          <p:nvPr/>
        </p:nvSpPr>
        <p:spPr>
          <a:xfrm>
            <a:off x="457200" y="3847205"/>
            <a:ext cx="7299233" cy="923330"/>
          </a:xfrm>
          <a:prstGeom prst="rect">
            <a:avLst/>
          </a:prstGeom>
          <a:noFill/>
        </p:spPr>
        <p:txBody>
          <a:bodyPr wrap="square" rtlCol="0">
            <a:spAutoFit/>
          </a:bodyPr>
          <a:lstStyle/>
          <a:p>
            <a:pPr marL="0" marR="0" lvl="0" indent="0" algn="l" defTabSz="707526"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AFAFA"/>
                </a:solidFill>
                <a:effectLst/>
                <a:uLnTx/>
                <a:uFillTx/>
                <a:latin typeface="Arial" charset="0"/>
                <a:ea typeface="Arial" charset="0"/>
                <a:cs typeface="Arial" charset="0"/>
              </a:rPr>
              <a:t>Racial and Ethnic Disparities:</a:t>
            </a:r>
          </a:p>
          <a:p>
            <a:pPr lvl="0" defTabSz="707526"/>
            <a:r>
              <a:rPr lang="en-US" sz="2700" dirty="0">
                <a:solidFill>
                  <a:srgbClr val="FAFAFA"/>
                </a:solidFill>
                <a:latin typeface="Arial" charset="0"/>
                <a:ea typeface="Arial" charset="0"/>
                <a:cs typeface="Arial" charset="0"/>
              </a:rPr>
              <a:t>Hispanic Populations </a:t>
            </a:r>
            <a:endParaRPr kumimoji="0" lang="en-US" sz="2700" b="0" i="0" u="none" strike="noStrike" kern="1200" cap="none" spc="0" normalizeH="0" baseline="0" noProof="0" dirty="0">
              <a:ln>
                <a:noFill/>
              </a:ln>
              <a:solidFill>
                <a:srgbClr val="FAFAFA"/>
              </a:solidFill>
              <a:effectLst/>
              <a:uLnTx/>
              <a:uFillTx/>
              <a:latin typeface="Arial" charset="0"/>
              <a:ea typeface="Arial" charset="0"/>
              <a:cs typeface="Arial" charset="0"/>
            </a:endParaRPr>
          </a:p>
        </p:txBody>
      </p:sp>
      <p:cxnSp>
        <p:nvCxnSpPr>
          <p:cNvPr id="12" name="Straight Connector 11"/>
          <p:cNvCxnSpPr/>
          <p:nvPr/>
        </p:nvCxnSpPr>
        <p:spPr>
          <a:xfrm>
            <a:off x="457200" y="3723468"/>
            <a:ext cx="317492" cy="0"/>
          </a:xfrm>
          <a:prstGeom prst="line">
            <a:avLst/>
          </a:prstGeom>
          <a:ln w="50800">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t="-1" r="27837" b="-3711"/>
          <a:stretch/>
        </p:blipFill>
        <p:spPr>
          <a:xfrm>
            <a:off x="6827993" y="2924816"/>
            <a:ext cx="2317070" cy="3055976"/>
          </a:xfrm>
          <a:prstGeom prst="rect">
            <a:avLst/>
          </a:prstGeom>
        </p:spPr>
      </p:pic>
    </p:spTree>
    <p:extLst>
      <p:ext uri="{BB962C8B-B14F-4D97-AF65-F5344CB8AC3E}">
        <p14:creationId xmlns:p14="http://schemas.microsoft.com/office/powerpoint/2010/main" val="1457196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7692887" y="6451379"/>
            <a:ext cx="1247881"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Roboto" panose="02000000000000000000" pitchFamily="2" charset="0"/>
                <a:ea typeface="Roboto" panose="02000000000000000000" pitchFamily="2" charset="0"/>
                <a:cs typeface="Calibri"/>
              </a:rPr>
              <a:t>Source: CDC, 2021</a:t>
            </a:r>
          </a:p>
        </p:txBody>
      </p:sp>
      <p:sp>
        <p:nvSpPr>
          <p:cNvPr id="34" name="Title 1"/>
          <p:cNvSpPr txBox="1">
            <a:spLocks/>
          </p:cNvSpPr>
          <p:nvPr/>
        </p:nvSpPr>
        <p:spPr>
          <a:xfrm>
            <a:off x="190468" y="388965"/>
            <a:ext cx="8750300" cy="944756"/>
          </a:xfrm>
          <a:prstGeom prst="rect">
            <a:avLst/>
          </a:prstGeom>
        </p:spPr>
        <p:txBody>
          <a:bodyPr/>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pPr marL="0" marR="0" lvl="0" indent="0" algn="l" defTabSz="604708"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rPr>
              <a:t>Suicide Rates Among Hispanic Populations </a:t>
            </a:r>
          </a:p>
          <a:p>
            <a:pPr marL="0" marR="0" lvl="0" indent="0" algn="l" defTabSz="604708" rtl="0" eaLnBrk="1" fontAlgn="auto" latinLnBrk="0" hangingPunct="1">
              <a:lnSpc>
                <a:spcPct val="100000"/>
              </a:lnSpc>
              <a:spcBef>
                <a:spcPct val="0"/>
              </a:spcBef>
              <a:spcAft>
                <a:spcPts val="0"/>
              </a:spcAft>
              <a:buClrTx/>
              <a:buSzTx/>
              <a:buFontTx/>
              <a:buNone/>
              <a:tabLst/>
              <a:defRPr/>
            </a:pPr>
            <a:r>
              <a:rPr lang="en-US" sz="2200" b="0" dirty="0">
                <a:solidFill>
                  <a:srgbClr val="373737"/>
                </a:solidFill>
                <a:latin typeface="Roboto" panose="02000000000000000000" pitchFamily="2" charset="0"/>
                <a:ea typeface="Roboto" panose="02000000000000000000" pitchFamily="2" charset="0"/>
                <a:cs typeface="Roboto" panose="02000000000000000000" pitchFamily="2" charset="0"/>
              </a:rPr>
              <a:t>in the U.S., </a:t>
            </a:r>
            <a:r>
              <a:rPr kumimoji="0" lang="en-US" sz="22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rPr>
              <a:t>2011-2020</a:t>
            </a:r>
          </a:p>
        </p:txBody>
      </p:sp>
      <p:cxnSp>
        <p:nvCxnSpPr>
          <p:cNvPr id="2" name="Straight Connector 1">
            <a:extLst>
              <a:ext uri="{FF2B5EF4-FFF2-40B4-BE49-F238E27FC236}">
                <a16:creationId xmlns:a16="http://schemas.microsoft.com/office/drawing/2014/main" id="{A1F05D15-B2C0-4992-020C-47C70B793E7C}"/>
              </a:ext>
            </a:extLst>
          </p:cNvPr>
          <p:cNvCxnSpPr>
            <a:cxnSpLocks/>
          </p:cNvCxnSpPr>
          <p:nvPr/>
        </p:nvCxnSpPr>
        <p:spPr>
          <a:xfrm>
            <a:off x="254016" y="1219200"/>
            <a:ext cx="8635968" cy="0"/>
          </a:xfrm>
          <a:prstGeom prst="line">
            <a:avLst/>
          </a:prstGeom>
          <a:ln w="28575">
            <a:solidFill>
              <a:srgbClr val="F3F0EA"/>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C453B75-12AE-335D-7624-6CF9C1B83140}"/>
              </a:ext>
            </a:extLst>
          </p:cNvPr>
          <p:cNvSpPr txBox="1"/>
          <p:nvPr/>
        </p:nvSpPr>
        <p:spPr>
          <a:xfrm>
            <a:off x="381000" y="6451379"/>
            <a:ext cx="1981200" cy="246221"/>
          </a:xfrm>
          <a:prstGeom prst="rect">
            <a:avLst/>
          </a:prstGeom>
          <a:noFill/>
        </p:spPr>
        <p:txBody>
          <a:bodyPr wrap="square" rtlCol="0">
            <a:spAutoFit/>
          </a:bodyPr>
          <a:lstStyle/>
          <a:p>
            <a:r>
              <a:rPr lang="en-US" sz="1000" dirty="0">
                <a:latin typeface="Roboto" panose="02000000000000000000" pitchFamily="2" charset="0"/>
                <a:ea typeface="Roboto" panose="02000000000000000000" pitchFamily="2" charset="0"/>
                <a:cs typeface="Calibri" panose="020F0502020204030204" pitchFamily="34" charset="0"/>
              </a:rPr>
              <a:t>Age-adjusted rate per 100,000</a:t>
            </a:r>
          </a:p>
        </p:txBody>
      </p:sp>
      <p:graphicFrame>
        <p:nvGraphicFramePr>
          <p:cNvPr id="5" name="Chart 4">
            <a:extLst>
              <a:ext uri="{FF2B5EF4-FFF2-40B4-BE49-F238E27FC236}">
                <a16:creationId xmlns:a16="http://schemas.microsoft.com/office/drawing/2014/main" id="{8AC97BAE-ECA3-71C1-6761-2BC0A4415863}"/>
              </a:ext>
            </a:extLst>
          </p:cNvPr>
          <p:cNvGraphicFramePr>
            <a:graphicFrameLocks/>
          </p:cNvGraphicFramePr>
          <p:nvPr>
            <p:extLst>
              <p:ext uri="{D42A27DB-BD31-4B8C-83A1-F6EECF244321}">
                <p14:modId xmlns:p14="http://schemas.microsoft.com/office/powerpoint/2010/main" val="4113610515"/>
              </p:ext>
            </p:extLst>
          </p:nvPr>
        </p:nvGraphicFramePr>
        <p:xfrm>
          <a:off x="304800" y="1303280"/>
          <a:ext cx="8585184" cy="476240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86143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07401" y="388965"/>
            <a:ext cx="5736199" cy="963300"/>
          </a:xfrm>
          <a:prstGeom prst="rect">
            <a:avLst/>
          </a:prstGeom>
        </p:spPr>
        <p:txBody>
          <a:bodyPr/>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pPr marL="0" marR="0" lvl="0" indent="0" algn="l" defTabSz="604708"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rPr>
              <a:t>Suicide Rates Among Hispanic Populations in the U.S. by Age, </a:t>
            </a:r>
            <a:r>
              <a:rPr lang="en-US" sz="2200" b="0" dirty="0">
                <a:solidFill>
                  <a:srgbClr val="373737"/>
                </a:solidFill>
                <a:latin typeface="Roboto" panose="02000000000000000000" pitchFamily="2" charset="0"/>
                <a:ea typeface="Roboto" panose="02000000000000000000" pitchFamily="2" charset="0"/>
                <a:cs typeface="Roboto" panose="02000000000000000000" pitchFamily="2" charset="0"/>
              </a:rPr>
              <a:t>2011-</a:t>
            </a:r>
            <a:r>
              <a:rPr kumimoji="0" lang="en-US" sz="22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rPr>
              <a:t>2020</a:t>
            </a:r>
          </a:p>
        </p:txBody>
      </p:sp>
      <p:sp>
        <p:nvSpPr>
          <p:cNvPr id="8" name="TextBox 7"/>
          <p:cNvSpPr txBox="1"/>
          <p:nvPr/>
        </p:nvSpPr>
        <p:spPr>
          <a:xfrm>
            <a:off x="6923314" y="6484421"/>
            <a:ext cx="2034388"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B4B4B"/>
                </a:solidFill>
                <a:effectLst/>
                <a:uLnTx/>
                <a:uFillTx/>
                <a:latin typeface="Roboto" panose="02000000000000000000" pitchFamily="2" charset="0"/>
                <a:ea typeface="Roboto" panose="02000000000000000000" pitchFamily="2" charset="0"/>
                <a:cs typeface="Calibri"/>
              </a:rPr>
              <a:t>Source: </a:t>
            </a:r>
            <a:r>
              <a:rPr lang="en-US" sz="1000" dirty="0">
                <a:solidFill>
                  <a:srgbClr val="4B4B4B"/>
                </a:solidFill>
                <a:latin typeface="Roboto" panose="02000000000000000000" pitchFamily="2" charset="0"/>
                <a:ea typeface="Roboto" panose="02000000000000000000" pitchFamily="2" charset="0"/>
                <a:cs typeface="Calibri"/>
              </a:rPr>
              <a:t>CDC</a:t>
            </a:r>
            <a:r>
              <a:rPr kumimoji="0" lang="en-US" sz="1000" b="0" i="0" u="none" strike="noStrike" kern="1200" cap="none" spc="0" normalizeH="0" baseline="0" noProof="0" dirty="0">
                <a:ln>
                  <a:noFill/>
                </a:ln>
                <a:solidFill>
                  <a:srgbClr val="4B4B4B"/>
                </a:solidFill>
                <a:effectLst/>
                <a:uLnTx/>
                <a:uFillTx/>
                <a:latin typeface="Roboto" panose="02000000000000000000" pitchFamily="2" charset="0"/>
                <a:ea typeface="Roboto" panose="02000000000000000000" pitchFamily="2" charset="0"/>
                <a:cs typeface="Calibri"/>
              </a:rPr>
              <a:t>, 2021</a:t>
            </a:r>
          </a:p>
        </p:txBody>
      </p:sp>
      <p:sp>
        <p:nvSpPr>
          <p:cNvPr id="10" name="TextBox 1">
            <a:extLst>
              <a:ext uri="{FF2B5EF4-FFF2-40B4-BE49-F238E27FC236}">
                <a16:creationId xmlns:a16="http://schemas.microsoft.com/office/drawing/2014/main" id="{05610FEF-73BE-44E3-BCF8-6E75E7B6FDA6}"/>
              </a:ext>
            </a:extLst>
          </p:cNvPr>
          <p:cNvSpPr txBox="1"/>
          <p:nvPr/>
        </p:nvSpPr>
        <p:spPr>
          <a:xfrm>
            <a:off x="186298" y="6469035"/>
            <a:ext cx="1174483" cy="26160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73737"/>
              </a:solidFill>
              <a:effectLst/>
              <a:uLnTx/>
              <a:uFillTx/>
              <a:latin typeface="Gill Sans MT"/>
              <a:ea typeface="+mn-ea"/>
              <a:cs typeface="+mn-cs"/>
            </a:endParaRPr>
          </a:p>
        </p:txBody>
      </p:sp>
      <p:sp>
        <p:nvSpPr>
          <p:cNvPr id="2" name="TextBox 1">
            <a:extLst>
              <a:ext uri="{FF2B5EF4-FFF2-40B4-BE49-F238E27FC236}">
                <a16:creationId xmlns:a16="http://schemas.microsoft.com/office/drawing/2014/main" id="{ADC4025F-CC0A-D93E-EAAD-CDEDF40E04F1}"/>
              </a:ext>
            </a:extLst>
          </p:cNvPr>
          <p:cNvSpPr txBox="1"/>
          <p:nvPr/>
        </p:nvSpPr>
        <p:spPr>
          <a:xfrm>
            <a:off x="370181" y="6484421"/>
            <a:ext cx="1981200" cy="246221"/>
          </a:xfrm>
          <a:prstGeom prst="rect">
            <a:avLst/>
          </a:prstGeom>
          <a:noFill/>
        </p:spPr>
        <p:txBody>
          <a:bodyPr wrap="square" rtlCol="0">
            <a:spAutoFit/>
          </a:bodyPr>
          <a:lstStyle/>
          <a:p>
            <a:r>
              <a:rPr lang="en-US" sz="1000" dirty="0">
                <a:latin typeface="Roboto" panose="02000000000000000000" pitchFamily="2" charset="0"/>
                <a:ea typeface="Roboto" panose="02000000000000000000" pitchFamily="2" charset="0"/>
                <a:cs typeface="Calibri" panose="020F0502020204030204" pitchFamily="34" charset="0"/>
              </a:rPr>
              <a:t>Rate per 100,000</a:t>
            </a:r>
          </a:p>
        </p:txBody>
      </p:sp>
      <p:cxnSp>
        <p:nvCxnSpPr>
          <p:cNvPr id="3" name="Straight Connector 2">
            <a:extLst>
              <a:ext uri="{FF2B5EF4-FFF2-40B4-BE49-F238E27FC236}">
                <a16:creationId xmlns:a16="http://schemas.microsoft.com/office/drawing/2014/main" id="{CC25FC3E-8C33-B429-4005-AA1A1C2FC386}"/>
              </a:ext>
            </a:extLst>
          </p:cNvPr>
          <p:cNvCxnSpPr>
            <a:cxnSpLocks/>
          </p:cNvCxnSpPr>
          <p:nvPr/>
        </p:nvCxnSpPr>
        <p:spPr>
          <a:xfrm>
            <a:off x="254016" y="1219200"/>
            <a:ext cx="8635968" cy="0"/>
          </a:xfrm>
          <a:prstGeom prst="line">
            <a:avLst/>
          </a:prstGeom>
          <a:ln w="28575">
            <a:solidFill>
              <a:srgbClr val="F3F0EA"/>
            </a:solidFill>
          </a:ln>
        </p:spPr>
        <p:style>
          <a:lnRef idx="1">
            <a:schemeClr val="accent1"/>
          </a:lnRef>
          <a:fillRef idx="0">
            <a:schemeClr val="accent1"/>
          </a:fillRef>
          <a:effectRef idx="0">
            <a:schemeClr val="accent1"/>
          </a:effectRef>
          <a:fontRef idx="minor">
            <a:schemeClr val="tx1"/>
          </a:fontRef>
        </p:style>
      </p:cxnSp>
      <p:graphicFrame>
        <p:nvGraphicFramePr>
          <p:cNvPr id="11" name="Chart 10">
            <a:extLst>
              <a:ext uri="{FF2B5EF4-FFF2-40B4-BE49-F238E27FC236}">
                <a16:creationId xmlns:a16="http://schemas.microsoft.com/office/drawing/2014/main" id="{54BDE03B-C737-39DD-7254-AFDC21B36C0A}"/>
              </a:ext>
            </a:extLst>
          </p:cNvPr>
          <p:cNvGraphicFramePr>
            <a:graphicFrameLocks/>
          </p:cNvGraphicFramePr>
          <p:nvPr>
            <p:extLst>
              <p:ext uri="{D42A27DB-BD31-4B8C-83A1-F6EECF244321}">
                <p14:modId xmlns:p14="http://schemas.microsoft.com/office/powerpoint/2010/main" val="2524454177"/>
              </p:ext>
            </p:extLst>
          </p:nvPr>
        </p:nvGraphicFramePr>
        <p:xfrm>
          <a:off x="364331" y="1440834"/>
          <a:ext cx="8415337" cy="49396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46127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17757" y="431578"/>
            <a:ext cx="5802043" cy="963300"/>
          </a:xfrm>
          <a:prstGeom prst="rect">
            <a:avLst/>
          </a:prstGeom>
        </p:spPr>
        <p:txBody>
          <a:bodyPr lIns="91440" tIns="45720" rIns="91440" bIns="45720" anchor="t"/>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pPr>
              <a:defRPr/>
            </a:pPr>
            <a:r>
              <a:rPr kumimoji="0" lang="en-US" sz="22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rPr>
              <a:t>Suicide </a:t>
            </a:r>
            <a:r>
              <a:rPr lang="en-US" sz="2200" b="0" dirty="0">
                <a:solidFill>
                  <a:srgbClr val="373737"/>
                </a:solidFill>
                <a:latin typeface="Roboto" panose="02000000000000000000" pitchFamily="2" charset="0"/>
                <a:ea typeface="Roboto" panose="02000000000000000000" pitchFamily="2" charset="0"/>
                <a:cs typeface="Roboto" panose="02000000000000000000" pitchFamily="2" charset="0"/>
              </a:rPr>
              <a:t>Rates</a:t>
            </a:r>
            <a:r>
              <a:rPr kumimoji="0" lang="en-US" sz="22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rPr>
              <a:t> Among Hispanic Populations in the U.S. by Sex, 2011-2020</a:t>
            </a:r>
            <a:r>
              <a:rPr lang="en-US" sz="2200" b="0" dirty="0">
                <a:solidFill>
                  <a:srgbClr val="373737"/>
                </a:solidFill>
                <a:latin typeface="Roboto" panose="02000000000000000000" pitchFamily="2" charset="0"/>
                <a:ea typeface="Roboto" panose="02000000000000000000" pitchFamily="2" charset="0"/>
                <a:cs typeface="Roboto" panose="02000000000000000000" pitchFamily="2" charset="0"/>
              </a:rPr>
              <a:t> </a:t>
            </a:r>
            <a:endParaRPr kumimoji="0" lang="en-US" sz="22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 name="TextBox 7"/>
          <p:cNvSpPr txBox="1"/>
          <p:nvPr/>
        </p:nvSpPr>
        <p:spPr>
          <a:xfrm>
            <a:off x="6923314" y="6484421"/>
            <a:ext cx="2034388"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B4B4B"/>
                </a:solidFill>
                <a:effectLst/>
                <a:uLnTx/>
                <a:uFillTx/>
                <a:latin typeface="Roboto" panose="02000000000000000000" pitchFamily="2" charset="0"/>
                <a:ea typeface="Roboto" panose="02000000000000000000" pitchFamily="2" charset="0"/>
                <a:cs typeface="Calibri"/>
              </a:rPr>
              <a:t>Source: CDC, 2021</a:t>
            </a:r>
          </a:p>
        </p:txBody>
      </p:sp>
      <p:sp>
        <p:nvSpPr>
          <p:cNvPr id="10" name="TextBox 1">
            <a:extLst>
              <a:ext uri="{FF2B5EF4-FFF2-40B4-BE49-F238E27FC236}">
                <a16:creationId xmlns:a16="http://schemas.microsoft.com/office/drawing/2014/main" id="{05610FEF-73BE-44E3-BCF8-6E75E7B6FDA6}"/>
              </a:ext>
            </a:extLst>
          </p:cNvPr>
          <p:cNvSpPr txBox="1"/>
          <p:nvPr/>
        </p:nvSpPr>
        <p:spPr>
          <a:xfrm>
            <a:off x="186298" y="6469035"/>
            <a:ext cx="1174483" cy="26160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73737"/>
              </a:solidFill>
              <a:effectLst/>
              <a:uLnTx/>
              <a:uFillTx/>
              <a:latin typeface="Gill Sans MT"/>
              <a:ea typeface="+mn-ea"/>
              <a:cs typeface="+mn-cs"/>
            </a:endParaRPr>
          </a:p>
        </p:txBody>
      </p:sp>
      <p:sp>
        <p:nvSpPr>
          <p:cNvPr id="3" name="TextBox 2">
            <a:extLst>
              <a:ext uri="{FF2B5EF4-FFF2-40B4-BE49-F238E27FC236}">
                <a16:creationId xmlns:a16="http://schemas.microsoft.com/office/drawing/2014/main" id="{1F4229D3-E465-681B-4340-8C09331140A8}"/>
              </a:ext>
            </a:extLst>
          </p:cNvPr>
          <p:cNvSpPr txBox="1"/>
          <p:nvPr/>
        </p:nvSpPr>
        <p:spPr>
          <a:xfrm>
            <a:off x="304800" y="6484421"/>
            <a:ext cx="1981200" cy="246221"/>
          </a:xfrm>
          <a:prstGeom prst="rect">
            <a:avLst/>
          </a:prstGeom>
          <a:noFill/>
        </p:spPr>
        <p:txBody>
          <a:bodyPr wrap="square" rtlCol="0">
            <a:spAutoFit/>
          </a:bodyPr>
          <a:lstStyle/>
          <a:p>
            <a:r>
              <a:rPr lang="en-US" sz="1000" dirty="0">
                <a:latin typeface="Roboto" panose="02000000000000000000" pitchFamily="2" charset="0"/>
                <a:ea typeface="Roboto" panose="02000000000000000000" pitchFamily="2" charset="0"/>
                <a:cs typeface="Calibri" panose="020F0502020204030204" pitchFamily="34" charset="0"/>
              </a:rPr>
              <a:t>Age-adjusted rate per 100,000</a:t>
            </a:r>
          </a:p>
        </p:txBody>
      </p:sp>
      <p:cxnSp>
        <p:nvCxnSpPr>
          <p:cNvPr id="4" name="Straight Connector 3">
            <a:extLst>
              <a:ext uri="{FF2B5EF4-FFF2-40B4-BE49-F238E27FC236}">
                <a16:creationId xmlns:a16="http://schemas.microsoft.com/office/drawing/2014/main" id="{ABA7F066-8B7B-B1D8-5920-B3E7F96C2421}"/>
              </a:ext>
            </a:extLst>
          </p:cNvPr>
          <p:cNvCxnSpPr>
            <a:cxnSpLocks/>
          </p:cNvCxnSpPr>
          <p:nvPr/>
        </p:nvCxnSpPr>
        <p:spPr>
          <a:xfrm>
            <a:off x="254016" y="1219200"/>
            <a:ext cx="8635968" cy="0"/>
          </a:xfrm>
          <a:prstGeom prst="line">
            <a:avLst/>
          </a:prstGeom>
          <a:ln w="28575">
            <a:solidFill>
              <a:srgbClr val="F3F0EA"/>
            </a:solidFill>
          </a:ln>
        </p:spPr>
        <p:style>
          <a:lnRef idx="1">
            <a:schemeClr val="accent1"/>
          </a:lnRef>
          <a:fillRef idx="0">
            <a:schemeClr val="accent1"/>
          </a:fillRef>
          <a:effectRef idx="0">
            <a:schemeClr val="accent1"/>
          </a:effectRef>
          <a:fontRef idx="minor">
            <a:schemeClr val="tx1"/>
          </a:fontRef>
        </p:style>
      </p:cxnSp>
      <p:graphicFrame>
        <p:nvGraphicFramePr>
          <p:cNvPr id="12" name="Chart 11">
            <a:extLst>
              <a:ext uri="{FF2B5EF4-FFF2-40B4-BE49-F238E27FC236}">
                <a16:creationId xmlns:a16="http://schemas.microsoft.com/office/drawing/2014/main" id="{1F47383D-2368-8F01-617B-10EB283DFA2F}"/>
              </a:ext>
            </a:extLst>
          </p:cNvPr>
          <p:cNvGraphicFramePr>
            <a:graphicFrameLocks/>
          </p:cNvGraphicFramePr>
          <p:nvPr>
            <p:extLst>
              <p:ext uri="{D42A27DB-BD31-4B8C-83A1-F6EECF244321}">
                <p14:modId xmlns:p14="http://schemas.microsoft.com/office/powerpoint/2010/main" val="3046240244"/>
              </p:ext>
            </p:extLst>
          </p:nvPr>
        </p:nvGraphicFramePr>
        <p:xfrm>
          <a:off x="391749" y="1239862"/>
          <a:ext cx="8360501" cy="476150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93915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81039" y="395942"/>
            <a:ext cx="6809457" cy="963300"/>
          </a:xfrm>
          <a:prstGeom prst="rect">
            <a:avLst/>
          </a:prstGeom>
        </p:spPr>
        <p:txBody>
          <a:bodyPr/>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pPr marL="0" marR="0" lvl="0" indent="0" algn="l" defTabSz="604708"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rPr>
              <a:t>Past-Year Suicidal Thoughts and Behaviors Among </a:t>
            </a:r>
            <a:br>
              <a:rPr kumimoji="0" lang="en-US" sz="22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22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rPr>
              <a:t>Adults in Hispanic Populations (U.S., 2020) </a:t>
            </a:r>
          </a:p>
        </p:txBody>
      </p:sp>
      <p:sp>
        <p:nvSpPr>
          <p:cNvPr id="8" name="TextBox 7"/>
          <p:cNvSpPr txBox="1"/>
          <p:nvPr/>
        </p:nvSpPr>
        <p:spPr>
          <a:xfrm>
            <a:off x="7286171" y="6469035"/>
            <a:ext cx="1671531"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B4B4B"/>
                </a:solidFill>
                <a:effectLst/>
                <a:uLnTx/>
                <a:uFillTx/>
                <a:latin typeface="Roboto" panose="02000000000000000000" pitchFamily="2" charset="0"/>
                <a:ea typeface="Roboto" panose="02000000000000000000" pitchFamily="2" charset="0"/>
                <a:cs typeface="Calibri"/>
              </a:rPr>
              <a:t>Source: SAMHSA, 2023</a:t>
            </a:r>
          </a:p>
        </p:txBody>
      </p:sp>
      <p:cxnSp>
        <p:nvCxnSpPr>
          <p:cNvPr id="2" name="Straight Connector 1">
            <a:extLst>
              <a:ext uri="{FF2B5EF4-FFF2-40B4-BE49-F238E27FC236}">
                <a16:creationId xmlns:a16="http://schemas.microsoft.com/office/drawing/2014/main" id="{008C6C62-FAAD-CC4C-8AE6-2C56A3F161E7}"/>
              </a:ext>
            </a:extLst>
          </p:cNvPr>
          <p:cNvCxnSpPr>
            <a:cxnSpLocks/>
          </p:cNvCxnSpPr>
          <p:nvPr/>
        </p:nvCxnSpPr>
        <p:spPr>
          <a:xfrm>
            <a:off x="254016" y="1219200"/>
            <a:ext cx="8635968" cy="0"/>
          </a:xfrm>
          <a:prstGeom prst="line">
            <a:avLst/>
          </a:prstGeom>
          <a:ln w="28575">
            <a:solidFill>
              <a:srgbClr val="F3F0EA"/>
            </a:solidFill>
          </a:ln>
        </p:spPr>
        <p:style>
          <a:lnRef idx="1">
            <a:schemeClr val="accent1"/>
          </a:lnRef>
          <a:fillRef idx="0">
            <a:schemeClr val="accent1"/>
          </a:fillRef>
          <a:effectRef idx="0">
            <a:schemeClr val="accent1"/>
          </a:effectRef>
          <a:fontRef idx="minor">
            <a:schemeClr val="tx1"/>
          </a:fontRef>
        </p:style>
      </p:cxnSp>
      <p:graphicFrame>
        <p:nvGraphicFramePr>
          <p:cNvPr id="4" name="Chart 3">
            <a:extLst>
              <a:ext uri="{FF2B5EF4-FFF2-40B4-BE49-F238E27FC236}">
                <a16:creationId xmlns:a16="http://schemas.microsoft.com/office/drawing/2014/main" id="{5484968D-0DBA-B39F-DEFF-E30D96FBEE68}"/>
              </a:ext>
            </a:extLst>
          </p:cNvPr>
          <p:cNvGraphicFramePr>
            <a:graphicFrameLocks/>
          </p:cNvGraphicFramePr>
          <p:nvPr>
            <p:extLst>
              <p:ext uri="{D42A27DB-BD31-4B8C-83A1-F6EECF244321}">
                <p14:modId xmlns:p14="http://schemas.microsoft.com/office/powerpoint/2010/main" val="1471151457"/>
              </p:ext>
            </p:extLst>
          </p:nvPr>
        </p:nvGraphicFramePr>
        <p:xfrm>
          <a:off x="457200" y="1359242"/>
          <a:ext cx="8229600" cy="47877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4436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2160" y="408035"/>
            <a:ext cx="8181495" cy="963300"/>
          </a:xfrm>
          <a:prstGeom prst="rect">
            <a:avLst/>
          </a:prstGeom>
        </p:spPr>
        <p:txBody>
          <a:bodyPr lIns="91440" tIns="45720" rIns="91440" bIns="45720" anchor="t"/>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pPr>
              <a:defRPr/>
            </a:pPr>
            <a:r>
              <a:rPr kumimoji="0" lang="en-US" sz="22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rPr>
              <a:t>Past-Year Suicidal Thoughts and Behaviors Among </a:t>
            </a:r>
            <a:br>
              <a:rPr lang="en-US" sz="22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22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rPr>
              <a:t>High School Youth in Hispanic Populations (U.S., 2021)</a:t>
            </a:r>
          </a:p>
        </p:txBody>
      </p:sp>
      <p:sp>
        <p:nvSpPr>
          <p:cNvPr id="8" name="TextBox 7"/>
          <p:cNvSpPr txBox="1"/>
          <p:nvPr/>
        </p:nvSpPr>
        <p:spPr>
          <a:xfrm>
            <a:off x="6923314" y="6484421"/>
            <a:ext cx="2034388"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Roboto" panose="02000000000000000000" pitchFamily="2" charset="0"/>
                <a:ea typeface="Roboto" panose="02000000000000000000" pitchFamily="2" charset="0"/>
                <a:cs typeface="Calibri"/>
              </a:rPr>
              <a:t>Source: </a:t>
            </a:r>
            <a:r>
              <a:rPr lang="en-US" sz="1000" dirty="0">
                <a:latin typeface="Roboto" panose="02000000000000000000" pitchFamily="2" charset="0"/>
                <a:ea typeface="Roboto" panose="02000000000000000000" pitchFamily="2" charset="0"/>
                <a:cs typeface="Calibri"/>
              </a:rPr>
              <a:t>CDC</a:t>
            </a:r>
            <a:r>
              <a:rPr kumimoji="0" lang="en-US" sz="1000" b="0" i="0" u="none" strike="noStrike" kern="1200" cap="none" spc="0" normalizeH="0" baseline="0" noProof="0" dirty="0">
                <a:ln>
                  <a:noFill/>
                </a:ln>
                <a:effectLst/>
                <a:uLnTx/>
                <a:uFillTx/>
                <a:latin typeface="Roboto" panose="02000000000000000000" pitchFamily="2" charset="0"/>
                <a:ea typeface="Roboto" panose="02000000000000000000" pitchFamily="2" charset="0"/>
                <a:cs typeface="Calibri"/>
              </a:rPr>
              <a:t>, 2021</a:t>
            </a:r>
          </a:p>
        </p:txBody>
      </p:sp>
      <p:sp>
        <p:nvSpPr>
          <p:cNvPr id="10" name="TextBox 1">
            <a:extLst>
              <a:ext uri="{FF2B5EF4-FFF2-40B4-BE49-F238E27FC236}">
                <a16:creationId xmlns:a16="http://schemas.microsoft.com/office/drawing/2014/main" id="{05610FEF-73BE-44E3-BCF8-6E75E7B6FDA6}"/>
              </a:ext>
            </a:extLst>
          </p:cNvPr>
          <p:cNvSpPr txBox="1"/>
          <p:nvPr/>
        </p:nvSpPr>
        <p:spPr>
          <a:xfrm>
            <a:off x="186298" y="6469035"/>
            <a:ext cx="1174483" cy="26160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73737"/>
              </a:solidFill>
              <a:effectLst/>
              <a:uLnTx/>
              <a:uFillTx/>
              <a:latin typeface="Gill Sans MT"/>
              <a:ea typeface="+mn-ea"/>
              <a:cs typeface="+mn-cs"/>
            </a:endParaRPr>
          </a:p>
        </p:txBody>
      </p:sp>
      <p:cxnSp>
        <p:nvCxnSpPr>
          <p:cNvPr id="2" name="Straight Connector 1">
            <a:extLst>
              <a:ext uri="{FF2B5EF4-FFF2-40B4-BE49-F238E27FC236}">
                <a16:creationId xmlns:a16="http://schemas.microsoft.com/office/drawing/2014/main" id="{218F28E1-CCC6-8FBC-D228-CAB144C30F58}"/>
              </a:ext>
            </a:extLst>
          </p:cNvPr>
          <p:cNvCxnSpPr>
            <a:cxnSpLocks/>
          </p:cNvCxnSpPr>
          <p:nvPr/>
        </p:nvCxnSpPr>
        <p:spPr>
          <a:xfrm>
            <a:off x="254016" y="1219200"/>
            <a:ext cx="8635968" cy="0"/>
          </a:xfrm>
          <a:prstGeom prst="line">
            <a:avLst/>
          </a:prstGeom>
          <a:ln w="28575">
            <a:solidFill>
              <a:srgbClr val="F3F0EA"/>
            </a:solidFill>
          </a:ln>
        </p:spPr>
        <p:style>
          <a:lnRef idx="1">
            <a:schemeClr val="accent1"/>
          </a:lnRef>
          <a:fillRef idx="0">
            <a:schemeClr val="accent1"/>
          </a:fillRef>
          <a:effectRef idx="0">
            <a:schemeClr val="accent1"/>
          </a:effectRef>
          <a:fontRef idx="minor">
            <a:schemeClr val="tx1"/>
          </a:fontRef>
        </p:style>
      </p:cxnSp>
      <p:graphicFrame>
        <p:nvGraphicFramePr>
          <p:cNvPr id="4" name="Chart 3">
            <a:extLst>
              <a:ext uri="{FF2B5EF4-FFF2-40B4-BE49-F238E27FC236}">
                <a16:creationId xmlns:a16="http://schemas.microsoft.com/office/drawing/2014/main" id="{0673B5F6-1E18-ADBA-0D50-73D9C86562FF}"/>
              </a:ext>
            </a:extLst>
          </p:cNvPr>
          <p:cNvGraphicFramePr>
            <a:graphicFrameLocks/>
          </p:cNvGraphicFramePr>
          <p:nvPr>
            <p:extLst>
              <p:ext uri="{D42A27DB-BD31-4B8C-83A1-F6EECF244321}">
                <p14:modId xmlns:p14="http://schemas.microsoft.com/office/powerpoint/2010/main" val="2506899729"/>
              </p:ext>
            </p:extLst>
          </p:nvPr>
        </p:nvGraphicFramePr>
        <p:xfrm>
          <a:off x="186298" y="1332937"/>
          <a:ext cx="8775366" cy="52652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5936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2" name="Rectangle 21"/>
          <p:cNvSpPr/>
          <p:nvPr/>
        </p:nvSpPr>
        <p:spPr>
          <a:xfrm>
            <a:off x="0" y="3701697"/>
            <a:ext cx="9144000" cy="1608072"/>
          </a:xfrm>
          <a:prstGeom prst="rect">
            <a:avLst/>
          </a:prstGeom>
          <a:solidFill>
            <a:schemeClr val="tx2">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6"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9" name="TextBox 8"/>
          <p:cNvSpPr txBox="1"/>
          <p:nvPr/>
        </p:nvSpPr>
        <p:spPr>
          <a:xfrm>
            <a:off x="457200" y="3847205"/>
            <a:ext cx="7299233" cy="923330"/>
          </a:xfrm>
          <a:prstGeom prst="rect">
            <a:avLst/>
          </a:prstGeom>
          <a:noFill/>
        </p:spPr>
        <p:txBody>
          <a:bodyPr wrap="square" rtlCol="0">
            <a:spAutoFit/>
          </a:bodyPr>
          <a:lstStyle/>
          <a:p>
            <a:pPr marL="0" marR="0" lvl="0" indent="0" algn="l" defTabSz="707526"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AFAFA"/>
                </a:solidFill>
                <a:effectLst/>
                <a:uLnTx/>
                <a:uFillTx/>
                <a:latin typeface="Arial" charset="0"/>
                <a:ea typeface="Arial" charset="0"/>
                <a:cs typeface="Arial" charset="0"/>
              </a:rPr>
              <a:t>Racial and Ethnic Disparities:</a:t>
            </a:r>
          </a:p>
          <a:p>
            <a:pPr lvl="0" defTabSz="707526"/>
            <a:r>
              <a:rPr lang="en-US" sz="2700" dirty="0">
                <a:solidFill>
                  <a:srgbClr val="FAFAFA"/>
                </a:solidFill>
                <a:latin typeface="Arial" charset="0"/>
                <a:ea typeface="Arial" charset="0"/>
                <a:cs typeface="Arial" charset="0"/>
              </a:rPr>
              <a:t>White Populations </a:t>
            </a:r>
            <a:endParaRPr kumimoji="0" lang="en-US" sz="2700" b="0" i="0" u="none" strike="noStrike" kern="1200" cap="none" spc="0" normalizeH="0" baseline="0" noProof="0" dirty="0">
              <a:ln>
                <a:noFill/>
              </a:ln>
              <a:solidFill>
                <a:srgbClr val="FAFAFA"/>
              </a:solidFill>
              <a:effectLst/>
              <a:uLnTx/>
              <a:uFillTx/>
              <a:latin typeface="Arial" charset="0"/>
              <a:ea typeface="Arial" charset="0"/>
              <a:cs typeface="Arial" charset="0"/>
            </a:endParaRPr>
          </a:p>
        </p:txBody>
      </p:sp>
      <p:cxnSp>
        <p:nvCxnSpPr>
          <p:cNvPr id="12" name="Straight Connector 11"/>
          <p:cNvCxnSpPr/>
          <p:nvPr/>
        </p:nvCxnSpPr>
        <p:spPr>
          <a:xfrm>
            <a:off x="457200" y="3723468"/>
            <a:ext cx="317492" cy="0"/>
          </a:xfrm>
          <a:prstGeom prst="line">
            <a:avLst/>
          </a:prstGeom>
          <a:ln w="50800">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t="-1" r="27837" b="-3711"/>
          <a:stretch/>
        </p:blipFill>
        <p:spPr>
          <a:xfrm>
            <a:off x="6827993" y="2924816"/>
            <a:ext cx="2317070" cy="3055976"/>
          </a:xfrm>
          <a:prstGeom prst="rect">
            <a:avLst/>
          </a:prstGeom>
        </p:spPr>
      </p:pic>
    </p:spTree>
    <p:extLst>
      <p:ext uri="{BB962C8B-B14F-4D97-AF65-F5344CB8AC3E}">
        <p14:creationId xmlns:p14="http://schemas.microsoft.com/office/powerpoint/2010/main" val="4057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the state of alaska&#10;&#10;Description automatically generated with medium confidence">
            <a:extLst>
              <a:ext uri="{FF2B5EF4-FFF2-40B4-BE49-F238E27FC236}">
                <a16:creationId xmlns:a16="http://schemas.microsoft.com/office/drawing/2014/main" id="{2CA96AEE-64C7-049A-B910-110A7914F138}"/>
              </a:ext>
            </a:extLst>
          </p:cNvPr>
          <p:cNvPicPr>
            <a:picLocks noChangeAspect="1"/>
          </p:cNvPicPr>
          <p:nvPr/>
        </p:nvPicPr>
        <p:blipFill>
          <a:blip r:embed="rId3"/>
          <a:stretch>
            <a:fillRect/>
          </a:stretch>
        </p:blipFill>
        <p:spPr>
          <a:xfrm>
            <a:off x="3459368" y="2029521"/>
            <a:ext cx="5430616" cy="4123912"/>
          </a:xfrm>
          <a:prstGeom prst="rect">
            <a:avLst/>
          </a:prstGeom>
        </p:spPr>
      </p:pic>
      <p:sp>
        <p:nvSpPr>
          <p:cNvPr id="3" name="Title 1"/>
          <p:cNvSpPr txBox="1">
            <a:spLocks/>
          </p:cNvSpPr>
          <p:nvPr/>
        </p:nvSpPr>
        <p:spPr>
          <a:xfrm>
            <a:off x="174894" y="348187"/>
            <a:ext cx="6149706" cy="944756"/>
          </a:xfrm>
          <a:prstGeom prst="rect">
            <a:avLst/>
          </a:prstGeom>
        </p:spPr>
        <p:txBody>
          <a:bodyPr lIns="91440" tIns="45720" rIns="91440" bIns="45720" anchor="t"/>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r>
              <a:rPr lang="en-US" sz="2200" b="0" dirty="0">
                <a:solidFill>
                  <a:srgbClr val="373737"/>
                </a:solidFill>
                <a:latin typeface="Roboto" panose="02000000000000000000" pitchFamily="2" charset="0"/>
                <a:ea typeface="Roboto" panose="02000000000000000000" pitchFamily="2" charset="0"/>
                <a:cs typeface="Roboto" panose="02000000000000000000" pitchFamily="2" charset="0"/>
              </a:rPr>
              <a:t>County-Level Suicide Rates per 100,000</a:t>
            </a:r>
          </a:p>
          <a:p>
            <a:r>
              <a:rPr lang="en-US" sz="2200" b="0" dirty="0">
                <a:solidFill>
                  <a:srgbClr val="373737"/>
                </a:solidFill>
                <a:latin typeface="Roboto" panose="02000000000000000000" pitchFamily="2" charset="0"/>
                <a:ea typeface="Roboto" panose="02000000000000000000" pitchFamily="2" charset="0"/>
                <a:cs typeface="Roboto" panose="02000000000000000000" pitchFamily="2" charset="0"/>
              </a:rPr>
              <a:t>in the U.S. from 2018 to 2021, continued</a:t>
            </a:r>
          </a:p>
        </p:txBody>
      </p:sp>
      <p:sp>
        <p:nvSpPr>
          <p:cNvPr id="12" name="TextBox 11">
            <a:extLst>
              <a:ext uri="{FF2B5EF4-FFF2-40B4-BE49-F238E27FC236}">
                <a16:creationId xmlns:a16="http://schemas.microsoft.com/office/drawing/2014/main" id="{E8A5D6FE-F95D-4D8C-B5E5-FA24E873C1DB}"/>
              </a:ext>
            </a:extLst>
          </p:cNvPr>
          <p:cNvSpPr txBox="1"/>
          <p:nvPr/>
        </p:nvSpPr>
        <p:spPr>
          <a:xfrm>
            <a:off x="6104101" y="1498302"/>
            <a:ext cx="2027131" cy="369332"/>
          </a:xfrm>
          <a:prstGeom prst="rect">
            <a:avLst/>
          </a:prstGeom>
          <a:noFill/>
        </p:spPr>
        <p:txBody>
          <a:bodyPr wrap="square" rtlCol="0">
            <a:spAutoFit/>
          </a:bodyPr>
          <a:lstStyle/>
          <a:p>
            <a:r>
              <a:rPr lang="en-US" dirty="0">
                <a:latin typeface="Roboto" panose="02000000000000000000" pitchFamily="2" charset="0"/>
                <a:ea typeface="Roboto" panose="02000000000000000000" pitchFamily="2" charset="0"/>
                <a:cs typeface="Roboto" panose="02000000000000000000" pitchFamily="2" charset="0"/>
              </a:rPr>
              <a:t>Alaska </a:t>
            </a:r>
          </a:p>
        </p:txBody>
      </p:sp>
      <p:sp>
        <p:nvSpPr>
          <p:cNvPr id="13" name="TextBox 12">
            <a:extLst>
              <a:ext uri="{FF2B5EF4-FFF2-40B4-BE49-F238E27FC236}">
                <a16:creationId xmlns:a16="http://schemas.microsoft.com/office/drawing/2014/main" id="{B9E76B2B-2910-46E6-AAA7-479968C27F2A}"/>
              </a:ext>
            </a:extLst>
          </p:cNvPr>
          <p:cNvSpPr txBox="1"/>
          <p:nvPr/>
        </p:nvSpPr>
        <p:spPr>
          <a:xfrm>
            <a:off x="1600200" y="1498302"/>
            <a:ext cx="2027131" cy="369332"/>
          </a:xfrm>
          <a:prstGeom prst="rect">
            <a:avLst/>
          </a:prstGeom>
          <a:noFill/>
        </p:spPr>
        <p:txBody>
          <a:bodyPr wrap="square" rtlCol="0">
            <a:spAutoFit/>
          </a:bodyPr>
          <a:lstStyle/>
          <a:p>
            <a:r>
              <a:rPr lang="en-US" dirty="0">
                <a:latin typeface="Roboto" panose="02000000000000000000" pitchFamily="2" charset="0"/>
                <a:ea typeface="Roboto" panose="02000000000000000000" pitchFamily="2" charset="0"/>
                <a:cs typeface="Roboto" panose="02000000000000000000" pitchFamily="2" charset="0"/>
              </a:rPr>
              <a:t>Hawaii</a:t>
            </a:r>
          </a:p>
        </p:txBody>
      </p:sp>
      <p:sp>
        <p:nvSpPr>
          <p:cNvPr id="10" name="TextBox 9">
            <a:extLst>
              <a:ext uri="{FF2B5EF4-FFF2-40B4-BE49-F238E27FC236}">
                <a16:creationId xmlns:a16="http://schemas.microsoft.com/office/drawing/2014/main" id="{74D98C1D-8C91-4C6F-81A3-C0027FCE1F73}"/>
              </a:ext>
            </a:extLst>
          </p:cNvPr>
          <p:cNvSpPr txBox="1"/>
          <p:nvPr/>
        </p:nvSpPr>
        <p:spPr>
          <a:xfrm>
            <a:off x="7321694" y="6324600"/>
            <a:ext cx="1619076" cy="400110"/>
          </a:xfrm>
          <a:prstGeom prst="rect">
            <a:avLst/>
          </a:prstGeom>
          <a:noFill/>
        </p:spPr>
        <p:txBody>
          <a:bodyPr wrap="square" rtlCol="0">
            <a:spAutoFit/>
          </a:bodyPr>
          <a:lstStyle/>
          <a:p>
            <a:pPr algn="r"/>
            <a:r>
              <a:rPr lang="en-US" sz="1000" dirty="0">
                <a:solidFill>
                  <a:schemeClr val="accent3"/>
                </a:solidFill>
                <a:latin typeface="Roboto" panose="02000000000000000000" pitchFamily="2" charset="0"/>
                <a:ea typeface="Roboto" panose="02000000000000000000" pitchFamily="2" charset="0"/>
                <a:cs typeface="Calibri"/>
              </a:rPr>
              <a:t>Source: CDC Wonder, 2018-2021</a:t>
            </a:r>
          </a:p>
        </p:txBody>
      </p:sp>
      <p:cxnSp>
        <p:nvCxnSpPr>
          <p:cNvPr id="11" name="Straight Connector 10">
            <a:extLst>
              <a:ext uri="{FF2B5EF4-FFF2-40B4-BE49-F238E27FC236}">
                <a16:creationId xmlns:a16="http://schemas.microsoft.com/office/drawing/2014/main" id="{BFE7A10E-F7F9-3B15-F5C1-5AD5BF4A6DAE}"/>
              </a:ext>
            </a:extLst>
          </p:cNvPr>
          <p:cNvCxnSpPr>
            <a:cxnSpLocks/>
          </p:cNvCxnSpPr>
          <p:nvPr/>
        </p:nvCxnSpPr>
        <p:spPr>
          <a:xfrm>
            <a:off x="254016" y="1219200"/>
            <a:ext cx="8635968" cy="0"/>
          </a:xfrm>
          <a:prstGeom prst="line">
            <a:avLst/>
          </a:prstGeom>
          <a:ln w="28575">
            <a:solidFill>
              <a:srgbClr val="F3F0EA"/>
            </a:solidFill>
          </a:ln>
        </p:spPr>
        <p:style>
          <a:lnRef idx="1">
            <a:schemeClr val="accent1"/>
          </a:lnRef>
          <a:fillRef idx="0">
            <a:schemeClr val="accent1"/>
          </a:fillRef>
          <a:effectRef idx="0">
            <a:schemeClr val="accent1"/>
          </a:effectRef>
          <a:fontRef idx="minor">
            <a:schemeClr val="tx1"/>
          </a:fontRef>
        </p:style>
      </p:cxnSp>
      <p:pic>
        <p:nvPicPr>
          <p:cNvPr id="7" name="Picture 6" descr="A map of the state of hawaii&#10;&#10;Description automatically generated with low confidence">
            <a:extLst>
              <a:ext uri="{FF2B5EF4-FFF2-40B4-BE49-F238E27FC236}">
                <a16:creationId xmlns:a16="http://schemas.microsoft.com/office/drawing/2014/main" id="{35981D4F-7137-3C78-63CB-E956B2C7676B}"/>
              </a:ext>
            </a:extLst>
          </p:cNvPr>
          <p:cNvPicPr>
            <a:picLocks noChangeAspect="1"/>
          </p:cNvPicPr>
          <p:nvPr/>
        </p:nvPicPr>
        <p:blipFill>
          <a:blip r:embed="rId4"/>
          <a:stretch>
            <a:fillRect/>
          </a:stretch>
        </p:blipFill>
        <p:spPr>
          <a:xfrm>
            <a:off x="609600" y="2093619"/>
            <a:ext cx="3154756" cy="2104195"/>
          </a:xfrm>
          <a:prstGeom prst="rect">
            <a:avLst/>
          </a:prstGeom>
        </p:spPr>
      </p:pic>
      <p:pic>
        <p:nvPicPr>
          <p:cNvPr id="14" name="Picture 13" descr="A picture containing text, font, screenshot&#10;&#10;Description automatically generated">
            <a:extLst>
              <a:ext uri="{FF2B5EF4-FFF2-40B4-BE49-F238E27FC236}">
                <a16:creationId xmlns:a16="http://schemas.microsoft.com/office/drawing/2014/main" id="{057EE6C6-8EAD-9A7B-94B8-4051E6829ECC}"/>
              </a:ext>
            </a:extLst>
          </p:cNvPr>
          <p:cNvPicPr>
            <a:picLocks noChangeAspect="1"/>
          </p:cNvPicPr>
          <p:nvPr/>
        </p:nvPicPr>
        <p:blipFill>
          <a:blip r:embed="rId5"/>
          <a:stretch>
            <a:fillRect/>
          </a:stretch>
        </p:blipFill>
        <p:spPr>
          <a:xfrm>
            <a:off x="533400" y="5324642"/>
            <a:ext cx="2353003" cy="828791"/>
          </a:xfrm>
          <a:prstGeom prst="rect">
            <a:avLst/>
          </a:prstGeom>
        </p:spPr>
      </p:pic>
    </p:spTree>
    <p:extLst>
      <p:ext uri="{BB962C8B-B14F-4D97-AF65-F5344CB8AC3E}">
        <p14:creationId xmlns:p14="http://schemas.microsoft.com/office/powerpoint/2010/main" val="231396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7692887" y="6451379"/>
            <a:ext cx="1247881"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Roboto" panose="02000000000000000000" pitchFamily="2" charset="0"/>
                <a:ea typeface="Roboto" panose="02000000000000000000" pitchFamily="2" charset="0"/>
                <a:cs typeface="Calibri"/>
              </a:rPr>
              <a:t>Source: CDC, 2021</a:t>
            </a:r>
          </a:p>
        </p:txBody>
      </p:sp>
      <p:sp>
        <p:nvSpPr>
          <p:cNvPr id="34" name="Title 1"/>
          <p:cNvSpPr txBox="1">
            <a:spLocks/>
          </p:cNvSpPr>
          <p:nvPr/>
        </p:nvSpPr>
        <p:spPr>
          <a:xfrm>
            <a:off x="190468" y="322767"/>
            <a:ext cx="5448332" cy="944756"/>
          </a:xfrm>
          <a:prstGeom prst="rect">
            <a:avLst/>
          </a:prstGeom>
        </p:spPr>
        <p:txBody>
          <a:bodyPr/>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pPr marL="0" marR="0" lvl="0" indent="0" algn="l" defTabSz="604708"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rPr>
              <a:t>Suicide Rates Among White Populations in the </a:t>
            </a:r>
            <a:r>
              <a:rPr lang="en-US" sz="2200" b="0" dirty="0">
                <a:solidFill>
                  <a:srgbClr val="373737"/>
                </a:solidFill>
                <a:latin typeface="Roboto" panose="02000000000000000000" pitchFamily="2" charset="0"/>
                <a:ea typeface="Roboto" panose="02000000000000000000" pitchFamily="2" charset="0"/>
                <a:cs typeface="Roboto" panose="02000000000000000000" pitchFamily="2" charset="0"/>
              </a:rPr>
              <a:t>U.S., </a:t>
            </a:r>
            <a:r>
              <a:rPr kumimoji="0" lang="en-US" sz="22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rPr>
              <a:t>2011-2020</a:t>
            </a:r>
          </a:p>
        </p:txBody>
      </p:sp>
      <p:sp>
        <p:nvSpPr>
          <p:cNvPr id="11" name="TextBox 10">
            <a:extLst>
              <a:ext uri="{FF2B5EF4-FFF2-40B4-BE49-F238E27FC236}">
                <a16:creationId xmlns:a16="http://schemas.microsoft.com/office/drawing/2014/main" id="{6E580844-6A5C-49BA-ADA4-D882C5EBFBD0}"/>
              </a:ext>
            </a:extLst>
          </p:cNvPr>
          <p:cNvSpPr txBox="1"/>
          <p:nvPr/>
        </p:nvSpPr>
        <p:spPr>
          <a:xfrm>
            <a:off x="7692887" y="6248400"/>
            <a:ext cx="1068718" cy="246221"/>
          </a:xfrm>
          <a:prstGeom prst="rect">
            <a:avLst/>
          </a:prstGeom>
          <a:noFill/>
        </p:spPr>
        <p:txBody>
          <a:bodyPr wrap="square" rtlCol="0">
            <a:spAutoFit/>
          </a:bodyPr>
          <a:lstStyle/>
          <a:p>
            <a:r>
              <a:rPr lang="en-US" sz="1000" dirty="0">
                <a:latin typeface="Roboto" panose="02000000000000000000" pitchFamily="2" charset="0"/>
                <a:ea typeface="Roboto" panose="02000000000000000000" pitchFamily="2" charset="0"/>
                <a:cs typeface="Calibri" panose="020F0502020204030204" pitchFamily="34" charset="0"/>
              </a:rPr>
              <a:t>*Non-Hispanic</a:t>
            </a:r>
          </a:p>
        </p:txBody>
      </p:sp>
      <p:sp>
        <p:nvSpPr>
          <p:cNvPr id="2" name="TextBox 1">
            <a:extLst>
              <a:ext uri="{FF2B5EF4-FFF2-40B4-BE49-F238E27FC236}">
                <a16:creationId xmlns:a16="http://schemas.microsoft.com/office/drawing/2014/main" id="{7DBDFD33-0DE7-6107-4387-8E9DABE8033D}"/>
              </a:ext>
            </a:extLst>
          </p:cNvPr>
          <p:cNvSpPr txBox="1"/>
          <p:nvPr/>
        </p:nvSpPr>
        <p:spPr>
          <a:xfrm>
            <a:off x="323273" y="6451379"/>
            <a:ext cx="1981200" cy="246221"/>
          </a:xfrm>
          <a:prstGeom prst="rect">
            <a:avLst/>
          </a:prstGeom>
          <a:noFill/>
        </p:spPr>
        <p:txBody>
          <a:bodyPr wrap="square" rtlCol="0">
            <a:spAutoFit/>
          </a:bodyPr>
          <a:lstStyle/>
          <a:p>
            <a:r>
              <a:rPr lang="en-US" sz="1000" dirty="0">
                <a:latin typeface="Roboto" panose="02000000000000000000" pitchFamily="2" charset="0"/>
                <a:ea typeface="Roboto" panose="02000000000000000000" pitchFamily="2" charset="0"/>
                <a:cs typeface="Calibri" panose="020F0502020204030204" pitchFamily="34" charset="0"/>
              </a:rPr>
              <a:t>Age-adjusted rate per 100,000</a:t>
            </a:r>
          </a:p>
        </p:txBody>
      </p:sp>
      <p:cxnSp>
        <p:nvCxnSpPr>
          <p:cNvPr id="3" name="Straight Connector 2">
            <a:extLst>
              <a:ext uri="{FF2B5EF4-FFF2-40B4-BE49-F238E27FC236}">
                <a16:creationId xmlns:a16="http://schemas.microsoft.com/office/drawing/2014/main" id="{51391FA8-D6F9-2C11-8D14-212ABF5602DF}"/>
              </a:ext>
            </a:extLst>
          </p:cNvPr>
          <p:cNvCxnSpPr>
            <a:cxnSpLocks/>
          </p:cNvCxnSpPr>
          <p:nvPr/>
        </p:nvCxnSpPr>
        <p:spPr>
          <a:xfrm>
            <a:off x="254016" y="1219200"/>
            <a:ext cx="8635968" cy="0"/>
          </a:xfrm>
          <a:prstGeom prst="line">
            <a:avLst/>
          </a:prstGeom>
          <a:ln w="28575">
            <a:solidFill>
              <a:srgbClr val="F3F0EA"/>
            </a:solidFill>
          </a:ln>
        </p:spPr>
        <p:style>
          <a:lnRef idx="1">
            <a:schemeClr val="accent1"/>
          </a:lnRef>
          <a:fillRef idx="0">
            <a:schemeClr val="accent1"/>
          </a:fillRef>
          <a:effectRef idx="0">
            <a:schemeClr val="accent1"/>
          </a:effectRef>
          <a:fontRef idx="minor">
            <a:schemeClr val="tx1"/>
          </a:fontRef>
        </p:style>
      </p:cxnSp>
      <p:graphicFrame>
        <p:nvGraphicFramePr>
          <p:cNvPr id="5" name="Chart 4">
            <a:extLst>
              <a:ext uri="{FF2B5EF4-FFF2-40B4-BE49-F238E27FC236}">
                <a16:creationId xmlns:a16="http://schemas.microsoft.com/office/drawing/2014/main" id="{A5ACB069-8EFF-7932-45CB-C477CDC6B050}"/>
              </a:ext>
            </a:extLst>
          </p:cNvPr>
          <p:cNvGraphicFramePr>
            <a:graphicFrameLocks/>
          </p:cNvGraphicFramePr>
          <p:nvPr>
            <p:extLst>
              <p:ext uri="{D42A27DB-BD31-4B8C-83A1-F6EECF244321}">
                <p14:modId xmlns:p14="http://schemas.microsoft.com/office/powerpoint/2010/main" val="2403003372"/>
              </p:ext>
            </p:extLst>
          </p:nvPr>
        </p:nvGraphicFramePr>
        <p:xfrm>
          <a:off x="346343" y="1371600"/>
          <a:ext cx="8458200" cy="49239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6098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28601" y="331666"/>
            <a:ext cx="5257799" cy="963300"/>
          </a:xfrm>
          <a:prstGeom prst="rect">
            <a:avLst/>
          </a:prstGeom>
        </p:spPr>
        <p:txBody>
          <a:bodyPr/>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pPr marL="0" marR="0" lvl="0" indent="0" algn="l" defTabSz="604708"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rPr>
              <a:t>Suicide Rates Among White Populations in the U.S. by Age, </a:t>
            </a:r>
            <a:r>
              <a:rPr lang="en-US" sz="2200" b="0" dirty="0">
                <a:solidFill>
                  <a:srgbClr val="373737"/>
                </a:solidFill>
                <a:latin typeface="Roboto" panose="02000000000000000000" pitchFamily="2" charset="0"/>
                <a:ea typeface="Roboto" panose="02000000000000000000" pitchFamily="2" charset="0"/>
                <a:cs typeface="Roboto" panose="02000000000000000000" pitchFamily="2" charset="0"/>
              </a:rPr>
              <a:t>2011-2020</a:t>
            </a:r>
            <a:endParaRPr kumimoji="0" lang="en-US" sz="22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 name="TextBox 7"/>
          <p:cNvSpPr txBox="1"/>
          <p:nvPr/>
        </p:nvSpPr>
        <p:spPr>
          <a:xfrm>
            <a:off x="6923314" y="6484421"/>
            <a:ext cx="2034388"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Roboto" panose="02000000000000000000" pitchFamily="2" charset="0"/>
                <a:ea typeface="Roboto" panose="02000000000000000000" pitchFamily="2" charset="0"/>
                <a:cs typeface="Calibri"/>
              </a:rPr>
              <a:t>Source: CDC, 2021</a:t>
            </a:r>
          </a:p>
        </p:txBody>
      </p:sp>
      <p:sp>
        <p:nvSpPr>
          <p:cNvPr id="11" name="TextBox 10">
            <a:extLst>
              <a:ext uri="{FF2B5EF4-FFF2-40B4-BE49-F238E27FC236}">
                <a16:creationId xmlns:a16="http://schemas.microsoft.com/office/drawing/2014/main" id="{6E580844-6A5C-49BA-ADA4-D882C5EBFBD0}"/>
              </a:ext>
            </a:extLst>
          </p:cNvPr>
          <p:cNvSpPr txBox="1"/>
          <p:nvPr/>
        </p:nvSpPr>
        <p:spPr>
          <a:xfrm>
            <a:off x="7655832" y="6295493"/>
            <a:ext cx="1068718" cy="246221"/>
          </a:xfrm>
          <a:prstGeom prst="rect">
            <a:avLst/>
          </a:prstGeom>
          <a:noFill/>
        </p:spPr>
        <p:txBody>
          <a:bodyPr wrap="square" rtlCol="0">
            <a:spAutoFit/>
          </a:bodyPr>
          <a:lstStyle/>
          <a:p>
            <a:pPr algn="r"/>
            <a:r>
              <a:rPr lang="en-US" sz="1000" dirty="0">
                <a:latin typeface="Roboto" panose="02000000000000000000" pitchFamily="2" charset="0"/>
                <a:ea typeface="Roboto" panose="02000000000000000000" pitchFamily="2" charset="0"/>
                <a:cs typeface="Calibri" panose="020F0502020204030204" pitchFamily="34" charset="0"/>
              </a:rPr>
              <a:t>*Non-Hispanic</a:t>
            </a:r>
          </a:p>
        </p:txBody>
      </p:sp>
      <p:cxnSp>
        <p:nvCxnSpPr>
          <p:cNvPr id="2" name="Straight Connector 1">
            <a:extLst>
              <a:ext uri="{FF2B5EF4-FFF2-40B4-BE49-F238E27FC236}">
                <a16:creationId xmlns:a16="http://schemas.microsoft.com/office/drawing/2014/main" id="{4C0AE8FC-E97E-3448-D9DB-0B5FAFC3A4F1}"/>
              </a:ext>
            </a:extLst>
          </p:cNvPr>
          <p:cNvCxnSpPr>
            <a:cxnSpLocks/>
          </p:cNvCxnSpPr>
          <p:nvPr/>
        </p:nvCxnSpPr>
        <p:spPr>
          <a:xfrm>
            <a:off x="254016" y="1219200"/>
            <a:ext cx="8635968" cy="0"/>
          </a:xfrm>
          <a:prstGeom prst="line">
            <a:avLst/>
          </a:prstGeom>
          <a:ln w="28575">
            <a:solidFill>
              <a:srgbClr val="F3F0EA"/>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757674B-4719-349F-259F-92959E64BB55}"/>
              </a:ext>
            </a:extLst>
          </p:cNvPr>
          <p:cNvSpPr txBox="1"/>
          <p:nvPr/>
        </p:nvSpPr>
        <p:spPr>
          <a:xfrm>
            <a:off x="457200" y="6484421"/>
            <a:ext cx="1981200" cy="246221"/>
          </a:xfrm>
          <a:prstGeom prst="rect">
            <a:avLst/>
          </a:prstGeom>
          <a:noFill/>
        </p:spPr>
        <p:txBody>
          <a:bodyPr wrap="square" rtlCol="0">
            <a:spAutoFit/>
          </a:bodyPr>
          <a:lstStyle/>
          <a:p>
            <a:r>
              <a:rPr lang="en-US" sz="1000" dirty="0">
                <a:latin typeface="Roboto" panose="02000000000000000000" pitchFamily="2" charset="0"/>
                <a:ea typeface="Roboto" panose="02000000000000000000" pitchFamily="2" charset="0"/>
                <a:cs typeface="Calibri" panose="020F0502020204030204" pitchFamily="34" charset="0"/>
              </a:rPr>
              <a:t>Rate per 100,000</a:t>
            </a:r>
          </a:p>
        </p:txBody>
      </p:sp>
      <p:graphicFrame>
        <p:nvGraphicFramePr>
          <p:cNvPr id="15" name="Chart 14">
            <a:extLst>
              <a:ext uri="{FF2B5EF4-FFF2-40B4-BE49-F238E27FC236}">
                <a16:creationId xmlns:a16="http://schemas.microsoft.com/office/drawing/2014/main" id="{F7796AD9-CD80-D4E1-DE54-AEC2DF7F6AA0}"/>
              </a:ext>
            </a:extLst>
          </p:cNvPr>
          <p:cNvGraphicFramePr>
            <a:graphicFrameLocks/>
          </p:cNvGraphicFramePr>
          <p:nvPr>
            <p:extLst>
              <p:ext uri="{D42A27DB-BD31-4B8C-83A1-F6EECF244321}">
                <p14:modId xmlns:p14="http://schemas.microsoft.com/office/powerpoint/2010/main" val="3002610256"/>
              </p:ext>
            </p:extLst>
          </p:nvPr>
        </p:nvGraphicFramePr>
        <p:xfrm>
          <a:off x="381000" y="1231635"/>
          <a:ext cx="8382000" cy="49384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5453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07401" y="304800"/>
            <a:ext cx="5355199" cy="963300"/>
          </a:xfrm>
          <a:prstGeom prst="rect">
            <a:avLst/>
          </a:prstGeom>
        </p:spPr>
        <p:txBody>
          <a:bodyPr lIns="91440" tIns="45720" rIns="91440" bIns="45720" anchor="t"/>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pPr>
              <a:defRPr/>
            </a:pPr>
            <a:r>
              <a:rPr kumimoji="0" lang="en-US" sz="22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rPr>
              <a:t>Suicide Rates Among White Populations in the U.S. by Sex, 2011-2020</a:t>
            </a:r>
            <a:r>
              <a:rPr lang="en-US" sz="2200" b="0" dirty="0">
                <a:solidFill>
                  <a:srgbClr val="373737"/>
                </a:solidFill>
                <a:latin typeface="Roboto" panose="02000000000000000000" pitchFamily="2" charset="0"/>
                <a:ea typeface="Roboto" panose="02000000000000000000" pitchFamily="2" charset="0"/>
                <a:cs typeface="Roboto" panose="02000000000000000000" pitchFamily="2" charset="0"/>
              </a:rPr>
              <a:t> </a:t>
            </a:r>
            <a:endParaRPr kumimoji="0" lang="en-US" sz="22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 name="TextBox 7"/>
          <p:cNvSpPr txBox="1"/>
          <p:nvPr/>
        </p:nvSpPr>
        <p:spPr>
          <a:xfrm>
            <a:off x="6923314" y="6484421"/>
            <a:ext cx="2034388"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Roboto" panose="02000000000000000000" pitchFamily="2" charset="0"/>
                <a:ea typeface="Roboto" panose="02000000000000000000" pitchFamily="2" charset="0"/>
                <a:cs typeface="Calibri"/>
              </a:rPr>
              <a:t>Source: </a:t>
            </a:r>
            <a:r>
              <a:rPr lang="en-US" sz="1000" dirty="0">
                <a:latin typeface="Roboto" panose="02000000000000000000" pitchFamily="2" charset="0"/>
                <a:ea typeface="Roboto" panose="02000000000000000000" pitchFamily="2" charset="0"/>
                <a:cs typeface="Calibri"/>
              </a:rPr>
              <a:t>C</a:t>
            </a:r>
            <a:r>
              <a:rPr kumimoji="0" lang="en-US" sz="1000" b="0" i="0" u="none" strike="noStrike" kern="1200" cap="none" spc="0" normalizeH="0" baseline="0" noProof="0" dirty="0">
                <a:ln>
                  <a:noFill/>
                </a:ln>
                <a:effectLst/>
                <a:uLnTx/>
                <a:uFillTx/>
                <a:latin typeface="Roboto" panose="02000000000000000000" pitchFamily="2" charset="0"/>
                <a:ea typeface="Roboto" panose="02000000000000000000" pitchFamily="2" charset="0"/>
                <a:cs typeface="Calibri"/>
              </a:rPr>
              <a:t>DC, 2021</a:t>
            </a:r>
          </a:p>
        </p:txBody>
      </p:sp>
      <p:sp>
        <p:nvSpPr>
          <p:cNvPr id="10" name="TextBox 1">
            <a:extLst>
              <a:ext uri="{FF2B5EF4-FFF2-40B4-BE49-F238E27FC236}">
                <a16:creationId xmlns:a16="http://schemas.microsoft.com/office/drawing/2014/main" id="{05610FEF-73BE-44E3-BCF8-6E75E7B6FDA6}"/>
              </a:ext>
            </a:extLst>
          </p:cNvPr>
          <p:cNvSpPr txBox="1"/>
          <p:nvPr/>
        </p:nvSpPr>
        <p:spPr>
          <a:xfrm>
            <a:off x="186298" y="6469035"/>
            <a:ext cx="1174483" cy="26160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73737"/>
              </a:solidFill>
              <a:effectLst/>
              <a:uLnTx/>
              <a:uFillTx/>
              <a:latin typeface="Gill Sans MT"/>
              <a:ea typeface="+mn-ea"/>
              <a:cs typeface="+mn-cs"/>
            </a:endParaRPr>
          </a:p>
        </p:txBody>
      </p:sp>
      <p:sp>
        <p:nvSpPr>
          <p:cNvPr id="11" name="TextBox 10">
            <a:extLst>
              <a:ext uri="{FF2B5EF4-FFF2-40B4-BE49-F238E27FC236}">
                <a16:creationId xmlns:a16="http://schemas.microsoft.com/office/drawing/2014/main" id="{6E580844-6A5C-49BA-ADA4-D882C5EBFBD0}"/>
              </a:ext>
            </a:extLst>
          </p:cNvPr>
          <p:cNvSpPr txBox="1"/>
          <p:nvPr/>
        </p:nvSpPr>
        <p:spPr>
          <a:xfrm>
            <a:off x="7620000" y="6251419"/>
            <a:ext cx="1068718" cy="246221"/>
          </a:xfrm>
          <a:prstGeom prst="rect">
            <a:avLst/>
          </a:prstGeom>
          <a:noFill/>
        </p:spPr>
        <p:txBody>
          <a:bodyPr wrap="square" rtlCol="0">
            <a:spAutoFit/>
          </a:bodyPr>
          <a:lstStyle/>
          <a:p>
            <a:pPr algn="r"/>
            <a:r>
              <a:rPr lang="en-US" sz="1000" dirty="0">
                <a:latin typeface="Roboto" panose="02000000000000000000" pitchFamily="2" charset="0"/>
                <a:ea typeface="Roboto" panose="02000000000000000000" pitchFamily="2" charset="0"/>
                <a:cs typeface="Calibri" panose="020F0502020204030204" pitchFamily="34" charset="0"/>
              </a:rPr>
              <a:t>*</a:t>
            </a:r>
            <a:r>
              <a:rPr lang="en-US" sz="1000" dirty="0">
                <a:solidFill>
                  <a:schemeClr val="tx1">
                    <a:lumMod val="50000"/>
                  </a:schemeClr>
                </a:solidFill>
                <a:latin typeface="Roboto" panose="02000000000000000000" pitchFamily="2" charset="0"/>
                <a:ea typeface="Roboto" panose="02000000000000000000" pitchFamily="2" charset="0"/>
                <a:cs typeface="Calibri" panose="020F0502020204030204" pitchFamily="34" charset="0"/>
              </a:rPr>
              <a:t>Non-Hispanic</a:t>
            </a:r>
          </a:p>
        </p:txBody>
      </p:sp>
      <p:cxnSp>
        <p:nvCxnSpPr>
          <p:cNvPr id="2" name="Straight Connector 1">
            <a:extLst>
              <a:ext uri="{FF2B5EF4-FFF2-40B4-BE49-F238E27FC236}">
                <a16:creationId xmlns:a16="http://schemas.microsoft.com/office/drawing/2014/main" id="{0311BC6F-2E1A-5140-E357-6F3E1FBEBEEE}"/>
              </a:ext>
            </a:extLst>
          </p:cNvPr>
          <p:cNvCxnSpPr>
            <a:cxnSpLocks/>
          </p:cNvCxnSpPr>
          <p:nvPr/>
        </p:nvCxnSpPr>
        <p:spPr>
          <a:xfrm>
            <a:off x="254016" y="1219200"/>
            <a:ext cx="8635968" cy="0"/>
          </a:xfrm>
          <a:prstGeom prst="line">
            <a:avLst/>
          </a:prstGeom>
          <a:ln w="28575">
            <a:solidFill>
              <a:srgbClr val="F3F0EA"/>
            </a:solidFill>
          </a:ln>
        </p:spPr>
        <p:style>
          <a:lnRef idx="1">
            <a:schemeClr val="accent1"/>
          </a:lnRef>
          <a:fillRef idx="0">
            <a:schemeClr val="accent1"/>
          </a:fillRef>
          <a:effectRef idx="0">
            <a:schemeClr val="accent1"/>
          </a:effectRef>
          <a:fontRef idx="minor">
            <a:schemeClr val="tx1"/>
          </a:fontRef>
        </p:style>
      </p:cxnSp>
      <p:graphicFrame>
        <p:nvGraphicFramePr>
          <p:cNvPr id="5" name="Chart 4">
            <a:extLst>
              <a:ext uri="{FF2B5EF4-FFF2-40B4-BE49-F238E27FC236}">
                <a16:creationId xmlns:a16="http://schemas.microsoft.com/office/drawing/2014/main" id="{65501273-AF36-E1AC-D08B-E4D043E7BEA6}"/>
              </a:ext>
            </a:extLst>
          </p:cNvPr>
          <p:cNvGraphicFramePr>
            <a:graphicFrameLocks/>
          </p:cNvGraphicFramePr>
          <p:nvPr>
            <p:extLst>
              <p:ext uri="{D42A27DB-BD31-4B8C-83A1-F6EECF244321}">
                <p14:modId xmlns:p14="http://schemas.microsoft.com/office/powerpoint/2010/main" val="3569997048"/>
              </p:ext>
            </p:extLst>
          </p:nvPr>
        </p:nvGraphicFramePr>
        <p:xfrm>
          <a:off x="676672" y="1436213"/>
          <a:ext cx="7790656" cy="4598194"/>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C6442068-2543-70C1-72A1-D08B21852C12}"/>
              </a:ext>
            </a:extLst>
          </p:cNvPr>
          <p:cNvSpPr txBox="1"/>
          <p:nvPr/>
        </p:nvSpPr>
        <p:spPr>
          <a:xfrm>
            <a:off x="304800" y="6484421"/>
            <a:ext cx="1981200" cy="246221"/>
          </a:xfrm>
          <a:prstGeom prst="rect">
            <a:avLst/>
          </a:prstGeom>
          <a:noFill/>
        </p:spPr>
        <p:txBody>
          <a:bodyPr wrap="square" rtlCol="0">
            <a:spAutoFit/>
          </a:bodyPr>
          <a:lstStyle/>
          <a:p>
            <a:r>
              <a:rPr lang="en-US" sz="1000" dirty="0">
                <a:latin typeface="Roboto" panose="02000000000000000000" pitchFamily="2" charset="0"/>
                <a:ea typeface="Roboto" panose="02000000000000000000" pitchFamily="2" charset="0"/>
                <a:cs typeface="Calibri" panose="020F0502020204030204" pitchFamily="34" charset="0"/>
              </a:rPr>
              <a:t>Age-adjusted rate per 100,000</a:t>
            </a:r>
          </a:p>
        </p:txBody>
      </p:sp>
    </p:spTree>
    <p:extLst>
      <p:ext uri="{BB962C8B-B14F-4D97-AF65-F5344CB8AC3E}">
        <p14:creationId xmlns:p14="http://schemas.microsoft.com/office/powerpoint/2010/main" val="2794886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21607" y="351759"/>
            <a:ext cx="6179193" cy="963300"/>
          </a:xfrm>
          <a:prstGeom prst="rect">
            <a:avLst/>
          </a:prstGeom>
        </p:spPr>
        <p:txBody>
          <a:bodyPr/>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pPr marL="0" marR="0" lvl="0" indent="0" algn="l" defTabSz="604708"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rPr>
              <a:t>Past-Year Suicidal Thoughts and Behaviors </a:t>
            </a:r>
            <a:r>
              <a:rPr lang="en-US" sz="2200" b="0" dirty="0">
                <a:solidFill>
                  <a:srgbClr val="373737"/>
                </a:solidFill>
                <a:latin typeface="Roboto" panose="02000000000000000000" pitchFamily="2" charset="0"/>
                <a:ea typeface="Roboto" panose="02000000000000000000" pitchFamily="2" charset="0"/>
                <a:cs typeface="Roboto" panose="02000000000000000000" pitchFamily="2" charset="0"/>
              </a:rPr>
              <a:t>Among</a:t>
            </a:r>
            <a:r>
              <a:rPr kumimoji="0" lang="en-US" sz="2200" b="0" i="0" u="none" strike="noStrike" kern="1200" cap="none" spc="0" normalizeH="0" baseline="0" noProof="0" dirty="0">
                <a:ln>
                  <a:noFill/>
                </a:ln>
                <a:solidFill>
                  <a:srgbClr val="373737"/>
                </a:solidFill>
                <a:effectLst/>
                <a:uLnTx/>
                <a:uFillTx/>
                <a:latin typeface="Roboto" panose="02000000000000000000" pitchFamily="2" charset="0"/>
                <a:ea typeface="Roboto" panose="02000000000000000000" pitchFamily="2" charset="0"/>
                <a:cs typeface="Roboto" panose="02000000000000000000" pitchFamily="2" charset="0"/>
              </a:rPr>
              <a:t> Adults in White Populations (U.S., 2020) </a:t>
            </a:r>
          </a:p>
        </p:txBody>
      </p:sp>
      <p:sp>
        <p:nvSpPr>
          <p:cNvPr id="8" name="TextBox 7"/>
          <p:cNvSpPr txBox="1"/>
          <p:nvPr/>
        </p:nvSpPr>
        <p:spPr>
          <a:xfrm>
            <a:off x="7286171" y="6469035"/>
            <a:ext cx="1671531"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Roboto" panose="02000000000000000000" pitchFamily="2" charset="0"/>
                <a:ea typeface="Roboto" panose="02000000000000000000" pitchFamily="2" charset="0"/>
                <a:cs typeface="Calibri"/>
              </a:rPr>
              <a:t>Source: SAMHSA, 2023</a:t>
            </a:r>
          </a:p>
        </p:txBody>
      </p:sp>
      <p:sp>
        <p:nvSpPr>
          <p:cNvPr id="10" name="TextBox 9">
            <a:extLst>
              <a:ext uri="{FF2B5EF4-FFF2-40B4-BE49-F238E27FC236}">
                <a16:creationId xmlns:a16="http://schemas.microsoft.com/office/drawing/2014/main" id="{6E580844-6A5C-49BA-ADA4-D882C5EBFBD0}"/>
              </a:ext>
            </a:extLst>
          </p:cNvPr>
          <p:cNvSpPr txBox="1"/>
          <p:nvPr/>
        </p:nvSpPr>
        <p:spPr>
          <a:xfrm>
            <a:off x="7386771" y="6248400"/>
            <a:ext cx="1068718" cy="246221"/>
          </a:xfrm>
          <a:prstGeom prst="rect">
            <a:avLst/>
          </a:prstGeom>
          <a:noFill/>
        </p:spPr>
        <p:txBody>
          <a:bodyPr wrap="square" rtlCol="0">
            <a:spAutoFit/>
          </a:bodyPr>
          <a:lstStyle/>
          <a:p>
            <a:pPr algn="r"/>
            <a:r>
              <a:rPr lang="en-US" sz="1000" dirty="0">
                <a:latin typeface="Roboto" panose="02000000000000000000" pitchFamily="2" charset="0"/>
                <a:ea typeface="Roboto" panose="02000000000000000000" pitchFamily="2" charset="0"/>
                <a:cs typeface="Calibri" panose="020F0502020204030204" pitchFamily="34" charset="0"/>
              </a:rPr>
              <a:t>*Non-Hispanic</a:t>
            </a:r>
          </a:p>
        </p:txBody>
      </p:sp>
      <p:cxnSp>
        <p:nvCxnSpPr>
          <p:cNvPr id="2" name="Straight Connector 1">
            <a:extLst>
              <a:ext uri="{FF2B5EF4-FFF2-40B4-BE49-F238E27FC236}">
                <a16:creationId xmlns:a16="http://schemas.microsoft.com/office/drawing/2014/main" id="{E660AB23-BD42-8C8B-D126-7EF09263A8A6}"/>
              </a:ext>
            </a:extLst>
          </p:cNvPr>
          <p:cNvCxnSpPr>
            <a:cxnSpLocks/>
          </p:cNvCxnSpPr>
          <p:nvPr/>
        </p:nvCxnSpPr>
        <p:spPr>
          <a:xfrm>
            <a:off x="254016" y="1219200"/>
            <a:ext cx="8635968" cy="0"/>
          </a:xfrm>
          <a:prstGeom prst="line">
            <a:avLst/>
          </a:prstGeom>
          <a:ln w="28575">
            <a:solidFill>
              <a:srgbClr val="F3F0EA"/>
            </a:solidFill>
          </a:ln>
        </p:spPr>
        <p:style>
          <a:lnRef idx="1">
            <a:schemeClr val="accent1"/>
          </a:lnRef>
          <a:fillRef idx="0">
            <a:schemeClr val="accent1"/>
          </a:fillRef>
          <a:effectRef idx="0">
            <a:schemeClr val="accent1"/>
          </a:effectRef>
          <a:fontRef idx="minor">
            <a:schemeClr val="tx1"/>
          </a:fontRef>
        </p:style>
      </p:cxnSp>
      <p:graphicFrame>
        <p:nvGraphicFramePr>
          <p:cNvPr id="4" name="Chart 3">
            <a:extLst>
              <a:ext uri="{FF2B5EF4-FFF2-40B4-BE49-F238E27FC236}">
                <a16:creationId xmlns:a16="http://schemas.microsoft.com/office/drawing/2014/main" id="{AA8C1CFC-13DD-AA66-9AC6-6E4032855904}"/>
              </a:ext>
            </a:extLst>
          </p:cNvPr>
          <p:cNvGraphicFramePr>
            <a:graphicFrameLocks/>
          </p:cNvGraphicFramePr>
          <p:nvPr>
            <p:extLst>
              <p:ext uri="{D42A27DB-BD31-4B8C-83A1-F6EECF244321}">
                <p14:modId xmlns:p14="http://schemas.microsoft.com/office/powerpoint/2010/main" val="1155929690"/>
              </p:ext>
            </p:extLst>
          </p:nvPr>
        </p:nvGraphicFramePr>
        <p:xfrm>
          <a:off x="692005" y="1271811"/>
          <a:ext cx="7759989" cy="46982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22865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9651" y="350467"/>
            <a:ext cx="8791949" cy="963300"/>
          </a:xfrm>
          <a:prstGeom prst="rect">
            <a:avLst/>
          </a:prstGeom>
        </p:spPr>
        <p:txBody>
          <a:bodyPr/>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pPr marL="0" marR="0" lvl="0" indent="0" algn="l" defTabSz="604708"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a:ln>
                  <a:noFill/>
                </a:ln>
                <a:solidFill>
                  <a:srgbClr val="373737"/>
                </a:solidFill>
                <a:effectLst/>
                <a:uLnTx/>
                <a:uFillTx/>
                <a:latin typeface="Arial" charset="0"/>
                <a:ea typeface="+mj-ea"/>
                <a:cs typeface="Arial" charset="0"/>
              </a:rPr>
              <a:t>Past-Year Suicidal Thoughts and Behaviors</a:t>
            </a:r>
            <a:br>
              <a:rPr kumimoji="0" lang="en-US" sz="2200" b="0" i="0" u="none" strike="noStrike" kern="1200" cap="none" spc="0" normalizeH="0" baseline="0" noProof="0" dirty="0">
                <a:ln>
                  <a:noFill/>
                </a:ln>
                <a:solidFill>
                  <a:srgbClr val="373737"/>
                </a:solidFill>
                <a:effectLst/>
                <a:uLnTx/>
                <a:uFillTx/>
                <a:latin typeface="Arial" charset="0"/>
                <a:ea typeface="+mj-ea"/>
                <a:cs typeface="Arial" charset="0"/>
              </a:rPr>
            </a:br>
            <a:r>
              <a:rPr kumimoji="0" lang="en-US" sz="2200" b="0" i="0" u="none" strike="noStrike" kern="1200" cap="none" spc="0" normalizeH="0" baseline="0" noProof="0" dirty="0">
                <a:ln>
                  <a:noFill/>
                </a:ln>
                <a:solidFill>
                  <a:srgbClr val="373737"/>
                </a:solidFill>
                <a:effectLst/>
                <a:uLnTx/>
                <a:uFillTx/>
                <a:latin typeface="Arial" charset="0"/>
                <a:ea typeface="+mj-ea"/>
                <a:cs typeface="Arial" charset="0"/>
              </a:rPr>
              <a:t>Among High School Youth in White Populations (</a:t>
            </a:r>
            <a:r>
              <a:rPr lang="en-US" sz="2200" b="0" dirty="0">
                <a:solidFill>
                  <a:srgbClr val="373737"/>
                </a:solidFill>
              </a:rPr>
              <a:t>U.S., </a:t>
            </a:r>
            <a:r>
              <a:rPr kumimoji="0" lang="en-US" sz="2200" b="0" i="0" u="none" strike="noStrike" kern="1200" cap="none" spc="0" normalizeH="0" baseline="0" noProof="0" dirty="0">
                <a:ln>
                  <a:noFill/>
                </a:ln>
                <a:solidFill>
                  <a:srgbClr val="373737"/>
                </a:solidFill>
                <a:effectLst/>
                <a:uLnTx/>
                <a:uFillTx/>
                <a:latin typeface="Arial" charset="0"/>
                <a:ea typeface="+mj-ea"/>
                <a:cs typeface="Arial" charset="0"/>
              </a:rPr>
              <a:t>2021)</a:t>
            </a:r>
          </a:p>
        </p:txBody>
      </p:sp>
      <p:sp>
        <p:nvSpPr>
          <p:cNvPr id="8" name="TextBox 7"/>
          <p:cNvSpPr txBox="1"/>
          <p:nvPr/>
        </p:nvSpPr>
        <p:spPr>
          <a:xfrm>
            <a:off x="6923314" y="6484421"/>
            <a:ext cx="2034388"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Roboto" panose="02000000000000000000" pitchFamily="2" charset="0"/>
                <a:ea typeface="Roboto" panose="02000000000000000000" pitchFamily="2" charset="0"/>
                <a:cs typeface="Calibri"/>
              </a:rPr>
              <a:t>Source: CDC, 2021</a:t>
            </a:r>
          </a:p>
        </p:txBody>
      </p:sp>
      <p:sp>
        <p:nvSpPr>
          <p:cNvPr id="10" name="TextBox 1">
            <a:extLst>
              <a:ext uri="{FF2B5EF4-FFF2-40B4-BE49-F238E27FC236}">
                <a16:creationId xmlns:a16="http://schemas.microsoft.com/office/drawing/2014/main" id="{05610FEF-73BE-44E3-BCF8-6E75E7B6FDA6}"/>
              </a:ext>
            </a:extLst>
          </p:cNvPr>
          <p:cNvSpPr txBox="1"/>
          <p:nvPr/>
        </p:nvSpPr>
        <p:spPr>
          <a:xfrm>
            <a:off x="186298" y="6469035"/>
            <a:ext cx="1174483" cy="26160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73737"/>
              </a:solidFill>
              <a:effectLst/>
              <a:uLnTx/>
              <a:uFillTx/>
              <a:latin typeface="Gill Sans MT"/>
              <a:ea typeface="+mn-ea"/>
              <a:cs typeface="+mn-cs"/>
            </a:endParaRPr>
          </a:p>
        </p:txBody>
      </p:sp>
      <p:sp>
        <p:nvSpPr>
          <p:cNvPr id="11" name="TextBox 10">
            <a:extLst>
              <a:ext uri="{FF2B5EF4-FFF2-40B4-BE49-F238E27FC236}">
                <a16:creationId xmlns:a16="http://schemas.microsoft.com/office/drawing/2014/main" id="{6E580844-6A5C-49BA-ADA4-D882C5EBFBD0}"/>
              </a:ext>
            </a:extLst>
          </p:cNvPr>
          <p:cNvSpPr txBox="1"/>
          <p:nvPr/>
        </p:nvSpPr>
        <p:spPr>
          <a:xfrm>
            <a:off x="7620000" y="6306979"/>
            <a:ext cx="1068718" cy="246221"/>
          </a:xfrm>
          <a:prstGeom prst="rect">
            <a:avLst/>
          </a:prstGeom>
          <a:noFill/>
        </p:spPr>
        <p:txBody>
          <a:bodyPr wrap="square" rtlCol="0">
            <a:spAutoFit/>
          </a:bodyPr>
          <a:lstStyle/>
          <a:p>
            <a:pPr algn="r"/>
            <a:r>
              <a:rPr lang="en-US" sz="1000" dirty="0">
                <a:latin typeface="Roboto" panose="02000000000000000000" pitchFamily="2" charset="0"/>
                <a:ea typeface="Roboto" panose="02000000000000000000" pitchFamily="2" charset="0"/>
                <a:cs typeface="Calibri" panose="020F0502020204030204" pitchFamily="34" charset="0"/>
              </a:rPr>
              <a:t>*Non-Hispanic</a:t>
            </a:r>
          </a:p>
        </p:txBody>
      </p:sp>
      <p:cxnSp>
        <p:nvCxnSpPr>
          <p:cNvPr id="2" name="Straight Connector 1">
            <a:extLst>
              <a:ext uri="{FF2B5EF4-FFF2-40B4-BE49-F238E27FC236}">
                <a16:creationId xmlns:a16="http://schemas.microsoft.com/office/drawing/2014/main" id="{0A6D43AD-E588-C244-1749-59B6880390BB}"/>
              </a:ext>
            </a:extLst>
          </p:cNvPr>
          <p:cNvCxnSpPr>
            <a:cxnSpLocks/>
          </p:cNvCxnSpPr>
          <p:nvPr/>
        </p:nvCxnSpPr>
        <p:spPr>
          <a:xfrm>
            <a:off x="254016" y="1219200"/>
            <a:ext cx="8635968" cy="0"/>
          </a:xfrm>
          <a:prstGeom prst="line">
            <a:avLst/>
          </a:prstGeom>
          <a:ln w="28575">
            <a:solidFill>
              <a:srgbClr val="F3F0EA"/>
            </a:solidFill>
          </a:ln>
        </p:spPr>
        <p:style>
          <a:lnRef idx="1">
            <a:schemeClr val="accent1"/>
          </a:lnRef>
          <a:fillRef idx="0">
            <a:schemeClr val="accent1"/>
          </a:fillRef>
          <a:effectRef idx="0">
            <a:schemeClr val="accent1"/>
          </a:effectRef>
          <a:fontRef idx="minor">
            <a:schemeClr val="tx1"/>
          </a:fontRef>
        </p:style>
      </p:cxnSp>
      <p:graphicFrame>
        <p:nvGraphicFramePr>
          <p:cNvPr id="3" name="Chart 2">
            <a:extLst>
              <a:ext uri="{FF2B5EF4-FFF2-40B4-BE49-F238E27FC236}">
                <a16:creationId xmlns:a16="http://schemas.microsoft.com/office/drawing/2014/main" id="{E7339674-D66F-2526-C63E-0E7FE15B03F7}"/>
              </a:ext>
            </a:extLst>
          </p:cNvPr>
          <p:cNvGraphicFramePr>
            <a:graphicFrameLocks/>
          </p:cNvGraphicFramePr>
          <p:nvPr>
            <p:extLst>
              <p:ext uri="{D42A27DB-BD31-4B8C-83A1-F6EECF244321}">
                <p14:modId xmlns:p14="http://schemas.microsoft.com/office/powerpoint/2010/main" val="2638917705"/>
              </p:ext>
            </p:extLst>
          </p:nvPr>
        </p:nvGraphicFramePr>
        <p:xfrm>
          <a:off x="330046" y="1263031"/>
          <a:ext cx="8813954" cy="52567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1218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2" name="Rectangle 21"/>
          <p:cNvSpPr/>
          <p:nvPr/>
        </p:nvSpPr>
        <p:spPr>
          <a:xfrm>
            <a:off x="0" y="3701697"/>
            <a:ext cx="9144000" cy="1608072"/>
          </a:xfrm>
          <a:prstGeom prst="rect">
            <a:avLst/>
          </a:prstGeom>
          <a:solidFill>
            <a:schemeClr val="tx2">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6"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9" name="TextBox 8"/>
          <p:cNvSpPr txBox="1"/>
          <p:nvPr/>
        </p:nvSpPr>
        <p:spPr>
          <a:xfrm>
            <a:off x="362733" y="4257512"/>
            <a:ext cx="7299233" cy="507831"/>
          </a:xfrm>
          <a:prstGeom prst="rect">
            <a:avLst/>
          </a:prstGeom>
          <a:noFill/>
        </p:spPr>
        <p:txBody>
          <a:bodyPr wrap="square" rtlCol="0">
            <a:spAutoFit/>
          </a:bodyPr>
          <a:lstStyle/>
          <a:p>
            <a:pPr marL="0" marR="0" lvl="0" indent="0" algn="l" defTabSz="707526"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AFAFA"/>
                </a:solidFill>
                <a:effectLst/>
                <a:uLnTx/>
                <a:uFillTx/>
                <a:latin typeface="Arial" charset="0"/>
                <a:ea typeface="Arial" charset="0"/>
                <a:cs typeface="Arial" charset="0"/>
              </a:rPr>
              <a:t>Suicide and Opioids</a:t>
            </a:r>
            <a:endParaRPr kumimoji="0" lang="en-US" sz="2700" b="0" i="0" u="none" strike="noStrike" kern="1200" cap="none" spc="0" normalizeH="0" baseline="0" noProof="0" dirty="0">
              <a:ln>
                <a:noFill/>
              </a:ln>
              <a:solidFill>
                <a:srgbClr val="FAFAFA"/>
              </a:solidFill>
              <a:effectLst/>
              <a:uLnTx/>
              <a:uFillTx/>
              <a:latin typeface="Arial" charset="0"/>
              <a:ea typeface="Arial" charset="0"/>
              <a:cs typeface="Arial" charset="0"/>
            </a:endParaRPr>
          </a:p>
        </p:txBody>
      </p:sp>
      <p:cxnSp>
        <p:nvCxnSpPr>
          <p:cNvPr id="12" name="Straight Connector 11"/>
          <p:cNvCxnSpPr/>
          <p:nvPr/>
        </p:nvCxnSpPr>
        <p:spPr>
          <a:xfrm>
            <a:off x="457200" y="3723468"/>
            <a:ext cx="317492" cy="0"/>
          </a:xfrm>
          <a:prstGeom prst="line">
            <a:avLst/>
          </a:prstGeom>
          <a:ln w="50800">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t="-1" r="27837" b="-3711"/>
          <a:stretch/>
        </p:blipFill>
        <p:spPr>
          <a:xfrm>
            <a:off x="6827993" y="2924816"/>
            <a:ext cx="2317070" cy="3055976"/>
          </a:xfrm>
          <a:prstGeom prst="rect">
            <a:avLst/>
          </a:prstGeom>
        </p:spPr>
      </p:pic>
    </p:spTree>
    <p:extLst>
      <p:ext uri="{BB962C8B-B14F-4D97-AF65-F5344CB8AC3E}">
        <p14:creationId xmlns:p14="http://schemas.microsoft.com/office/powerpoint/2010/main" val="1943741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7684851" y="6451379"/>
            <a:ext cx="1255918" cy="246221"/>
          </a:xfrm>
          <a:prstGeom prst="rect">
            <a:avLst/>
          </a:prstGeom>
          <a:noFill/>
        </p:spPr>
        <p:txBody>
          <a:bodyPr wrap="square" rtlCol="0">
            <a:spAutoFit/>
          </a:bodyPr>
          <a:lstStyle/>
          <a:p>
            <a:pPr algn="r"/>
            <a:r>
              <a:rPr lang="en-US" sz="1000" dirty="0">
                <a:latin typeface="Roboto" panose="02000000000000000000" pitchFamily="2" charset="0"/>
                <a:ea typeface="Roboto" panose="02000000000000000000" pitchFamily="2" charset="0"/>
                <a:cs typeface="Calibri"/>
              </a:rPr>
              <a:t>Source: CDC, 2021</a:t>
            </a:r>
          </a:p>
        </p:txBody>
      </p:sp>
      <p:sp>
        <p:nvSpPr>
          <p:cNvPr id="34" name="Title 1"/>
          <p:cNvSpPr txBox="1">
            <a:spLocks/>
          </p:cNvSpPr>
          <p:nvPr/>
        </p:nvSpPr>
        <p:spPr>
          <a:xfrm>
            <a:off x="205964" y="290554"/>
            <a:ext cx="4594636" cy="944756"/>
          </a:xfrm>
          <a:prstGeom prst="rect">
            <a:avLst/>
          </a:prstGeom>
        </p:spPr>
        <p:txBody>
          <a:bodyPr/>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r>
              <a:rPr lang="en-US" sz="2200" b="0" dirty="0">
                <a:solidFill>
                  <a:srgbClr val="373737"/>
                </a:solidFill>
                <a:latin typeface="Roboto" panose="02000000000000000000" pitchFamily="2" charset="0"/>
                <a:ea typeface="Roboto" panose="02000000000000000000" pitchFamily="2" charset="0"/>
                <a:cs typeface="Roboto" panose="02000000000000000000" pitchFamily="2" charset="0"/>
              </a:rPr>
              <a:t>Selected Injury-Related Death Rates in the U.S., 2006-2020</a:t>
            </a:r>
          </a:p>
        </p:txBody>
      </p:sp>
      <p:graphicFrame>
        <p:nvGraphicFramePr>
          <p:cNvPr id="35" name="Chart 34"/>
          <p:cNvGraphicFramePr/>
          <p:nvPr>
            <p:extLst>
              <p:ext uri="{D42A27DB-BD31-4B8C-83A1-F6EECF244321}">
                <p14:modId xmlns:p14="http://schemas.microsoft.com/office/powerpoint/2010/main" val="885663308"/>
              </p:ext>
            </p:extLst>
          </p:nvPr>
        </p:nvGraphicFramePr>
        <p:xfrm>
          <a:off x="228440" y="1219200"/>
          <a:ext cx="8839360" cy="4588933"/>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
            <a:extLst>
              <a:ext uri="{FF2B5EF4-FFF2-40B4-BE49-F238E27FC236}">
                <a16:creationId xmlns:a16="http://schemas.microsoft.com/office/drawing/2014/main" id="{45EE5068-0C74-42E9-836A-9E88CAD8FD77}"/>
              </a:ext>
            </a:extLst>
          </p:cNvPr>
          <p:cNvSpPr txBox="1"/>
          <p:nvPr/>
        </p:nvSpPr>
        <p:spPr>
          <a:xfrm>
            <a:off x="1446007" y="4959803"/>
            <a:ext cx="1894114" cy="28575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1400" b="1" dirty="0">
              <a:latin typeface="Calibri" panose="020F0502020204030204" pitchFamily="34" charset="0"/>
              <a:cs typeface="Calibri" panose="020F0502020204030204" pitchFamily="34" charset="0"/>
            </a:endParaRPr>
          </a:p>
        </p:txBody>
      </p:sp>
      <p:sp>
        <p:nvSpPr>
          <p:cNvPr id="12" name="TextBox 1">
            <a:extLst>
              <a:ext uri="{FF2B5EF4-FFF2-40B4-BE49-F238E27FC236}">
                <a16:creationId xmlns:a16="http://schemas.microsoft.com/office/drawing/2014/main" id="{45EE5068-0C74-42E9-836A-9E88CAD8FD77}"/>
              </a:ext>
            </a:extLst>
          </p:cNvPr>
          <p:cNvSpPr txBox="1"/>
          <p:nvPr/>
        </p:nvSpPr>
        <p:spPr>
          <a:xfrm>
            <a:off x="2046896" y="4250635"/>
            <a:ext cx="2103807" cy="2901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1400" b="1"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F7456A37-90A6-420D-9401-EE52BDDF1E78}"/>
              </a:ext>
            </a:extLst>
          </p:cNvPr>
          <p:cNvSpPr txBox="1"/>
          <p:nvPr/>
        </p:nvSpPr>
        <p:spPr>
          <a:xfrm>
            <a:off x="395034" y="3210742"/>
            <a:ext cx="1367280" cy="261610"/>
          </a:xfrm>
          <a:prstGeom prst="rect">
            <a:avLst/>
          </a:prstGeom>
          <a:noFill/>
        </p:spPr>
        <p:txBody>
          <a:bodyPr wrap="square" rtlCol="0">
            <a:spAutoFit/>
          </a:bodyPr>
          <a:lstStyle/>
          <a:p>
            <a:r>
              <a:rPr lang="en-US" sz="1100" dirty="0">
                <a:solidFill>
                  <a:srgbClr val="CCA104"/>
                </a:solidFill>
                <a:latin typeface="Roboto" panose="02000000000000000000" pitchFamily="2" charset="0"/>
                <a:ea typeface="Roboto" panose="02000000000000000000" pitchFamily="2" charset="0"/>
              </a:rPr>
              <a:t>Motor Vehicle</a:t>
            </a:r>
          </a:p>
        </p:txBody>
      </p:sp>
      <p:sp>
        <p:nvSpPr>
          <p:cNvPr id="19" name="TextBox 18">
            <a:extLst>
              <a:ext uri="{FF2B5EF4-FFF2-40B4-BE49-F238E27FC236}">
                <a16:creationId xmlns:a16="http://schemas.microsoft.com/office/drawing/2014/main" id="{D6465D80-872F-44C0-995A-34067FED9796}"/>
              </a:ext>
            </a:extLst>
          </p:cNvPr>
          <p:cNvSpPr txBox="1"/>
          <p:nvPr/>
        </p:nvSpPr>
        <p:spPr>
          <a:xfrm>
            <a:off x="395034" y="3682743"/>
            <a:ext cx="1367280" cy="261610"/>
          </a:xfrm>
          <a:prstGeom prst="rect">
            <a:avLst/>
          </a:prstGeom>
          <a:noFill/>
        </p:spPr>
        <p:txBody>
          <a:bodyPr wrap="square" rtlCol="0">
            <a:spAutoFit/>
          </a:bodyPr>
          <a:lstStyle/>
          <a:p>
            <a:r>
              <a:rPr lang="en-US" sz="1100" dirty="0">
                <a:solidFill>
                  <a:srgbClr val="4C9C2E"/>
                </a:solidFill>
                <a:latin typeface="Roboto" panose="02000000000000000000" pitchFamily="2" charset="0"/>
                <a:ea typeface="Roboto" panose="02000000000000000000" pitchFamily="2" charset="0"/>
              </a:rPr>
              <a:t>Suicide</a:t>
            </a:r>
          </a:p>
        </p:txBody>
      </p:sp>
      <p:sp>
        <p:nvSpPr>
          <p:cNvPr id="20" name="TextBox 19">
            <a:extLst>
              <a:ext uri="{FF2B5EF4-FFF2-40B4-BE49-F238E27FC236}">
                <a16:creationId xmlns:a16="http://schemas.microsoft.com/office/drawing/2014/main" id="{CB51A037-2E75-4993-AF1A-918452BF2184}"/>
              </a:ext>
            </a:extLst>
          </p:cNvPr>
          <p:cNvSpPr txBox="1"/>
          <p:nvPr/>
        </p:nvSpPr>
        <p:spPr>
          <a:xfrm>
            <a:off x="395034" y="3936675"/>
            <a:ext cx="834247" cy="261610"/>
          </a:xfrm>
          <a:prstGeom prst="rect">
            <a:avLst/>
          </a:prstGeom>
          <a:noFill/>
        </p:spPr>
        <p:txBody>
          <a:bodyPr wrap="square" rtlCol="0">
            <a:spAutoFit/>
          </a:bodyPr>
          <a:lstStyle/>
          <a:p>
            <a:r>
              <a:rPr lang="en-US" sz="1100" dirty="0">
                <a:solidFill>
                  <a:srgbClr val="0279CA"/>
                </a:solidFill>
                <a:latin typeface="Roboto" panose="02000000000000000000" pitchFamily="2" charset="0"/>
                <a:ea typeface="Roboto" panose="02000000000000000000" pitchFamily="2" charset="0"/>
              </a:rPr>
              <a:t>Poisoning</a:t>
            </a:r>
          </a:p>
        </p:txBody>
      </p:sp>
      <p:sp>
        <p:nvSpPr>
          <p:cNvPr id="21" name="TextBox 20">
            <a:extLst>
              <a:ext uri="{FF2B5EF4-FFF2-40B4-BE49-F238E27FC236}">
                <a16:creationId xmlns:a16="http://schemas.microsoft.com/office/drawing/2014/main" id="{0509BF79-0461-4475-A2AE-95DFE7AC0B7A}"/>
              </a:ext>
            </a:extLst>
          </p:cNvPr>
          <p:cNvSpPr txBox="1"/>
          <p:nvPr/>
        </p:nvSpPr>
        <p:spPr>
          <a:xfrm>
            <a:off x="395034" y="4408676"/>
            <a:ext cx="1367280" cy="261610"/>
          </a:xfrm>
          <a:prstGeom prst="rect">
            <a:avLst/>
          </a:prstGeom>
          <a:noFill/>
        </p:spPr>
        <p:txBody>
          <a:bodyPr wrap="square" rtlCol="0">
            <a:spAutoFit/>
          </a:bodyPr>
          <a:lstStyle/>
          <a:p>
            <a:r>
              <a:rPr lang="en-US" sz="1100" dirty="0">
                <a:solidFill>
                  <a:schemeClr val="accent3"/>
                </a:solidFill>
                <a:latin typeface="Roboto" panose="02000000000000000000" pitchFamily="2" charset="0"/>
                <a:ea typeface="Roboto" panose="02000000000000000000" pitchFamily="2" charset="0"/>
              </a:rPr>
              <a:t>Homicide</a:t>
            </a:r>
          </a:p>
        </p:txBody>
      </p:sp>
      <p:cxnSp>
        <p:nvCxnSpPr>
          <p:cNvPr id="2" name="Straight Connector 1">
            <a:extLst>
              <a:ext uri="{FF2B5EF4-FFF2-40B4-BE49-F238E27FC236}">
                <a16:creationId xmlns:a16="http://schemas.microsoft.com/office/drawing/2014/main" id="{95E216CC-2FDF-53E0-90CD-95750357DCD8}"/>
              </a:ext>
            </a:extLst>
          </p:cNvPr>
          <p:cNvCxnSpPr>
            <a:cxnSpLocks/>
          </p:cNvCxnSpPr>
          <p:nvPr/>
        </p:nvCxnSpPr>
        <p:spPr>
          <a:xfrm>
            <a:off x="254016" y="1219200"/>
            <a:ext cx="8635968" cy="0"/>
          </a:xfrm>
          <a:prstGeom prst="line">
            <a:avLst/>
          </a:prstGeom>
          <a:ln w="28575">
            <a:solidFill>
              <a:srgbClr val="F3F0EA"/>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FB13715-BDB0-8CAD-6042-392626902BF3}"/>
              </a:ext>
            </a:extLst>
          </p:cNvPr>
          <p:cNvSpPr txBox="1"/>
          <p:nvPr/>
        </p:nvSpPr>
        <p:spPr>
          <a:xfrm>
            <a:off x="304800" y="6451379"/>
            <a:ext cx="1981200" cy="246221"/>
          </a:xfrm>
          <a:prstGeom prst="rect">
            <a:avLst/>
          </a:prstGeom>
          <a:noFill/>
        </p:spPr>
        <p:txBody>
          <a:bodyPr wrap="square" rtlCol="0">
            <a:spAutoFit/>
          </a:bodyPr>
          <a:lstStyle/>
          <a:p>
            <a:r>
              <a:rPr lang="en-US" sz="1000" dirty="0">
                <a:latin typeface="Roboto" panose="02000000000000000000" pitchFamily="2" charset="0"/>
                <a:ea typeface="Roboto" panose="02000000000000000000" pitchFamily="2" charset="0"/>
                <a:cs typeface="Calibri" panose="020F0502020204030204" pitchFamily="34" charset="0"/>
              </a:rPr>
              <a:t>Age-adjusted rate per 100,000</a:t>
            </a:r>
          </a:p>
        </p:txBody>
      </p:sp>
    </p:spTree>
    <p:extLst>
      <p:ext uri="{BB962C8B-B14F-4D97-AF65-F5344CB8AC3E}">
        <p14:creationId xmlns:p14="http://schemas.microsoft.com/office/powerpoint/2010/main" val="2307115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76726" y="854446"/>
            <a:ext cx="8239243" cy="6164011"/>
            <a:chOff x="-28448" y="861386"/>
            <a:chExt cx="8239243" cy="6164011"/>
          </a:xfrm>
        </p:grpSpPr>
        <p:sp>
          <p:nvSpPr>
            <p:cNvPr id="21" name="Isosceles Triangle 20"/>
            <p:cNvSpPr/>
            <p:nvPr/>
          </p:nvSpPr>
          <p:spPr>
            <a:xfrm rot="16565402">
              <a:off x="1996122" y="810724"/>
              <a:ext cx="6164011" cy="6265335"/>
            </a:xfrm>
            <a:prstGeom prst="triangle">
              <a:avLst>
                <a:gd name="adj" fmla="val 46226"/>
              </a:avLst>
            </a:prstGeom>
            <a:gradFill flip="none" rotWithShape="1">
              <a:gsLst>
                <a:gs pos="38000">
                  <a:schemeClr val="bg2">
                    <a:lumMod val="40000"/>
                    <a:lumOff val="60000"/>
                  </a:schemeClr>
                </a:gs>
                <a:gs pos="78000">
                  <a:schemeClr val="bg1"/>
                </a:gs>
              </a:gsLst>
              <a:lin ang="486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22" name="Chart 21"/>
            <p:cNvGraphicFramePr/>
            <p:nvPr>
              <p:extLst>
                <p:ext uri="{D42A27DB-BD31-4B8C-83A1-F6EECF244321}">
                  <p14:modId xmlns:p14="http://schemas.microsoft.com/office/powerpoint/2010/main" val="1404382264"/>
                </p:ext>
              </p:extLst>
            </p:nvPr>
          </p:nvGraphicFramePr>
          <p:xfrm>
            <a:off x="-28448" y="1841500"/>
            <a:ext cx="3672533" cy="3693583"/>
          </p:xfrm>
          <a:graphic>
            <a:graphicData uri="http://schemas.openxmlformats.org/drawingml/2006/chart">
              <c:chart xmlns:c="http://schemas.openxmlformats.org/drawingml/2006/chart" xmlns:r="http://schemas.openxmlformats.org/officeDocument/2006/relationships" r:id="rId3"/>
            </a:graphicData>
          </a:graphic>
        </p:graphicFrame>
      </p:grpSp>
      <p:graphicFrame>
        <p:nvGraphicFramePr>
          <p:cNvPr id="23" name="Chart 22"/>
          <p:cNvGraphicFramePr/>
          <p:nvPr>
            <p:extLst>
              <p:ext uri="{D42A27DB-BD31-4B8C-83A1-F6EECF244321}">
                <p14:modId xmlns:p14="http://schemas.microsoft.com/office/powerpoint/2010/main" val="3186554698"/>
              </p:ext>
            </p:extLst>
          </p:nvPr>
        </p:nvGraphicFramePr>
        <p:xfrm>
          <a:off x="3968769" y="2600790"/>
          <a:ext cx="4836985" cy="3286766"/>
        </p:xfrm>
        <a:graphic>
          <a:graphicData uri="http://schemas.openxmlformats.org/drawingml/2006/chart">
            <c:chart xmlns:c="http://schemas.openxmlformats.org/drawingml/2006/chart" xmlns:r="http://schemas.openxmlformats.org/officeDocument/2006/relationships" r:id="rId4"/>
          </a:graphicData>
        </a:graphic>
      </p:graphicFrame>
      <p:sp>
        <p:nvSpPr>
          <p:cNvPr id="24" name="TextBox 23"/>
          <p:cNvSpPr txBox="1"/>
          <p:nvPr/>
        </p:nvSpPr>
        <p:spPr>
          <a:xfrm>
            <a:off x="4081370" y="2080750"/>
            <a:ext cx="4611782" cy="338554"/>
          </a:xfrm>
          <a:prstGeom prst="rect">
            <a:avLst/>
          </a:prstGeom>
          <a:noFill/>
        </p:spPr>
        <p:txBody>
          <a:bodyPr wrap="square" rtlCol="0">
            <a:spAutoFit/>
          </a:bodyPr>
          <a:lstStyle/>
          <a:p>
            <a:pPr algn="ctr"/>
            <a:r>
              <a:rPr lang="en-US" sz="1600" dirty="0">
                <a:solidFill>
                  <a:schemeClr val="accent3"/>
                </a:solidFill>
                <a:latin typeface="Arial" panose="020B0604020202020204" pitchFamily="34" charset="0"/>
                <a:ea typeface="Roboto" panose="02000000000000000000" pitchFamily="2" charset="0"/>
                <a:cs typeface="Arial" panose="020B0604020202020204" pitchFamily="34" charset="0"/>
              </a:rPr>
              <a:t>Poisoning Suicides by Substance – 2020</a:t>
            </a:r>
            <a:endParaRPr lang="en-US" baseline="30000" dirty="0">
              <a:solidFill>
                <a:schemeClr val="accent3"/>
              </a:solidFill>
              <a:latin typeface="Arial" panose="020B0604020202020204" pitchFamily="34" charset="0"/>
              <a:ea typeface="Roboto" panose="02000000000000000000" pitchFamily="2" charset="0"/>
              <a:cs typeface="Arial" panose="020B0604020202020204" pitchFamily="34" charset="0"/>
            </a:endParaRPr>
          </a:p>
        </p:txBody>
      </p:sp>
      <p:sp>
        <p:nvSpPr>
          <p:cNvPr id="26" name="TextBox 25"/>
          <p:cNvSpPr txBox="1"/>
          <p:nvPr/>
        </p:nvSpPr>
        <p:spPr>
          <a:xfrm>
            <a:off x="152682" y="3664940"/>
            <a:ext cx="1877724" cy="646331"/>
          </a:xfrm>
          <a:prstGeom prst="rect">
            <a:avLst/>
          </a:prstGeom>
          <a:noFill/>
        </p:spPr>
        <p:txBody>
          <a:bodyPr wrap="square" rtlCol="0">
            <a:spAutoFit/>
          </a:bodyPr>
          <a:lstStyle/>
          <a:p>
            <a:pPr algn="ctr"/>
            <a:r>
              <a:rPr lang="en-US" dirty="0">
                <a:solidFill>
                  <a:schemeClr val="bg1"/>
                </a:solidFill>
                <a:latin typeface="Arial" panose="020B0604020202020204" pitchFamily="34" charset="0"/>
                <a:ea typeface="Roboto" panose="02000000000000000000" pitchFamily="2" charset="0"/>
                <a:cs typeface="Arial" panose="020B0604020202020204" pitchFamily="34" charset="0"/>
              </a:rPr>
              <a:t>Firearms</a:t>
            </a:r>
          </a:p>
          <a:p>
            <a:pPr algn="ctr"/>
            <a:r>
              <a:rPr lang="en-US" dirty="0">
                <a:solidFill>
                  <a:schemeClr val="bg1"/>
                </a:solidFill>
                <a:latin typeface="Arial" panose="020B0604020202020204" pitchFamily="34" charset="0"/>
                <a:ea typeface="Roboto" panose="02000000000000000000" pitchFamily="2" charset="0"/>
                <a:cs typeface="Arial" panose="020B0604020202020204" pitchFamily="34" charset="0"/>
              </a:rPr>
              <a:t>53%</a:t>
            </a:r>
          </a:p>
        </p:txBody>
      </p:sp>
      <p:sp>
        <p:nvSpPr>
          <p:cNvPr id="27" name="TextBox 26"/>
          <p:cNvSpPr txBox="1"/>
          <p:nvPr/>
        </p:nvSpPr>
        <p:spPr>
          <a:xfrm>
            <a:off x="1543498" y="2448068"/>
            <a:ext cx="1952979" cy="646331"/>
          </a:xfrm>
          <a:prstGeom prst="rect">
            <a:avLst/>
          </a:prstGeom>
          <a:noFill/>
        </p:spPr>
        <p:txBody>
          <a:bodyPr wrap="square" rtlCol="0">
            <a:spAutoFit/>
          </a:bodyPr>
          <a:lstStyle/>
          <a:p>
            <a:pPr algn="ctr"/>
            <a:r>
              <a:rPr lang="en-US" dirty="0">
                <a:solidFill>
                  <a:schemeClr val="bg1"/>
                </a:solidFill>
                <a:latin typeface="Arial" panose="020B0604020202020204" pitchFamily="34" charset="0"/>
                <a:ea typeface="Roboto" panose="02000000000000000000" pitchFamily="2" charset="0"/>
                <a:cs typeface="Arial" panose="020B0604020202020204" pitchFamily="34" charset="0"/>
              </a:rPr>
              <a:t>Suffocation</a:t>
            </a:r>
          </a:p>
          <a:p>
            <a:pPr algn="ctr"/>
            <a:r>
              <a:rPr lang="en-US" dirty="0">
                <a:solidFill>
                  <a:schemeClr val="bg1"/>
                </a:solidFill>
                <a:latin typeface="Arial" panose="020B0604020202020204" pitchFamily="34" charset="0"/>
                <a:ea typeface="Roboto" panose="02000000000000000000" pitchFamily="2" charset="0"/>
                <a:cs typeface="Arial" panose="020B0604020202020204" pitchFamily="34" charset="0"/>
              </a:rPr>
              <a:t>27%</a:t>
            </a:r>
          </a:p>
        </p:txBody>
      </p:sp>
      <p:sp>
        <p:nvSpPr>
          <p:cNvPr id="28" name="TextBox 27"/>
          <p:cNvSpPr txBox="1"/>
          <p:nvPr/>
        </p:nvSpPr>
        <p:spPr>
          <a:xfrm>
            <a:off x="2551981" y="3459704"/>
            <a:ext cx="1325825" cy="646331"/>
          </a:xfrm>
          <a:prstGeom prst="rect">
            <a:avLst/>
          </a:prstGeom>
          <a:noFill/>
        </p:spPr>
        <p:txBody>
          <a:bodyPr wrap="square" rtlCol="0">
            <a:spAutoFit/>
          </a:bodyPr>
          <a:lstStyle/>
          <a:p>
            <a:pPr algn="ctr"/>
            <a:r>
              <a:rPr lang="en-US" dirty="0">
                <a:solidFill>
                  <a:schemeClr val="bg1"/>
                </a:solidFill>
                <a:latin typeface="Arial" panose="020B0604020202020204" pitchFamily="34" charset="0"/>
                <a:ea typeface="Roboto" panose="02000000000000000000" pitchFamily="2" charset="0"/>
                <a:cs typeface="Arial" panose="020B0604020202020204" pitchFamily="34" charset="0"/>
              </a:rPr>
              <a:t>Poisoning</a:t>
            </a:r>
          </a:p>
          <a:p>
            <a:pPr algn="ctr"/>
            <a:r>
              <a:rPr lang="en-US" dirty="0">
                <a:solidFill>
                  <a:schemeClr val="bg1"/>
                </a:solidFill>
                <a:latin typeface="Arial" panose="020B0604020202020204" pitchFamily="34" charset="0"/>
                <a:ea typeface="Roboto" panose="02000000000000000000" pitchFamily="2" charset="0"/>
                <a:cs typeface="Arial" panose="020B0604020202020204" pitchFamily="34" charset="0"/>
              </a:rPr>
              <a:t>12%</a:t>
            </a:r>
          </a:p>
        </p:txBody>
      </p:sp>
      <p:sp>
        <p:nvSpPr>
          <p:cNvPr id="29" name="TextBox 28"/>
          <p:cNvSpPr txBox="1"/>
          <p:nvPr/>
        </p:nvSpPr>
        <p:spPr>
          <a:xfrm>
            <a:off x="2412982" y="4362338"/>
            <a:ext cx="1325825" cy="646331"/>
          </a:xfrm>
          <a:prstGeom prst="rect">
            <a:avLst/>
          </a:prstGeom>
          <a:noFill/>
        </p:spPr>
        <p:txBody>
          <a:bodyPr wrap="square" rtlCol="0">
            <a:spAutoFit/>
          </a:bodyPr>
          <a:lstStyle/>
          <a:p>
            <a:pPr algn="ctr"/>
            <a:r>
              <a:rPr lang="en-US" dirty="0">
                <a:solidFill>
                  <a:schemeClr val="bg1"/>
                </a:solidFill>
                <a:latin typeface="Arial" panose="020B0604020202020204" pitchFamily="34" charset="0"/>
                <a:ea typeface="Roboto" panose="02000000000000000000" pitchFamily="2" charset="0"/>
                <a:cs typeface="Arial" panose="020B0604020202020204" pitchFamily="34" charset="0"/>
              </a:rPr>
              <a:t>Other</a:t>
            </a:r>
          </a:p>
          <a:p>
            <a:pPr algn="ctr"/>
            <a:r>
              <a:rPr lang="en-US" dirty="0">
                <a:solidFill>
                  <a:schemeClr val="bg1"/>
                </a:solidFill>
                <a:latin typeface="Arial" panose="020B0604020202020204" pitchFamily="34" charset="0"/>
                <a:ea typeface="Roboto" panose="02000000000000000000" pitchFamily="2" charset="0"/>
                <a:cs typeface="Arial" panose="020B0604020202020204" pitchFamily="34" charset="0"/>
              </a:rPr>
              <a:t>8%</a:t>
            </a:r>
          </a:p>
        </p:txBody>
      </p:sp>
      <p:sp>
        <p:nvSpPr>
          <p:cNvPr id="30" name="Title 1"/>
          <p:cNvSpPr txBox="1">
            <a:spLocks/>
          </p:cNvSpPr>
          <p:nvPr/>
        </p:nvSpPr>
        <p:spPr>
          <a:xfrm>
            <a:off x="152682" y="316637"/>
            <a:ext cx="3504918" cy="915420"/>
          </a:xfrm>
          <a:prstGeom prst="rect">
            <a:avLst/>
          </a:prstGeom>
        </p:spPr>
        <p:txBody>
          <a:bodyPr/>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r>
              <a:rPr lang="en-US" sz="2200" b="0" dirty="0">
                <a:solidFill>
                  <a:srgbClr val="373737"/>
                </a:solidFill>
                <a:latin typeface="Roboto" panose="02000000000000000000" pitchFamily="2" charset="0"/>
                <a:ea typeface="Roboto" panose="02000000000000000000" pitchFamily="2" charset="0"/>
                <a:cs typeface="Roboto" panose="02000000000000000000" pitchFamily="2" charset="0"/>
              </a:rPr>
              <a:t>Suicide Deaths by Method (U.S., 2020)</a:t>
            </a:r>
          </a:p>
        </p:txBody>
      </p:sp>
      <p:sp>
        <p:nvSpPr>
          <p:cNvPr id="32" name="TextBox 31"/>
          <p:cNvSpPr txBox="1"/>
          <p:nvPr/>
        </p:nvSpPr>
        <p:spPr>
          <a:xfrm>
            <a:off x="6718852" y="6487271"/>
            <a:ext cx="2247318" cy="246221"/>
          </a:xfrm>
          <a:prstGeom prst="rect">
            <a:avLst/>
          </a:prstGeom>
          <a:noFill/>
        </p:spPr>
        <p:txBody>
          <a:bodyPr wrap="square" rtlCol="0">
            <a:spAutoFit/>
          </a:bodyPr>
          <a:lstStyle/>
          <a:p>
            <a:pPr algn="r"/>
            <a:r>
              <a:rPr lang="en-US" sz="1000" dirty="0">
                <a:solidFill>
                  <a:schemeClr val="accent3"/>
                </a:solidFill>
                <a:latin typeface="Roboto" panose="02000000000000000000" pitchFamily="2" charset="0"/>
                <a:ea typeface="Roboto" panose="02000000000000000000" pitchFamily="2" charset="0"/>
                <a:cs typeface="Calibri"/>
              </a:rPr>
              <a:t>Source: CDC, 2021</a:t>
            </a:r>
          </a:p>
        </p:txBody>
      </p:sp>
      <p:cxnSp>
        <p:nvCxnSpPr>
          <p:cNvPr id="3" name="Straight Connector 2">
            <a:extLst>
              <a:ext uri="{FF2B5EF4-FFF2-40B4-BE49-F238E27FC236}">
                <a16:creationId xmlns:a16="http://schemas.microsoft.com/office/drawing/2014/main" id="{D84F25F0-A209-7496-1BDF-9D11FC95B857}"/>
              </a:ext>
            </a:extLst>
          </p:cNvPr>
          <p:cNvCxnSpPr>
            <a:cxnSpLocks/>
          </p:cNvCxnSpPr>
          <p:nvPr/>
        </p:nvCxnSpPr>
        <p:spPr>
          <a:xfrm>
            <a:off x="254016" y="1219200"/>
            <a:ext cx="8635968" cy="0"/>
          </a:xfrm>
          <a:prstGeom prst="line">
            <a:avLst/>
          </a:prstGeom>
          <a:ln w="28575">
            <a:solidFill>
              <a:srgbClr val="F3F0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5244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p:bldAsOne/>
      </p:bldGraphic>
      <p:bldP spid="24"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2" name="Rectangle 21"/>
          <p:cNvSpPr/>
          <p:nvPr/>
        </p:nvSpPr>
        <p:spPr>
          <a:xfrm>
            <a:off x="0" y="3701697"/>
            <a:ext cx="9144000" cy="1608072"/>
          </a:xfrm>
          <a:prstGeom prst="rect">
            <a:avLst/>
          </a:prstGeom>
          <a:solidFill>
            <a:schemeClr val="tx2">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6"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9" name="TextBox 8"/>
          <p:cNvSpPr txBox="1"/>
          <p:nvPr/>
        </p:nvSpPr>
        <p:spPr>
          <a:xfrm>
            <a:off x="362733" y="4257512"/>
            <a:ext cx="7299233" cy="507831"/>
          </a:xfrm>
          <a:prstGeom prst="rect">
            <a:avLst/>
          </a:prstGeom>
          <a:noFill/>
        </p:spPr>
        <p:txBody>
          <a:bodyPr wrap="square" rtlCol="0">
            <a:spAutoFit/>
          </a:bodyPr>
          <a:lstStyle/>
          <a:p>
            <a:pPr marL="0" marR="0" lvl="0" indent="0" algn="l" defTabSz="707526"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AFAFA"/>
                </a:solidFill>
                <a:effectLst/>
                <a:uLnTx/>
                <a:uFillTx/>
                <a:latin typeface="Arial" charset="0"/>
                <a:ea typeface="Arial" charset="0"/>
                <a:cs typeface="Arial" charset="0"/>
              </a:rPr>
              <a:t>Suicide and Serious Mental Illness</a:t>
            </a:r>
            <a:endParaRPr kumimoji="0" lang="en-US" sz="2700" b="0" i="0" u="none" strike="noStrike" kern="1200" cap="none" spc="0" normalizeH="0" baseline="0" noProof="0" dirty="0">
              <a:ln>
                <a:noFill/>
              </a:ln>
              <a:solidFill>
                <a:srgbClr val="FAFAFA"/>
              </a:solidFill>
              <a:effectLst/>
              <a:uLnTx/>
              <a:uFillTx/>
              <a:latin typeface="Arial" charset="0"/>
              <a:ea typeface="Arial" charset="0"/>
              <a:cs typeface="Arial" charset="0"/>
            </a:endParaRPr>
          </a:p>
        </p:txBody>
      </p:sp>
      <p:cxnSp>
        <p:nvCxnSpPr>
          <p:cNvPr id="12" name="Straight Connector 11"/>
          <p:cNvCxnSpPr/>
          <p:nvPr/>
        </p:nvCxnSpPr>
        <p:spPr>
          <a:xfrm>
            <a:off x="457200" y="3723468"/>
            <a:ext cx="317492" cy="0"/>
          </a:xfrm>
          <a:prstGeom prst="line">
            <a:avLst/>
          </a:prstGeom>
          <a:ln w="50800">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t="-1" r="27837" b="-3711"/>
          <a:stretch/>
        </p:blipFill>
        <p:spPr>
          <a:xfrm>
            <a:off x="6827993" y="2924816"/>
            <a:ext cx="2317070" cy="3055976"/>
          </a:xfrm>
          <a:prstGeom prst="rect">
            <a:avLst/>
          </a:prstGeom>
        </p:spPr>
      </p:pic>
    </p:spTree>
    <p:extLst>
      <p:ext uri="{BB962C8B-B14F-4D97-AF65-F5344CB8AC3E}">
        <p14:creationId xmlns:p14="http://schemas.microsoft.com/office/powerpoint/2010/main" val="3271956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07401" y="304800"/>
            <a:ext cx="6498199" cy="907480"/>
          </a:xfrm>
          <a:prstGeom prst="rect">
            <a:avLst/>
          </a:prstGeom>
        </p:spPr>
        <p:txBody>
          <a:bodyPr/>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r>
              <a:rPr lang="en-US" sz="2200" b="0" dirty="0">
                <a:solidFill>
                  <a:srgbClr val="373737"/>
                </a:solidFill>
                <a:latin typeface="Roboto" panose="02000000000000000000" pitchFamily="2" charset="0"/>
                <a:ea typeface="Roboto" panose="02000000000000000000" pitchFamily="2" charset="0"/>
                <a:cs typeface="Roboto" panose="02000000000000000000" pitchFamily="2" charset="0"/>
              </a:rPr>
              <a:t>Current Mental Health Status for Suicide Decedents in 46 States by Gender (U.S., 2020)</a:t>
            </a:r>
          </a:p>
        </p:txBody>
      </p:sp>
      <p:sp>
        <p:nvSpPr>
          <p:cNvPr id="8" name="TextBox 7"/>
          <p:cNvSpPr txBox="1"/>
          <p:nvPr/>
        </p:nvSpPr>
        <p:spPr>
          <a:xfrm>
            <a:off x="5943600" y="6558706"/>
            <a:ext cx="3014102" cy="246221"/>
          </a:xfrm>
          <a:prstGeom prst="rect">
            <a:avLst/>
          </a:prstGeom>
          <a:noFill/>
        </p:spPr>
        <p:txBody>
          <a:bodyPr wrap="square" rtlCol="0">
            <a:spAutoFit/>
          </a:bodyPr>
          <a:lstStyle/>
          <a:p>
            <a:pPr algn="r"/>
            <a:r>
              <a:rPr lang="en-US" sz="1000" dirty="0">
                <a:solidFill>
                  <a:schemeClr val="accent3"/>
                </a:solidFill>
                <a:latin typeface="Roboto" panose="02000000000000000000" pitchFamily="2" charset="0"/>
                <a:ea typeface="Roboto" panose="02000000000000000000" pitchFamily="2" charset="0"/>
                <a:cs typeface="Calibri"/>
              </a:rPr>
              <a:t>Source: CDC, 2023</a:t>
            </a:r>
          </a:p>
        </p:txBody>
      </p:sp>
      <p:cxnSp>
        <p:nvCxnSpPr>
          <p:cNvPr id="2" name="Straight Connector 1">
            <a:extLst>
              <a:ext uri="{FF2B5EF4-FFF2-40B4-BE49-F238E27FC236}">
                <a16:creationId xmlns:a16="http://schemas.microsoft.com/office/drawing/2014/main" id="{EA208B70-27DB-188B-FB52-69C68880E7C6}"/>
              </a:ext>
            </a:extLst>
          </p:cNvPr>
          <p:cNvCxnSpPr>
            <a:cxnSpLocks/>
          </p:cNvCxnSpPr>
          <p:nvPr/>
        </p:nvCxnSpPr>
        <p:spPr>
          <a:xfrm>
            <a:off x="254016" y="1219200"/>
            <a:ext cx="8635968" cy="0"/>
          </a:xfrm>
          <a:prstGeom prst="line">
            <a:avLst/>
          </a:prstGeom>
          <a:ln w="28575">
            <a:solidFill>
              <a:srgbClr val="F3F0EA"/>
            </a:solidFill>
          </a:ln>
        </p:spPr>
        <p:style>
          <a:lnRef idx="1">
            <a:schemeClr val="accent1"/>
          </a:lnRef>
          <a:fillRef idx="0">
            <a:schemeClr val="accent1"/>
          </a:fillRef>
          <a:effectRef idx="0">
            <a:schemeClr val="accent1"/>
          </a:effectRef>
          <a:fontRef idx="minor">
            <a:schemeClr val="tx1"/>
          </a:fontRef>
        </p:style>
      </p:cxnSp>
      <p:graphicFrame>
        <p:nvGraphicFramePr>
          <p:cNvPr id="7" name="Chart 6">
            <a:extLst>
              <a:ext uri="{FF2B5EF4-FFF2-40B4-BE49-F238E27FC236}">
                <a16:creationId xmlns:a16="http://schemas.microsoft.com/office/drawing/2014/main" id="{33C32530-BF90-348E-C1CC-D968BFBD7DA2}"/>
              </a:ext>
            </a:extLst>
          </p:cNvPr>
          <p:cNvGraphicFramePr>
            <a:graphicFrameLocks/>
          </p:cNvGraphicFramePr>
          <p:nvPr>
            <p:extLst>
              <p:ext uri="{D42A27DB-BD31-4B8C-83A1-F6EECF244321}">
                <p14:modId xmlns:p14="http://schemas.microsoft.com/office/powerpoint/2010/main" val="3915049331"/>
              </p:ext>
            </p:extLst>
          </p:nvPr>
        </p:nvGraphicFramePr>
        <p:xfrm>
          <a:off x="149348" y="1748788"/>
          <a:ext cx="8845304" cy="42886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67997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2" name="Rectangle 21"/>
          <p:cNvSpPr/>
          <p:nvPr/>
        </p:nvSpPr>
        <p:spPr>
          <a:xfrm>
            <a:off x="0" y="3701697"/>
            <a:ext cx="9144000" cy="1608072"/>
          </a:xfrm>
          <a:prstGeom prst="rect">
            <a:avLst/>
          </a:prstGeom>
          <a:solidFill>
            <a:schemeClr val="tx2">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6"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9" name="TextBox 8"/>
          <p:cNvSpPr txBox="1"/>
          <p:nvPr/>
        </p:nvSpPr>
        <p:spPr>
          <a:xfrm>
            <a:off x="362733" y="4257512"/>
            <a:ext cx="7299233" cy="523220"/>
          </a:xfrm>
          <a:prstGeom prst="rect">
            <a:avLst/>
          </a:prstGeom>
          <a:noFill/>
        </p:spPr>
        <p:txBody>
          <a:bodyPr wrap="square" rtlCol="0">
            <a:spAutoFit/>
          </a:bodyPr>
          <a:lstStyle/>
          <a:p>
            <a:pPr marL="0" marR="0" lvl="0" indent="0" algn="l" defTabSz="7075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AFAFA"/>
                </a:solidFill>
                <a:effectLst/>
                <a:uLnTx/>
                <a:uFillTx/>
                <a:latin typeface="Arial" charset="0"/>
                <a:ea typeface="Arial" charset="0"/>
                <a:cs typeface="Arial" charset="0"/>
              </a:rPr>
              <a:t>Suicide</a:t>
            </a:r>
            <a:r>
              <a:rPr kumimoji="0" lang="en-US" sz="2700" b="1" i="0" u="none" strike="noStrike" kern="1200" cap="none" spc="0" normalizeH="0" baseline="0" noProof="0" dirty="0">
                <a:ln>
                  <a:noFill/>
                </a:ln>
                <a:solidFill>
                  <a:srgbClr val="FAFAFA"/>
                </a:solidFill>
                <a:effectLst/>
                <a:uLnTx/>
                <a:uFillTx/>
                <a:latin typeface="Arial" charset="0"/>
                <a:ea typeface="Arial" charset="0"/>
                <a:cs typeface="Arial" charset="0"/>
              </a:rPr>
              <a:t> by Age</a:t>
            </a:r>
            <a:endParaRPr kumimoji="0" lang="en-US" sz="2700" b="0" i="0" u="none" strike="noStrike" kern="1200" cap="none" spc="0" normalizeH="0" baseline="0" noProof="0" dirty="0">
              <a:ln>
                <a:noFill/>
              </a:ln>
              <a:solidFill>
                <a:srgbClr val="FAFAFA"/>
              </a:solidFill>
              <a:effectLst/>
              <a:uLnTx/>
              <a:uFillTx/>
              <a:latin typeface="Arial" charset="0"/>
              <a:ea typeface="Arial" charset="0"/>
              <a:cs typeface="Arial" charset="0"/>
            </a:endParaRPr>
          </a:p>
        </p:txBody>
      </p:sp>
      <p:cxnSp>
        <p:nvCxnSpPr>
          <p:cNvPr id="12" name="Straight Connector 11"/>
          <p:cNvCxnSpPr/>
          <p:nvPr/>
        </p:nvCxnSpPr>
        <p:spPr>
          <a:xfrm>
            <a:off x="457200" y="3723468"/>
            <a:ext cx="317492" cy="0"/>
          </a:xfrm>
          <a:prstGeom prst="line">
            <a:avLst/>
          </a:prstGeom>
          <a:ln w="50800">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t="-1" r="27837" b="-3711"/>
          <a:stretch/>
        </p:blipFill>
        <p:spPr>
          <a:xfrm>
            <a:off x="6827993" y="2924816"/>
            <a:ext cx="2317070" cy="3055976"/>
          </a:xfrm>
          <a:prstGeom prst="rect">
            <a:avLst/>
          </a:prstGeom>
        </p:spPr>
      </p:pic>
    </p:spTree>
    <p:extLst>
      <p:ext uri="{BB962C8B-B14F-4D97-AF65-F5344CB8AC3E}">
        <p14:creationId xmlns:p14="http://schemas.microsoft.com/office/powerpoint/2010/main" val="2127401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3369148404"/>
              </p:ext>
            </p:extLst>
          </p:nvPr>
        </p:nvGraphicFramePr>
        <p:xfrm>
          <a:off x="419100" y="1600200"/>
          <a:ext cx="8305800" cy="4776411"/>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p:cNvSpPr>
          <p:nvPr/>
        </p:nvSpPr>
        <p:spPr>
          <a:xfrm>
            <a:off x="207401" y="304800"/>
            <a:ext cx="6421999" cy="907480"/>
          </a:xfrm>
          <a:prstGeom prst="rect">
            <a:avLst/>
          </a:prstGeom>
        </p:spPr>
        <p:txBody>
          <a:bodyPr/>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r>
              <a:rPr lang="en-US" sz="2200" b="0" dirty="0">
                <a:solidFill>
                  <a:srgbClr val="373737"/>
                </a:solidFill>
                <a:latin typeface="Roboto" panose="02000000000000000000" pitchFamily="2" charset="0"/>
                <a:ea typeface="Roboto" panose="02000000000000000000" pitchFamily="2" charset="0"/>
                <a:cs typeface="Roboto" panose="02000000000000000000" pitchFamily="2" charset="0"/>
              </a:rPr>
              <a:t>Mental Health and Suicide History of Suicide Decedents in 46 States by Gender (U.S., 2020)</a:t>
            </a:r>
          </a:p>
        </p:txBody>
      </p:sp>
      <p:sp>
        <p:nvSpPr>
          <p:cNvPr id="8" name="TextBox 7"/>
          <p:cNvSpPr txBox="1"/>
          <p:nvPr/>
        </p:nvSpPr>
        <p:spPr>
          <a:xfrm>
            <a:off x="5943600" y="6558706"/>
            <a:ext cx="3014102" cy="246221"/>
          </a:xfrm>
          <a:prstGeom prst="rect">
            <a:avLst/>
          </a:prstGeom>
          <a:noFill/>
        </p:spPr>
        <p:txBody>
          <a:bodyPr wrap="square" rtlCol="0">
            <a:spAutoFit/>
          </a:bodyPr>
          <a:lstStyle/>
          <a:p>
            <a:pPr algn="r"/>
            <a:r>
              <a:rPr lang="en-US" sz="1000" dirty="0">
                <a:latin typeface="Roboto" panose="02000000000000000000" pitchFamily="2" charset="0"/>
                <a:ea typeface="Roboto" panose="02000000000000000000" pitchFamily="2" charset="0"/>
                <a:cs typeface="Calibri"/>
              </a:rPr>
              <a:t>Source: CDC, 2023</a:t>
            </a:r>
          </a:p>
        </p:txBody>
      </p:sp>
      <p:cxnSp>
        <p:nvCxnSpPr>
          <p:cNvPr id="2" name="Straight Connector 1">
            <a:extLst>
              <a:ext uri="{FF2B5EF4-FFF2-40B4-BE49-F238E27FC236}">
                <a16:creationId xmlns:a16="http://schemas.microsoft.com/office/drawing/2014/main" id="{0AF17620-52AE-F20B-4B2A-14372DCA0C09}"/>
              </a:ext>
            </a:extLst>
          </p:cNvPr>
          <p:cNvCxnSpPr>
            <a:cxnSpLocks/>
          </p:cNvCxnSpPr>
          <p:nvPr/>
        </p:nvCxnSpPr>
        <p:spPr>
          <a:xfrm>
            <a:off x="254016" y="1219200"/>
            <a:ext cx="8635968" cy="0"/>
          </a:xfrm>
          <a:prstGeom prst="line">
            <a:avLst/>
          </a:prstGeom>
          <a:ln w="28575">
            <a:solidFill>
              <a:srgbClr val="F3F0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2768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2617278383"/>
              </p:ext>
            </p:extLst>
          </p:nvPr>
        </p:nvGraphicFramePr>
        <p:xfrm>
          <a:off x="838200" y="1600200"/>
          <a:ext cx="7620000" cy="4237448"/>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p:cNvSpPr>
          <p:nvPr/>
        </p:nvSpPr>
        <p:spPr>
          <a:xfrm>
            <a:off x="188027" y="387920"/>
            <a:ext cx="8701957" cy="907480"/>
          </a:xfrm>
          <a:prstGeom prst="rect">
            <a:avLst/>
          </a:prstGeom>
        </p:spPr>
        <p:txBody>
          <a:bodyPr/>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r>
              <a:rPr lang="en-US" sz="2200" b="0" dirty="0">
                <a:solidFill>
                  <a:srgbClr val="373737"/>
                </a:solidFill>
                <a:latin typeface="Roboto" panose="02000000000000000000" pitchFamily="2" charset="0"/>
                <a:ea typeface="Roboto" panose="02000000000000000000" pitchFamily="2" charset="0"/>
                <a:cs typeface="Roboto" panose="02000000000000000000" pitchFamily="2" charset="0"/>
              </a:rPr>
              <a:t>Substance Abuse, Dependence, and Criminal Legal Problems</a:t>
            </a:r>
          </a:p>
          <a:p>
            <a:r>
              <a:rPr lang="en-US" sz="2200" b="0" dirty="0">
                <a:solidFill>
                  <a:srgbClr val="373737"/>
                </a:solidFill>
                <a:latin typeface="Roboto" panose="02000000000000000000" pitchFamily="2" charset="0"/>
                <a:ea typeface="Roboto" panose="02000000000000000000" pitchFamily="2" charset="0"/>
                <a:cs typeface="Roboto" panose="02000000000000000000" pitchFamily="2" charset="0"/>
              </a:rPr>
              <a:t>Among Suicide Decedents in 46 States by Gender (U.S., 2020)</a:t>
            </a:r>
          </a:p>
        </p:txBody>
      </p:sp>
      <p:sp>
        <p:nvSpPr>
          <p:cNvPr id="8" name="TextBox 7"/>
          <p:cNvSpPr txBox="1"/>
          <p:nvPr/>
        </p:nvSpPr>
        <p:spPr>
          <a:xfrm>
            <a:off x="5943600" y="6558706"/>
            <a:ext cx="3014102" cy="246221"/>
          </a:xfrm>
          <a:prstGeom prst="rect">
            <a:avLst/>
          </a:prstGeom>
          <a:noFill/>
        </p:spPr>
        <p:txBody>
          <a:bodyPr wrap="square" rtlCol="0">
            <a:spAutoFit/>
          </a:bodyPr>
          <a:lstStyle/>
          <a:p>
            <a:pPr algn="r"/>
            <a:r>
              <a:rPr lang="en-US" sz="1000" dirty="0">
                <a:solidFill>
                  <a:schemeClr val="tx1">
                    <a:lumMod val="50000"/>
                  </a:schemeClr>
                </a:solidFill>
                <a:latin typeface="Roboto" panose="02000000000000000000" pitchFamily="2" charset="0"/>
                <a:ea typeface="Roboto" panose="02000000000000000000" pitchFamily="2" charset="0"/>
                <a:cs typeface="Calibri"/>
              </a:rPr>
              <a:t>Source: CDC, 2023</a:t>
            </a:r>
          </a:p>
        </p:txBody>
      </p:sp>
      <p:cxnSp>
        <p:nvCxnSpPr>
          <p:cNvPr id="2" name="Straight Connector 1">
            <a:extLst>
              <a:ext uri="{FF2B5EF4-FFF2-40B4-BE49-F238E27FC236}">
                <a16:creationId xmlns:a16="http://schemas.microsoft.com/office/drawing/2014/main" id="{8E273776-623E-5145-12FF-0A083E3B2700}"/>
              </a:ext>
            </a:extLst>
          </p:cNvPr>
          <p:cNvCxnSpPr>
            <a:cxnSpLocks/>
          </p:cNvCxnSpPr>
          <p:nvPr/>
        </p:nvCxnSpPr>
        <p:spPr>
          <a:xfrm>
            <a:off x="254016" y="1219200"/>
            <a:ext cx="8635968" cy="0"/>
          </a:xfrm>
          <a:prstGeom prst="line">
            <a:avLst/>
          </a:prstGeom>
          <a:ln w="28575">
            <a:solidFill>
              <a:srgbClr val="F3F0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8506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52401" y="304800"/>
            <a:ext cx="6248399" cy="907480"/>
          </a:xfrm>
          <a:prstGeom prst="rect">
            <a:avLst/>
          </a:prstGeom>
        </p:spPr>
        <p:txBody>
          <a:bodyPr/>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r>
              <a:rPr lang="en-US" sz="2200" b="0" dirty="0">
                <a:solidFill>
                  <a:srgbClr val="373737"/>
                </a:solidFill>
                <a:latin typeface="Roboto" panose="02000000000000000000" pitchFamily="2" charset="0"/>
                <a:ea typeface="Roboto" panose="02000000000000000000" pitchFamily="2" charset="0"/>
                <a:cs typeface="Roboto" panose="02000000000000000000" pitchFamily="2" charset="0"/>
              </a:rPr>
              <a:t>Suicidal Behavior and Past-Year Major Depressive Episode (U.S., 2021)</a:t>
            </a:r>
          </a:p>
        </p:txBody>
      </p:sp>
      <p:sp>
        <p:nvSpPr>
          <p:cNvPr id="8" name="TextBox 7"/>
          <p:cNvSpPr txBox="1"/>
          <p:nvPr/>
        </p:nvSpPr>
        <p:spPr>
          <a:xfrm>
            <a:off x="5943600" y="6558706"/>
            <a:ext cx="3014102" cy="246221"/>
          </a:xfrm>
          <a:prstGeom prst="rect">
            <a:avLst/>
          </a:prstGeom>
          <a:noFill/>
        </p:spPr>
        <p:txBody>
          <a:bodyPr wrap="square" rtlCol="0">
            <a:spAutoFit/>
          </a:bodyPr>
          <a:lstStyle/>
          <a:p>
            <a:pPr algn="r"/>
            <a:r>
              <a:rPr lang="en-US" sz="1000" dirty="0">
                <a:latin typeface="Roboto" panose="02000000000000000000" pitchFamily="2" charset="0"/>
                <a:ea typeface="Roboto" panose="02000000000000000000" pitchFamily="2" charset="0"/>
                <a:cs typeface="Calibri"/>
              </a:rPr>
              <a:t>Source: SAMHSA, 2023</a:t>
            </a:r>
          </a:p>
        </p:txBody>
      </p:sp>
      <p:cxnSp>
        <p:nvCxnSpPr>
          <p:cNvPr id="2" name="Straight Connector 1">
            <a:extLst>
              <a:ext uri="{FF2B5EF4-FFF2-40B4-BE49-F238E27FC236}">
                <a16:creationId xmlns:a16="http://schemas.microsoft.com/office/drawing/2014/main" id="{B3453B5A-6D60-2B81-B146-6C83FF49E5D5}"/>
              </a:ext>
            </a:extLst>
          </p:cNvPr>
          <p:cNvCxnSpPr>
            <a:cxnSpLocks/>
          </p:cNvCxnSpPr>
          <p:nvPr/>
        </p:nvCxnSpPr>
        <p:spPr>
          <a:xfrm>
            <a:off x="254016" y="1219200"/>
            <a:ext cx="8635968" cy="0"/>
          </a:xfrm>
          <a:prstGeom prst="line">
            <a:avLst/>
          </a:prstGeom>
          <a:ln w="28575">
            <a:solidFill>
              <a:srgbClr val="F3F0EA"/>
            </a:solidFill>
          </a:ln>
        </p:spPr>
        <p:style>
          <a:lnRef idx="1">
            <a:schemeClr val="accent1"/>
          </a:lnRef>
          <a:fillRef idx="0">
            <a:schemeClr val="accent1"/>
          </a:fillRef>
          <a:effectRef idx="0">
            <a:schemeClr val="accent1"/>
          </a:effectRef>
          <a:fontRef idx="minor">
            <a:schemeClr val="tx1"/>
          </a:fontRef>
        </p:style>
      </p:cxnSp>
      <p:graphicFrame>
        <p:nvGraphicFramePr>
          <p:cNvPr id="7" name="Chart 6">
            <a:extLst>
              <a:ext uri="{FF2B5EF4-FFF2-40B4-BE49-F238E27FC236}">
                <a16:creationId xmlns:a16="http://schemas.microsoft.com/office/drawing/2014/main" id="{08634B60-7EA6-E4F9-7A6B-252ACC7CCCB0}"/>
              </a:ext>
            </a:extLst>
          </p:cNvPr>
          <p:cNvGraphicFramePr>
            <a:graphicFrameLocks/>
          </p:cNvGraphicFramePr>
          <p:nvPr>
            <p:extLst>
              <p:ext uri="{D42A27DB-BD31-4B8C-83A1-F6EECF244321}">
                <p14:modId xmlns:p14="http://schemas.microsoft.com/office/powerpoint/2010/main" val="1347374679"/>
              </p:ext>
            </p:extLst>
          </p:nvPr>
        </p:nvGraphicFramePr>
        <p:xfrm>
          <a:off x="361155" y="1226121"/>
          <a:ext cx="8421690" cy="50530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0917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1036500417"/>
              </p:ext>
            </p:extLst>
          </p:nvPr>
        </p:nvGraphicFramePr>
        <p:xfrm>
          <a:off x="829804" y="1639973"/>
          <a:ext cx="7484391" cy="4516085"/>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p:cNvSpPr>
          <p:nvPr/>
        </p:nvSpPr>
        <p:spPr>
          <a:xfrm>
            <a:off x="152400" y="304800"/>
            <a:ext cx="4952999" cy="907480"/>
          </a:xfrm>
          <a:prstGeom prst="rect">
            <a:avLst/>
          </a:prstGeom>
        </p:spPr>
        <p:txBody>
          <a:bodyPr/>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r>
              <a:rPr lang="en-US" sz="2200" b="0" dirty="0">
                <a:solidFill>
                  <a:srgbClr val="373737"/>
                </a:solidFill>
                <a:latin typeface="Roboto" panose="02000000000000000000" pitchFamily="2" charset="0"/>
                <a:ea typeface="Roboto" panose="02000000000000000000" pitchFamily="2" charset="0"/>
                <a:cs typeface="Roboto" panose="02000000000000000000" pitchFamily="2" charset="0"/>
              </a:rPr>
              <a:t>Suicidal Behavior and Past-Year Substance Use Disorder (U.S., 2021) </a:t>
            </a:r>
          </a:p>
        </p:txBody>
      </p:sp>
      <p:sp>
        <p:nvSpPr>
          <p:cNvPr id="8" name="TextBox 7"/>
          <p:cNvSpPr txBox="1"/>
          <p:nvPr/>
        </p:nvSpPr>
        <p:spPr>
          <a:xfrm>
            <a:off x="5943600" y="6558706"/>
            <a:ext cx="3014102" cy="246221"/>
          </a:xfrm>
          <a:prstGeom prst="rect">
            <a:avLst/>
          </a:prstGeom>
          <a:noFill/>
        </p:spPr>
        <p:txBody>
          <a:bodyPr wrap="square" rtlCol="0">
            <a:spAutoFit/>
          </a:bodyPr>
          <a:lstStyle/>
          <a:p>
            <a:pPr algn="r"/>
            <a:r>
              <a:rPr lang="en-US" sz="1000" dirty="0">
                <a:latin typeface="Roboto" panose="02000000000000000000" pitchFamily="2" charset="0"/>
                <a:ea typeface="Roboto" panose="02000000000000000000" pitchFamily="2" charset="0"/>
                <a:cs typeface="Calibri"/>
              </a:rPr>
              <a:t>Source: SAMHSA, 2023</a:t>
            </a:r>
          </a:p>
        </p:txBody>
      </p:sp>
      <p:cxnSp>
        <p:nvCxnSpPr>
          <p:cNvPr id="2" name="Straight Connector 1">
            <a:extLst>
              <a:ext uri="{FF2B5EF4-FFF2-40B4-BE49-F238E27FC236}">
                <a16:creationId xmlns:a16="http://schemas.microsoft.com/office/drawing/2014/main" id="{75DA884F-A688-AA0E-CF31-707982FD5289}"/>
              </a:ext>
            </a:extLst>
          </p:cNvPr>
          <p:cNvCxnSpPr>
            <a:cxnSpLocks/>
          </p:cNvCxnSpPr>
          <p:nvPr/>
        </p:nvCxnSpPr>
        <p:spPr>
          <a:xfrm>
            <a:off x="254016" y="1219200"/>
            <a:ext cx="8635968" cy="0"/>
          </a:xfrm>
          <a:prstGeom prst="line">
            <a:avLst/>
          </a:prstGeom>
          <a:ln w="28575">
            <a:solidFill>
              <a:srgbClr val="F3F0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28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1253791357"/>
              </p:ext>
            </p:extLst>
          </p:nvPr>
        </p:nvGraphicFramePr>
        <p:xfrm>
          <a:off x="829805" y="1447800"/>
          <a:ext cx="7484390" cy="4605019"/>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p:cNvSpPr>
          <p:nvPr/>
        </p:nvSpPr>
        <p:spPr>
          <a:xfrm>
            <a:off x="207401" y="299363"/>
            <a:ext cx="8479399" cy="907480"/>
          </a:xfrm>
          <a:prstGeom prst="rect">
            <a:avLst/>
          </a:prstGeom>
        </p:spPr>
        <p:txBody>
          <a:bodyPr/>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r>
              <a:rPr lang="en-US" sz="2200" b="0" dirty="0">
                <a:solidFill>
                  <a:srgbClr val="373737"/>
                </a:solidFill>
                <a:latin typeface="Roboto" panose="02000000000000000000" pitchFamily="2" charset="0"/>
                <a:ea typeface="Roboto" panose="02000000000000000000" pitchFamily="2" charset="0"/>
                <a:cs typeface="Roboto" panose="02000000000000000000" pitchFamily="2" charset="0"/>
              </a:rPr>
              <a:t>Experiencing </a:t>
            </a:r>
            <a:r>
              <a:rPr lang="en-US" sz="2200" b="0" dirty="0">
                <a:solidFill>
                  <a:srgbClr val="0066A4"/>
                </a:solidFill>
                <a:latin typeface="Roboto" panose="02000000000000000000" pitchFamily="2" charset="0"/>
                <a:ea typeface="Roboto" panose="02000000000000000000" pitchFamily="2" charset="0"/>
                <a:cs typeface="Roboto" panose="02000000000000000000" pitchFamily="2" charset="0"/>
              </a:rPr>
              <a:t>psychological distress</a:t>
            </a:r>
            <a:r>
              <a:rPr lang="en-US" sz="2200" b="0" dirty="0">
                <a:solidFill>
                  <a:srgbClr val="373737"/>
                </a:solidFill>
                <a:latin typeface="Roboto" panose="02000000000000000000" pitchFamily="2" charset="0"/>
                <a:ea typeface="Roboto" panose="02000000000000000000" pitchFamily="2" charset="0"/>
                <a:cs typeface="Roboto" panose="02000000000000000000" pitchFamily="2" charset="0"/>
              </a:rPr>
              <a:t> may</a:t>
            </a:r>
          </a:p>
          <a:p>
            <a:r>
              <a:rPr lang="en-US" sz="2200" b="0" dirty="0">
                <a:solidFill>
                  <a:srgbClr val="373737"/>
                </a:solidFill>
                <a:latin typeface="Roboto" panose="02000000000000000000" pitchFamily="2" charset="0"/>
                <a:ea typeface="Roboto" panose="02000000000000000000" pitchFamily="2" charset="0"/>
                <a:cs typeface="Roboto" panose="02000000000000000000" pitchFamily="2" charset="0"/>
              </a:rPr>
              <a:t>substantially elevate risk of suicide-related behaviors (U.S., 2021).</a:t>
            </a:r>
          </a:p>
        </p:txBody>
      </p:sp>
      <p:sp>
        <p:nvSpPr>
          <p:cNvPr id="8" name="TextBox 7"/>
          <p:cNvSpPr txBox="1"/>
          <p:nvPr/>
        </p:nvSpPr>
        <p:spPr>
          <a:xfrm>
            <a:off x="5943600" y="6558706"/>
            <a:ext cx="3014102" cy="246221"/>
          </a:xfrm>
          <a:prstGeom prst="rect">
            <a:avLst/>
          </a:prstGeom>
          <a:noFill/>
        </p:spPr>
        <p:txBody>
          <a:bodyPr wrap="square" rtlCol="0">
            <a:spAutoFit/>
          </a:bodyPr>
          <a:lstStyle/>
          <a:p>
            <a:pPr algn="r"/>
            <a:r>
              <a:rPr lang="en-US" sz="1000" dirty="0">
                <a:latin typeface="Roboto" panose="02000000000000000000" pitchFamily="2" charset="0"/>
                <a:ea typeface="Roboto" panose="02000000000000000000" pitchFamily="2" charset="0"/>
                <a:cs typeface="Calibri"/>
              </a:rPr>
              <a:t>Source: SAMHSA, 2023</a:t>
            </a:r>
          </a:p>
        </p:txBody>
      </p:sp>
      <p:cxnSp>
        <p:nvCxnSpPr>
          <p:cNvPr id="2" name="Straight Connector 1">
            <a:extLst>
              <a:ext uri="{FF2B5EF4-FFF2-40B4-BE49-F238E27FC236}">
                <a16:creationId xmlns:a16="http://schemas.microsoft.com/office/drawing/2014/main" id="{909FD55D-8702-B38F-DE28-EB2836A15DDD}"/>
              </a:ext>
            </a:extLst>
          </p:cNvPr>
          <p:cNvCxnSpPr>
            <a:cxnSpLocks/>
          </p:cNvCxnSpPr>
          <p:nvPr/>
        </p:nvCxnSpPr>
        <p:spPr>
          <a:xfrm>
            <a:off x="254016" y="1219200"/>
            <a:ext cx="8635968" cy="0"/>
          </a:xfrm>
          <a:prstGeom prst="line">
            <a:avLst/>
          </a:prstGeom>
          <a:ln w="28575">
            <a:solidFill>
              <a:srgbClr val="F3F0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985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7663071" y="6451379"/>
            <a:ext cx="1277698" cy="246221"/>
          </a:xfrm>
          <a:prstGeom prst="rect">
            <a:avLst/>
          </a:prstGeom>
          <a:noFill/>
        </p:spPr>
        <p:txBody>
          <a:bodyPr wrap="square" rtlCol="0">
            <a:spAutoFit/>
          </a:bodyPr>
          <a:lstStyle/>
          <a:p>
            <a:pPr algn="r"/>
            <a:r>
              <a:rPr lang="en-US" sz="1000" dirty="0">
                <a:latin typeface="Roboto" panose="02000000000000000000" pitchFamily="2" charset="0"/>
                <a:ea typeface="Roboto" panose="02000000000000000000" pitchFamily="2" charset="0"/>
                <a:cs typeface="Calibri"/>
              </a:rPr>
              <a:t>Source: CDC, 2021</a:t>
            </a:r>
          </a:p>
        </p:txBody>
      </p:sp>
      <p:sp>
        <p:nvSpPr>
          <p:cNvPr id="34" name="Title 1"/>
          <p:cNvSpPr txBox="1">
            <a:spLocks/>
          </p:cNvSpPr>
          <p:nvPr/>
        </p:nvSpPr>
        <p:spPr>
          <a:xfrm>
            <a:off x="190468" y="373545"/>
            <a:ext cx="5600732" cy="769455"/>
          </a:xfrm>
          <a:prstGeom prst="rect">
            <a:avLst/>
          </a:prstGeom>
        </p:spPr>
        <p:txBody>
          <a:bodyPr/>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r>
              <a:rPr lang="en-US" sz="2200" b="0" dirty="0">
                <a:solidFill>
                  <a:srgbClr val="373737"/>
                </a:solidFill>
                <a:latin typeface="Roboto" panose="02000000000000000000" pitchFamily="2" charset="0"/>
                <a:ea typeface="Roboto" panose="02000000000000000000" pitchFamily="2" charset="0"/>
                <a:cs typeface="Roboto" panose="02000000000000000000" pitchFamily="2" charset="0"/>
              </a:rPr>
              <a:t>Suicide Rates by Age in the U.S., 2015-2020</a:t>
            </a:r>
          </a:p>
        </p:txBody>
      </p:sp>
      <p:cxnSp>
        <p:nvCxnSpPr>
          <p:cNvPr id="2" name="Straight Connector 1">
            <a:extLst>
              <a:ext uri="{FF2B5EF4-FFF2-40B4-BE49-F238E27FC236}">
                <a16:creationId xmlns:a16="http://schemas.microsoft.com/office/drawing/2014/main" id="{69BB569C-B691-B556-3C21-51EBC89D5857}"/>
              </a:ext>
            </a:extLst>
          </p:cNvPr>
          <p:cNvCxnSpPr>
            <a:cxnSpLocks/>
          </p:cNvCxnSpPr>
          <p:nvPr/>
        </p:nvCxnSpPr>
        <p:spPr>
          <a:xfrm>
            <a:off x="254016" y="914400"/>
            <a:ext cx="8635968" cy="0"/>
          </a:xfrm>
          <a:prstGeom prst="line">
            <a:avLst/>
          </a:prstGeom>
          <a:ln w="28575">
            <a:solidFill>
              <a:srgbClr val="F3F0EA"/>
            </a:solidFill>
          </a:ln>
        </p:spPr>
        <p:style>
          <a:lnRef idx="1">
            <a:schemeClr val="accent1"/>
          </a:lnRef>
          <a:fillRef idx="0">
            <a:schemeClr val="accent1"/>
          </a:fillRef>
          <a:effectRef idx="0">
            <a:schemeClr val="accent1"/>
          </a:effectRef>
          <a:fontRef idx="minor">
            <a:schemeClr val="tx1"/>
          </a:fontRef>
        </p:style>
      </p:cxnSp>
      <p:graphicFrame>
        <p:nvGraphicFramePr>
          <p:cNvPr id="4" name="Chart 3">
            <a:extLst>
              <a:ext uri="{FF2B5EF4-FFF2-40B4-BE49-F238E27FC236}">
                <a16:creationId xmlns:a16="http://schemas.microsoft.com/office/drawing/2014/main" id="{DC729472-2226-49E3-A5E4-8ED4FFF0D535}"/>
              </a:ext>
            </a:extLst>
          </p:cNvPr>
          <p:cNvGraphicFramePr>
            <a:graphicFrameLocks/>
          </p:cNvGraphicFramePr>
          <p:nvPr>
            <p:extLst>
              <p:ext uri="{D42A27DB-BD31-4B8C-83A1-F6EECF244321}">
                <p14:modId xmlns:p14="http://schemas.microsoft.com/office/powerpoint/2010/main" val="112530485"/>
              </p:ext>
            </p:extLst>
          </p:nvPr>
        </p:nvGraphicFramePr>
        <p:xfrm>
          <a:off x="254016" y="1307667"/>
          <a:ext cx="8432782" cy="4954686"/>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35B21A80-C19B-E17B-B5AA-97DAAD9797A3}"/>
              </a:ext>
            </a:extLst>
          </p:cNvPr>
          <p:cNvSpPr txBox="1"/>
          <p:nvPr/>
        </p:nvSpPr>
        <p:spPr>
          <a:xfrm>
            <a:off x="254016" y="6466768"/>
            <a:ext cx="1945092" cy="2308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accent2">
                    <a:lumMod val="50000"/>
                  </a:schemeClr>
                </a:solidFill>
                <a:effectLst/>
                <a:uLnTx/>
                <a:uFillTx/>
                <a:latin typeface="Roboto" panose="02000000000000000000" pitchFamily="2" charset="0"/>
                <a:ea typeface="Roboto" panose="02000000000000000000" pitchFamily="2" charset="0"/>
                <a:cs typeface="Calibri"/>
              </a:rPr>
              <a:t>Crude rate per 100,000</a:t>
            </a:r>
          </a:p>
        </p:txBody>
      </p:sp>
    </p:spTree>
    <p:extLst>
      <p:ext uri="{BB962C8B-B14F-4D97-AF65-F5344CB8AC3E}">
        <p14:creationId xmlns:p14="http://schemas.microsoft.com/office/powerpoint/2010/main" val="691602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A4F9942-9044-4D43-811A-83C351D3D7CD}"/>
              </a:ext>
            </a:extLst>
          </p:cNvPr>
          <p:cNvSpPr txBox="1"/>
          <p:nvPr/>
        </p:nvSpPr>
        <p:spPr>
          <a:xfrm>
            <a:off x="7837041" y="6430233"/>
            <a:ext cx="1069801" cy="207749"/>
          </a:xfrm>
          <a:prstGeom prst="rect">
            <a:avLst/>
          </a:prstGeom>
          <a:noFill/>
        </p:spPr>
        <p:txBody>
          <a:bodyPr wrap="square" rtlCol="0">
            <a:spAutoFit/>
          </a:bodyPr>
          <a:lstStyle/>
          <a:p>
            <a:pPr algn="r"/>
            <a:r>
              <a:rPr lang="en-US" sz="750" dirty="0">
                <a:solidFill>
                  <a:srgbClr val="4B4B4B"/>
                </a:solidFill>
                <a:latin typeface="Roboto" panose="02000000000000000000" pitchFamily="2" charset="0"/>
                <a:ea typeface="Roboto" panose="02000000000000000000" pitchFamily="2" charset="0"/>
              </a:rPr>
              <a:t>Source: </a:t>
            </a:r>
            <a:r>
              <a:rPr lang="en-US" sz="750" dirty="0">
                <a:solidFill>
                  <a:srgbClr val="4B4B4B"/>
                </a:solidFill>
                <a:latin typeface="Roboto" panose="02000000000000000000" pitchFamily="2" charset="0"/>
                <a:ea typeface="Roboto" panose="02000000000000000000" pitchFamily="2" charset="0"/>
                <a:cs typeface="Calibri" panose="020F0502020204030204" pitchFamily="34" charset="0"/>
              </a:rPr>
              <a:t>CDC</a:t>
            </a:r>
            <a:r>
              <a:rPr lang="en-US" sz="750" dirty="0">
                <a:solidFill>
                  <a:srgbClr val="4B4B4B"/>
                </a:solidFill>
                <a:latin typeface="Roboto" panose="02000000000000000000" pitchFamily="2" charset="0"/>
                <a:ea typeface="Roboto" panose="02000000000000000000" pitchFamily="2" charset="0"/>
              </a:rPr>
              <a:t>, 2021</a:t>
            </a:r>
          </a:p>
        </p:txBody>
      </p:sp>
      <p:sp>
        <p:nvSpPr>
          <p:cNvPr id="10" name="Title 1"/>
          <p:cNvSpPr txBox="1">
            <a:spLocks/>
          </p:cNvSpPr>
          <p:nvPr/>
        </p:nvSpPr>
        <p:spPr>
          <a:xfrm>
            <a:off x="150019" y="457200"/>
            <a:ext cx="7927181" cy="708567"/>
          </a:xfrm>
          <a:prstGeom prst="rect">
            <a:avLst/>
          </a:prstGeom>
        </p:spPr>
        <p:txBody>
          <a:bodyPr/>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r>
              <a:rPr lang="en-US" sz="2200" b="0" dirty="0">
                <a:solidFill>
                  <a:srgbClr val="373737"/>
                </a:solidFill>
                <a:latin typeface="Roboto" panose="02000000000000000000" pitchFamily="2" charset="0"/>
                <a:ea typeface="Roboto" panose="02000000000000000000" pitchFamily="2" charset="0"/>
                <a:cs typeface="Roboto" panose="02000000000000000000" pitchFamily="2" charset="0"/>
              </a:rPr>
              <a:t>Ten Leading Causes of Death by Age (U.S., 2020)</a:t>
            </a:r>
          </a:p>
        </p:txBody>
      </p:sp>
      <p:sp>
        <p:nvSpPr>
          <p:cNvPr id="29" name="TextBox 28">
            <a:extLst>
              <a:ext uri="{FF2B5EF4-FFF2-40B4-BE49-F238E27FC236}">
                <a16:creationId xmlns:a16="http://schemas.microsoft.com/office/drawing/2014/main" id="{ED2695BB-27D0-4E1D-83FF-993973891126}"/>
              </a:ext>
            </a:extLst>
          </p:cNvPr>
          <p:cNvSpPr txBox="1"/>
          <p:nvPr/>
        </p:nvSpPr>
        <p:spPr>
          <a:xfrm>
            <a:off x="1303958" y="1186190"/>
            <a:ext cx="6405563" cy="276999"/>
          </a:xfrm>
          <a:prstGeom prst="rect">
            <a:avLst/>
          </a:prstGeom>
          <a:noFill/>
        </p:spPr>
        <p:txBody>
          <a:bodyPr wrap="square" rtlCol="0">
            <a:spAutoFit/>
          </a:bodyPr>
          <a:lstStyle/>
          <a:p>
            <a:pPr algn="ctr"/>
            <a:r>
              <a:rPr lang="en-US" sz="1200" dirty="0">
                <a:solidFill>
                  <a:srgbClr val="373737"/>
                </a:solidFill>
                <a:latin typeface="Roboto" panose="02000000000000000000" pitchFamily="2" charset="0"/>
                <a:ea typeface="Roboto" panose="02000000000000000000" pitchFamily="2" charset="0"/>
              </a:rPr>
              <a:t>Age Groups</a:t>
            </a:r>
          </a:p>
        </p:txBody>
      </p:sp>
      <p:sp>
        <p:nvSpPr>
          <p:cNvPr id="30" name="TextBox 29">
            <a:extLst>
              <a:ext uri="{FF2B5EF4-FFF2-40B4-BE49-F238E27FC236}">
                <a16:creationId xmlns:a16="http://schemas.microsoft.com/office/drawing/2014/main" id="{1965B4DA-1A43-4AC9-B6C6-B75C10FDBA28}"/>
              </a:ext>
            </a:extLst>
          </p:cNvPr>
          <p:cNvSpPr txBox="1"/>
          <p:nvPr/>
        </p:nvSpPr>
        <p:spPr>
          <a:xfrm rot="16200000">
            <a:off x="-81194" y="3666564"/>
            <a:ext cx="3433465" cy="261610"/>
          </a:xfrm>
          <a:prstGeom prst="rect">
            <a:avLst/>
          </a:prstGeom>
          <a:noFill/>
        </p:spPr>
        <p:txBody>
          <a:bodyPr wrap="square" rtlCol="0">
            <a:spAutoFit/>
          </a:bodyPr>
          <a:lstStyle/>
          <a:p>
            <a:pPr algn="ctr"/>
            <a:r>
              <a:rPr lang="en-US" sz="1100" dirty="0">
                <a:solidFill>
                  <a:srgbClr val="373737"/>
                </a:solidFill>
                <a:latin typeface="Roboto" panose="02000000000000000000" pitchFamily="2" charset="0"/>
                <a:ea typeface="Roboto" panose="02000000000000000000" pitchFamily="2" charset="0"/>
              </a:rPr>
              <a:t>Crude Rate per 100,000 Ranking</a:t>
            </a:r>
          </a:p>
        </p:txBody>
      </p:sp>
      <p:pic>
        <p:nvPicPr>
          <p:cNvPr id="3" name="Picture 2">
            <a:extLst>
              <a:ext uri="{FF2B5EF4-FFF2-40B4-BE49-F238E27FC236}">
                <a16:creationId xmlns:a16="http://schemas.microsoft.com/office/drawing/2014/main" id="{0D2FF827-A444-432F-88B2-73229B923955}"/>
              </a:ext>
            </a:extLst>
          </p:cNvPr>
          <p:cNvPicPr>
            <a:picLocks noChangeAspect="1"/>
          </p:cNvPicPr>
          <p:nvPr/>
        </p:nvPicPr>
        <p:blipFill>
          <a:blip r:embed="rId3"/>
          <a:stretch>
            <a:fillRect/>
          </a:stretch>
        </p:blipFill>
        <p:spPr>
          <a:xfrm>
            <a:off x="2057400" y="1447800"/>
            <a:ext cx="5029200" cy="4996996"/>
          </a:xfrm>
          <a:prstGeom prst="rect">
            <a:avLst/>
          </a:prstGeom>
        </p:spPr>
      </p:pic>
      <p:pic>
        <p:nvPicPr>
          <p:cNvPr id="6" name="Picture 5">
            <a:extLst>
              <a:ext uri="{FF2B5EF4-FFF2-40B4-BE49-F238E27FC236}">
                <a16:creationId xmlns:a16="http://schemas.microsoft.com/office/drawing/2014/main" id="{3D9654B6-4552-4E94-9257-51DB211F238D}"/>
              </a:ext>
            </a:extLst>
          </p:cNvPr>
          <p:cNvPicPr>
            <a:picLocks noChangeAspect="1"/>
          </p:cNvPicPr>
          <p:nvPr/>
        </p:nvPicPr>
        <p:blipFill>
          <a:blip r:embed="rId4"/>
          <a:stretch>
            <a:fillRect/>
          </a:stretch>
        </p:blipFill>
        <p:spPr>
          <a:xfrm>
            <a:off x="1753611" y="1685711"/>
            <a:ext cx="210896" cy="4713132"/>
          </a:xfrm>
          <a:prstGeom prst="rect">
            <a:avLst/>
          </a:prstGeom>
        </p:spPr>
      </p:pic>
      <p:cxnSp>
        <p:nvCxnSpPr>
          <p:cNvPr id="2" name="Straight Connector 1">
            <a:extLst>
              <a:ext uri="{FF2B5EF4-FFF2-40B4-BE49-F238E27FC236}">
                <a16:creationId xmlns:a16="http://schemas.microsoft.com/office/drawing/2014/main" id="{B3FD9DF5-2181-0224-A66D-EFEE5B48703D}"/>
              </a:ext>
            </a:extLst>
          </p:cNvPr>
          <p:cNvCxnSpPr>
            <a:cxnSpLocks/>
          </p:cNvCxnSpPr>
          <p:nvPr/>
        </p:nvCxnSpPr>
        <p:spPr>
          <a:xfrm>
            <a:off x="254016" y="1066800"/>
            <a:ext cx="8635968" cy="0"/>
          </a:xfrm>
          <a:prstGeom prst="line">
            <a:avLst/>
          </a:prstGeom>
          <a:ln w="28575">
            <a:solidFill>
              <a:srgbClr val="F3F0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2792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2" name="Rectangle 21"/>
          <p:cNvSpPr/>
          <p:nvPr/>
        </p:nvSpPr>
        <p:spPr>
          <a:xfrm>
            <a:off x="0" y="3701697"/>
            <a:ext cx="9144000" cy="1608072"/>
          </a:xfrm>
          <a:prstGeom prst="rect">
            <a:avLst/>
          </a:prstGeom>
          <a:solidFill>
            <a:schemeClr val="tx2">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6"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9" name="TextBox 8"/>
          <p:cNvSpPr txBox="1"/>
          <p:nvPr/>
        </p:nvSpPr>
        <p:spPr>
          <a:xfrm>
            <a:off x="362733" y="4257512"/>
            <a:ext cx="7299233" cy="507831"/>
          </a:xfrm>
          <a:prstGeom prst="rect">
            <a:avLst/>
          </a:prstGeom>
          <a:noFill/>
        </p:spPr>
        <p:txBody>
          <a:bodyPr wrap="square" rtlCol="0">
            <a:spAutoFit/>
          </a:bodyPr>
          <a:lstStyle/>
          <a:p>
            <a:pPr marL="0" marR="0" lvl="0" indent="0" algn="l" defTabSz="707526"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AFAFA"/>
                </a:solidFill>
                <a:effectLst/>
                <a:uLnTx/>
                <a:uFillTx/>
                <a:latin typeface="Arial" charset="0"/>
                <a:ea typeface="Arial" charset="0"/>
                <a:cs typeface="Arial" charset="0"/>
              </a:rPr>
              <a:t>Suicidal</a:t>
            </a:r>
            <a:r>
              <a:rPr kumimoji="0" lang="en-US" sz="2700" b="1" i="0" u="none" strike="noStrike" kern="1200" cap="none" spc="0" normalizeH="0" noProof="0" dirty="0">
                <a:ln>
                  <a:noFill/>
                </a:ln>
                <a:solidFill>
                  <a:srgbClr val="FAFAFA"/>
                </a:solidFill>
                <a:effectLst/>
                <a:uLnTx/>
                <a:uFillTx/>
                <a:latin typeface="Arial" charset="0"/>
                <a:ea typeface="Arial" charset="0"/>
                <a:cs typeface="Arial" charset="0"/>
              </a:rPr>
              <a:t> Thoughts and Suicide Attempts</a:t>
            </a:r>
            <a:endParaRPr kumimoji="0" lang="en-US" sz="2700" b="0" i="0" u="none" strike="noStrike" kern="1200" cap="none" spc="0" normalizeH="0" baseline="0" noProof="0" dirty="0">
              <a:ln>
                <a:noFill/>
              </a:ln>
              <a:solidFill>
                <a:srgbClr val="FAFAFA"/>
              </a:solidFill>
              <a:effectLst/>
              <a:uLnTx/>
              <a:uFillTx/>
              <a:latin typeface="Arial" charset="0"/>
              <a:ea typeface="Arial" charset="0"/>
              <a:cs typeface="Arial" charset="0"/>
            </a:endParaRPr>
          </a:p>
        </p:txBody>
      </p:sp>
      <p:cxnSp>
        <p:nvCxnSpPr>
          <p:cNvPr id="12" name="Straight Connector 11"/>
          <p:cNvCxnSpPr/>
          <p:nvPr/>
        </p:nvCxnSpPr>
        <p:spPr>
          <a:xfrm>
            <a:off x="457200" y="3723468"/>
            <a:ext cx="317492" cy="0"/>
          </a:xfrm>
          <a:prstGeom prst="line">
            <a:avLst/>
          </a:prstGeom>
          <a:ln w="50800">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t="-1" r="27837" b="-3711"/>
          <a:stretch/>
        </p:blipFill>
        <p:spPr>
          <a:xfrm>
            <a:off x="6827993" y="2924816"/>
            <a:ext cx="2317070" cy="3055976"/>
          </a:xfrm>
          <a:prstGeom prst="rect">
            <a:avLst/>
          </a:prstGeom>
        </p:spPr>
      </p:pic>
    </p:spTree>
    <p:extLst>
      <p:ext uri="{BB962C8B-B14F-4D97-AF65-F5344CB8AC3E}">
        <p14:creationId xmlns:p14="http://schemas.microsoft.com/office/powerpoint/2010/main" val="3965822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SPRC">
  <a:themeElements>
    <a:clrScheme name="SPRC Theme Colors">
      <a:dk1>
        <a:srgbClr val="373737"/>
      </a:dk1>
      <a:lt1>
        <a:srgbClr val="FFFFFF"/>
      </a:lt1>
      <a:dk2>
        <a:srgbClr val="0065A4"/>
      </a:dk2>
      <a:lt2>
        <a:srgbClr val="49A92F"/>
      </a:lt2>
      <a:accent1>
        <a:srgbClr val="F2BF05"/>
      </a:accent1>
      <a:accent2>
        <a:srgbClr val="E0DFDA"/>
      </a:accent2>
      <a:accent3>
        <a:srgbClr val="4B4B4B"/>
      </a:accent3>
      <a:accent4>
        <a:srgbClr val="000000"/>
      </a:accent4>
      <a:accent5>
        <a:srgbClr val="EBECE8"/>
      </a:accent5>
      <a:accent6>
        <a:srgbClr val="0065A4"/>
      </a:accent6>
      <a:hlink>
        <a:srgbClr val="0064A4"/>
      </a:hlink>
      <a:folHlink>
        <a:srgbClr val="4B4B4B"/>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PRC" id="{28E3260A-5774-49F0-93A0-F670FC4E163B}" vid="{D373959C-B33D-49F0-8F3F-71E5A1604B87}"/>
    </a:ext>
  </a:extLst>
</a:theme>
</file>

<file path=ppt/theme/theme2.xml><?xml version="1.0" encoding="utf-8"?>
<a:theme xmlns:a="http://schemas.openxmlformats.org/drawingml/2006/main" name="16.9-Template_12.7.2016">
  <a:themeElements>
    <a:clrScheme name="SPRC Theme Colors">
      <a:dk1>
        <a:srgbClr val="373737"/>
      </a:dk1>
      <a:lt1>
        <a:srgbClr val="FFFFFF"/>
      </a:lt1>
      <a:dk2>
        <a:srgbClr val="0065A4"/>
      </a:dk2>
      <a:lt2>
        <a:srgbClr val="49A92F"/>
      </a:lt2>
      <a:accent1>
        <a:srgbClr val="F2BF05"/>
      </a:accent1>
      <a:accent2>
        <a:srgbClr val="E0DFDA"/>
      </a:accent2>
      <a:accent3>
        <a:srgbClr val="4B4B4B"/>
      </a:accent3>
      <a:accent4>
        <a:srgbClr val="000000"/>
      </a:accent4>
      <a:accent5>
        <a:srgbClr val="EBECE8"/>
      </a:accent5>
      <a:accent6>
        <a:srgbClr val="0065A4"/>
      </a:accent6>
      <a:hlink>
        <a:srgbClr val="0064A4"/>
      </a:hlink>
      <a:folHlink>
        <a:srgbClr val="4B4B4B"/>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PRC Template-Sept 2019" id="{7B3F8FF4-15BA-9541-9540-AB14CF277FE2}" vid="{562DA2E3-C5F6-334C-904E-4E909DAF408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AE6A70E181C304D96E035ED25DA88A4" ma:contentTypeVersion="4" ma:contentTypeDescription="Create a new document." ma:contentTypeScope="" ma:versionID="311106acedea7145d77726d4bb671208">
  <xsd:schema xmlns:xsd="http://www.w3.org/2001/XMLSchema" xmlns:xs="http://www.w3.org/2001/XMLSchema" xmlns:p="http://schemas.microsoft.com/office/2006/metadata/properties" xmlns:ns3="5a0af8b5-3f71-4d9e-9b1a-2be2903940af" targetNamespace="http://schemas.microsoft.com/office/2006/metadata/properties" ma:root="true" ma:fieldsID="4149de82f63070bf4a45add6b664c6cf" ns3:_="">
    <xsd:import namespace="5a0af8b5-3f71-4d9e-9b1a-2be2903940a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0af8b5-3f71-4d9e-9b1a-2be2903940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A7A1293-089B-4CB8-BF2B-6D182EEE71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0af8b5-3f71-4d9e-9b1a-2be2903940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8D1130E-ED1D-4609-8F8C-31CCD2B41FFA}">
  <ds:schemaRefs>
    <ds:schemaRef ds:uri="http://purl.org/dc/dcmitype/"/>
    <ds:schemaRef ds:uri="http://purl.org/dc/terms/"/>
    <ds:schemaRef ds:uri="http://schemas.openxmlformats.org/package/2006/metadata/core-properties"/>
    <ds:schemaRef ds:uri="http://purl.org/dc/elements/1.1/"/>
    <ds:schemaRef ds:uri="http://www.w3.org/XML/1998/namespace"/>
    <ds:schemaRef ds:uri="http://schemas.microsoft.com/office/infopath/2007/PartnerControls"/>
    <ds:schemaRef ds:uri="5a0af8b5-3f71-4d9e-9b1a-2be2903940af"/>
    <ds:schemaRef ds:uri="http://schemas.microsoft.com/office/2006/documentManagement/types"/>
    <ds:schemaRef ds:uri="http://schemas.microsoft.com/office/2006/metadata/properties"/>
  </ds:schemaRefs>
</ds:datastoreItem>
</file>

<file path=customXml/itemProps3.xml><?xml version="1.0" encoding="utf-8"?>
<ds:datastoreItem xmlns:ds="http://schemas.openxmlformats.org/officeDocument/2006/customXml" ds:itemID="{E466BDF2-14A0-490C-A417-1CD26FEC441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SPRC</Template>
  <TotalTime>74492</TotalTime>
  <Words>7472</Words>
  <Application>Microsoft Macintosh PowerPoint</Application>
  <PresentationFormat>On-screen Show (4:3)</PresentationFormat>
  <Paragraphs>544</Paragraphs>
  <Slides>64</Slides>
  <Notes>64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64</vt:i4>
      </vt:variant>
    </vt:vector>
  </HeadingPairs>
  <TitlesOfParts>
    <vt:vector size="72" baseType="lpstr">
      <vt:lpstr>Gill Sans MT</vt:lpstr>
      <vt:lpstr>Roboto</vt:lpstr>
      <vt:lpstr>Calibri Light</vt:lpstr>
      <vt:lpstr>Arial</vt:lpstr>
      <vt:lpstr>Times New Roman</vt:lpstr>
      <vt:lpstr>Calibri</vt:lpstr>
      <vt:lpstr>SPRC</vt:lpstr>
      <vt:lpstr>16.9-Template_12.7.2016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Selected Injury-Related, Age-adjusted Death Rates (2000-2016)</dc:title>
  <dc:subject/>
  <dc:creator>Quinlan, Kristen</dc:creator>
  <cp:keywords/>
  <dc:description/>
  <cp:lastModifiedBy>Capraro, Lauren</cp:lastModifiedBy>
  <cp:revision>1152</cp:revision>
  <cp:lastPrinted>2018-11-09T16:09:47Z</cp:lastPrinted>
  <dcterms:created xsi:type="dcterms:W3CDTF">2018-09-17T18:30:58Z</dcterms:created>
  <dcterms:modified xsi:type="dcterms:W3CDTF">2023-07-26T20:16:26Z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0x0101008AE6A70E181C304D96E035ED25DA88A4</vt:lpwstr>
  </property>
</Properties>
</file>