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handoutMasterIdLst>
    <p:handoutMasterId r:id="rId32"/>
  </p:handoutMasterIdLst>
  <p:sldIdLst>
    <p:sldId id="439" r:id="rId5"/>
    <p:sldId id="372" r:id="rId6"/>
    <p:sldId id="401" r:id="rId7"/>
    <p:sldId id="418" r:id="rId8"/>
    <p:sldId id="428" r:id="rId9"/>
    <p:sldId id="415" r:id="rId10"/>
    <p:sldId id="343" r:id="rId11"/>
    <p:sldId id="437" r:id="rId12"/>
    <p:sldId id="465" r:id="rId13"/>
    <p:sldId id="429" r:id="rId14"/>
    <p:sldId id="432" r:id="rId15"/>
    <p:sldId id="431" r:id="rId16"/>
    <p:sldId id="453" r:id="rId17"/>
    <p:sldId id="454" r:id="rId18"/>
    <p:sldId id="455" r:id="rId19"/>
    <p:sldId id="469" r:id="rId20"/>
    <p:sldId id="417" r:id="rId21"/>
    <p:sldId id="448" r:id="rId22"/>
    <p:sldId id="449" r:id="rId23"/>
    <p:sldId id="450" r:id="rId24"/>
    <p:sldId id="441" r:id="rId25"/>
    <p:sldId id="451" r:id="rId26"/>
    <p:sldId id="473" r:id="rId27"/>
    <p:sldId id="440" r:id="rId28"/>
    <p:sldId id="419" r:id="rId29"/>
    <p:sldId id="471"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lone Promotion Slide" id="{E30513A1-28A0-8F4E-8B9F-B03B0D0DFA91}">
          <p14:sldIdLst>
            <p14:sldId id="439"/>
          </p14:sldIdLst>
        </p14:section>
        <p14:section name="Overview of Infrastructure Recommendations" id="{FA4A7F7A-1DB9-264F-B412-9AEC56501FE1}">
          <p14:sldIdLst>
            <p14:sldId id="372"/>
            <p14:sldId id="401"/>
            <p14:sldId id="418"/>
            <p14:sldId id="428"/>
            <p14:sldId id="415"/>
            <p14:sldId id="343"/>
          </p14:sldIdLst>
        </p14:section>
        <p14:section name="Overview of State Infrastructure Tools" id="{10ABA679-64AB-DB45-932B-81F36E80E298}">
          <p14:sldIdLst>
            <p14:sldId id="437"/>
            <p14:sldId id="465"/>
            <p14:sldId id="429"/>
            <p14:sldId id="432"/>
            <p14:sldId id="431"/>
            <p14:sldId id="453"/>
            <p14:sldId id="454"/>
            <p14:sldId id="455"/>
            <p14:sldId id="469"/>
            <p14:sldId id="417"/>
            <p14:sldId id="448"/>
            <p14:sldId id="449"/>
            <p14:sldId id="450"/>
            <p14:sldId id="441"/>
            <p14:sldId id="451"/>
            <p14:sldId id="473"/>
            <p14:sldId id="440"/>
            <p14:sldId id="419"/>
            <p14:sldId id="471"/>
          </p14:sldIdLst>
        </p14:section>
      </p14:sectionLst>
    </p:ext>
    <p:ext uri="{EFAFB233-063F-42B5-8137-9DF3F51BA10A}">
      <p15:sldGuideLst xmlns:p15="http://schemas.microsoft.com/office/powerpoint/2012/main">
        <p15:guide id="2" pos="2880" userDrawn="1">
          <p15:clr>
            <a:srgbClr val="A4A3A4"/>
          </p15:clr>
        </p15:guide>
        <p15:guide id="3" orient="horz" pos="1620">
          <p15:clr>
            <a:srgbClr val="A4A3A4"/>
          </p15:clr>
        </p15:guide>
        <p15:guide id="4" orient="horz" pos="29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in, Julie" initials="EJ" lastIdx="9" clrIdx="0">
    <p:extLst>
      <p:ext uri="{19B8F6BF-5375-455C-9EA6-DF929625EA0E}">
        <p15:presenceInfo xmlns:p15="http://schemas.microsoft.com/office/powerpoint/2012/main" userId="S::JEbin@edc.org::45232ec4-40d6-4e68-91dc-0e00cf59c432" providerId="AD"/>
      </p:ext>
    </p:extLst>
  </p:cmAuthor>
  <p:cmAuthor id="2" name="Corless, Helen" initials="CH" lastIdx="5" clrIdx="1">
    <p:extLst>
      <p:ext uri="{19B8F6BF-5375-455C-9EA6-DF929625EA0E}">
        <p15:presenceInfo xmlns:p15="http://schemas.microsoft.com/office/powerpoint/2012/main" userId="S::hcorless@edc.org::507729ed-58d2-4ec0-8fa5-d5c893f05f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A6B"/>
    <a:srgbClr val="373738"/>
    <a:srgbClr val="383738"/>
    <a:srgbClr val="E2E3E3"/>
    <a:srgbClr val="F5F5F5"/>
    <a:srgbClr val="1B2732"/>
    <a:srgbClr val="CDCAC2"/>
    <a:srgbClr val="7F7F7F"/>
    <a:srgbClr val="F3F2F1"/>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1"/>
    <p:restoredTop sz="79819" autoAdjust="0"/>
  </p:normalViewPr>
  <p:slideViewPr>
    <p:cSldViewPr snapToGrid="0">
      <p:cViewPr varScale="1">
        <p:scale>
          <a:sx n="120" d="100"/>
          <a:sy n="120" d="100"/>
        </p:scale>
        <p:origin x="1296" y="176"/>
      </p:cViewPr>
      <p:guideLst>
        <p:guide pos="2880"/>
        <p:guide orient="horz" pos="1620"/>
        <p:guide orient="horz" pos="29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4/6/20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4/6/20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2019, SPRC released the Recommendations for State Suicide Prevention Infrastructure.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create these, SPRC conducted a thorough literature review and environmental scan, consulted with experts from 21 state and national organizations, held focus groups with state suicide prevention leaders, and solicited focused feedback from specialists in state government and those personally touched by suicide.</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SPRC has also released a number of related success stories and tools for implementation.</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To read the full recommendations, please go to </a:t>
            </a:r>
            <a:r>
              <a:rPr lang="en-US" sz="1200" b="0" i="0" u="none" strike="noStrike" kern="1200" dirty="0" err="1">
                <a:solidFill>
                  <a:schemeClr val="tx1"/>
                </a:solidFill>
                <a:effectLst/>
                <a:latin typeface="+mn-lt"/>
                <a:ea typeface="+mn-ea"/>
                <a:cs typeface="+mn-cs"/>
              </a:rPr>
              <a:t>www.sprc.org</a:t>
            </a:r>
            <a:r>
              <a:rPr lang="en-US" sz="1200" b="0" i="0" u="none" strike="noStrike" kern="1200" dirty="0">
                <a:solidFill>
                  <a:schemeClr val="tx1"/>
                </a:solidFill>
                <a:effectLst/>
                <a:latin typeface="+mn-lt"/>
                <a:ea typeface="+mn-ea"/>
                <a:cs typeface="+mn-cs"/>
              </a:rPr>
              <a:t>/state-infrastructure.</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1</a:t>
            </a:fld>
            <a:endParaRPr lang="en-US"/>
          </a:p>
        </p:txBody>
      </p:sp>
    </p:spTree>
    <p:extLst>
      <p:ext uri="{BB962C8B-B14F-4D97-AF65-F5344CB8AC3E}">
        <p14:creationId xmlns:p14="http://schemas.microsoft.com/office/powerpoint/2010/main" val="43198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10</a:t>
            </a:fld>
            <a:endParaRPr lang="en-US"/>
          </a:p>
        </p:txBody>
      </p:sp>
    </p:spTree>
    <p:extLst>
      <p:ext uri="{BB962C8B-B14F-4D97-AF65-F5344CB8AC3E}">
        <p14:creationId xmlns:p14="http://schemas.microsoft.com/office/powerpoint/2010/main" val="404925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11</a:t>
            </a:fld>
            <a:endParaRPr lang="en-US"/>
          </a:p>
        </p:txBody>
      </p:sp>
    </p:spTree>
    <p:extLst>
      <p:ext uri="{BB962C8B-B14F-4D97-AF65-F5344CB8AC3E}">
        <p14:creationId xmlns:p14="http://schemas.microsoft.com/office/powerpoint/2010/main" val="243548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12</a:t>
            </a:fld>
            <a:endParaRPr lang="en-US"/>
          </a:p>
        </p:txBody>
      </p:sp>
    </p:spTree>
    <p:extLst>
      <p:ext uri="{BB962C8B-B14F-4D97-AF65-F5344CB8AC3E}">
        <p14:creationId xmlns:p14="http://schemas.microsoft.com/office/powerpoint/2010/main" val="313682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13</a:t>
            </a:fld>
            <a:endParaRPr lang="en-US"/>
          </a:p>
        </p:txBody>
      </p:sp>
    </p:spTree>
    <p:extLst>
      <p:ext uri="{BB962C8B-B14F-4D97-AF65-F5344CB8AC3E}">
        <p14:creationId xmlns:p14="http://schemas.microsoft.com/office/powerpoint/2010/main" val="3185974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14</a:t>
            </a:fld>
            <a:endParaRPr lang="en-US"/>
          </a:p>
        </p:txBody>
      </p:sp>
    </p:spTree>
    <p:extLst>
      <p:ext uri="{BB962C8B-B14F-4D97-AF65-F5344CB8AC3E}">
        <p14:creationId xmlns:p14="http://schemas.microsoft.com/office/powerpoint/2010/main" val="1887200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15</a:t>
            </a:fld>
            <a:endParaRPr lang="en-US"/>
          </a:p>
        </p:txBody>
      </p:sp>
    </p:spTree>
    <p:extLst>
      <p:ext uri="{BB962C8B-B14F-4D97-AF65-F5344CB8AC3E}">
        <p14:creationId xmlns:p14="http://schemas.microsoft.com/office/powerpoint/2010/main" val="593649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for “Tools for Implementation” section</a:t>
            </a:r>
          </a:p>
        </p:txBody>
      </p:sp>
      <p:sp>
        <p:nvSpPr>
          <p:cNvPr id="4" name="Slide Number Placeholder 3"/>
          <p:cNvSpPr>
            <a:spLocks noGrp="1"/>
          </p:cNvSpPr>
          <p:nvPr>
            <p:ph type="sldNum" sz="quarter" idx="10"/>
          </p:nvPr>
        </p:nvSpPr>
        <p:spPr/>
        <p:txBody>
          <a:bodyPr/>
          <a:lstStyle/>
          <a:p>
            <a:fld id="{824A558B-E4E9-A94A-B9C1-029E46A76ABA}" type="slidenum">
              <a:rPr lang="en-US" smtClean="0"/>
              <a:t>16</a:t>
            </a:fld>
            <a:endParaRPr lang="en-US"/>
          </a:p>
        </p:txBody>
      </p:sp>
    </p:spTree>
    <p:extLst>
      <p:ext uri="{BB962C8B-B14F-4D97-AF65-F5344CB8AC3E}">
        <p14:creationId xmlns:p14="http://schemas.microsoft.com/office/powerpoint/2010/main" val="374419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17</a:t>
            </a:fld>
            <a:endParaRPr lang="en-US"/>
          </a:p>
        </p:txBody>
      </p:sp>
    </p:spTree>
    <p:extLst>
      <p:ext uri="{BB962C8B-B14F-4D97-AF65-F5344CB8AC3E}">
        <p14:creationId xmlns:p14="http://schemas.microsoft.com/office/powerpoint/2010/main" val="1634921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18</a:t>
            </a:fld>
            <a:endParaRPr lang="en-US"/>
          </a:p>
        </p:txBody>
      </p:sp>
    </p:spTree>
    <p:extLst>
      <p:ext uri="{BB962C8B-B14F-4D97-AF65-F5344CB8AC3E}">
        <p14:creationId xmlns:p14="http://schemas.microsoft.com/office/powerpoint/2010/main" val="375228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19</a:t>
            </a:fld>
            <a:endParaRPr lang="en-US"/>
          </a:p>
        </p:txBody>
      </p:sp>
    </p:spTree>
    <p:extLst>
      <p:ext uri="{BB962C8B-B14F-4D97-AF65-F5344CB8AC3E}">
        <p14:creationId xmlns:p14="http://schemas.microsoft.com/office/powerpoint/2010/main" val="185948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4A558B-E4E9-A94A-B9C1-029E46A76ABA}" type="slidenum">
              <a:rPr lang="en-US" smtClean="0"/>
              <a:t>2</a:t>
            </a:fld>
            <a:endParaRPr lang="en-US"/>
          </a:p>
        </p:txBody>
      </p:sp>
    </p:spTree>
    <p:extLst>
      <p:ext uri="{BB962C8B-B14F-4D97-AF65-F5344CB8AC3E}">
        <p14:creationId xmlns:p14="http://schemas.microsoft.com/office/powerpoint/2010/main" val="3245174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20</a:t>
            </a:fld>
            <a:endParaRPr lang="en-US"/>
          </a:p>
        </p:txBody>
      </p:sp>
    </p:spTree>
    <p:extLst>
      <p:ext uri="{BB962C8B-B14F-4D97-AF65-F5344CB8AC3E}">
        <p14:creationId xmlns:p14="http://schemas.microsoft.com/office/powerpoint/2010/main" val="2158187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21</a:t>
            </a:fld>
            <a:endParaRPr lang="en-US"/>
          </a:p>
        </p:txBody>
      </p:sp>
    </p:spTree>
    <p:extLst>
      <p:ext uri="{BB962C8B-B14F-4D97-AF65-F5344CB8AC3E}">
        <p14:creationId xmlns:p14="http://schemas.microsoft.com/office/powerpoint/2010/main" val="2218178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22</a:t>
            </a:fld>
            <a:endParaRPr lang="en-US"/>
          </a:p>
        </p:txBody>
      </p:sp>
    </p:spTree>
    <p:extLst>
      <p:ext uri="{BB962C8B-B14F-4D97-AF65-F5344CB8AC3E}">
        <p14:creationId xmlns:p14="http://schemas.microsoft.com/office/powerpoint/2010/main" val="840193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for “For Champions” section</a:t>
            </a:r>
          </a:p>
        </p:txBody>
      </p:sp>
      <p:sp>
        <p:nvSpPr>
          <p:cNvPr id="4" name="Slide Number Placeholder 3"/>
          <p:cNvSpPr>
            <a:spLocks noGrp="1"/>
          </p:cNvSpPr>
          <p:nvPr>
            <p:ph type="sldNum" sz="quarter" idx="10"/>
          </p:nvPr>
        </p:nvSpPr>
        <p:spPr/>
        <p:txBody>
          <a:bodyPr/>
          <a:lstStyle/>
          <a:p>
            <a:fld id="{824A558B-E4E9-A94A-B9C1-029E46A76ABA}" type="slidenum">
              <a:rPr lang="en-US" smtClean="0"/>
              <a:t>23</a:t>
            </a:fld>
            <a:endParaRPr lang="en-US"/>
          </a:p>
        </p:txBody>
      </p:sp>
    </p:spTree>
    <p:extLst>
      <p:ext uri="{BB962C8B-B14F-4D97-AF65-F5344CB8AC3E}">
        <p14:creationId xmlns:p14="http://schemas.microsoft.com/office/powerpoint/2010/main" val="1174334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A993D1-75B7-4398-8E13-769591909B52}" type="slidenum">
              <a:rPr lang="en-US" smtClean="0"/>
              <a:t>24</a:t>
            </a:fld>
            <a:endParaRPr lang="en-US"/>
          </a:p>
        </p:txBody>
      </p:sp>
    </p:spTree>
    <p:extLst>
      <p:ext uri="{BB962C8B-B14F-4D97-AF65-F5344CB8AC3E}">
        <p14:creationId xmlns:p14="http://schemas.microsoft.com/office/powerpoint/2010/main" val="205497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25</a:t>
            </a:fld>
            <a:endParaRPr lang="en-US"/>
          </a:p>
        </p:txBody>
      </p:sp>
    </p:spTree>
    <p:extLst>
      <p:ext uri="{BB962C8B-B14F-4D97-AF65-F5344CB8AC3E}">
        <p14:creationId xmlns:p14="http://schemas.microsoft.com/office/powerpoint/2010/main" val="2877426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26</a:t>
            </a:fld>
            <a:endParaRPr lang="en-US"/>
          </a:p>
        </p:txBody>
      </p:sp>
    </p:spTree>
    <p:extLst>
      <p:ext uri="{BB962C8B-B14F-4D97-AF65-F5344CB8AC3E}">
        <p14:creationId xmlns:p14="http://schemas.microsoft.com/office/powerpoint/2010/main" val="261519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3</a:t>
            </a:fld>
            <a:endParaRPr lang="en-US"/>
          </a:p>
        </p:txBody>
      </p:sp>
    </p:spTree>
    <p:extLst>
      <p:ext uri="{BB962C8B-B14F-4D97-AF65-F5344CB8AC3E}">
        <p14:creationId xmlns:p14="http://schemas.microsoft.com/office/powerpoint/2010/main" val="46462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2019, SPRC released the </a:t>
            </a:r>
            <a:r>
              <a:rPr lang="en-US" sz="1200" b="0" i="1" u="none" strike="noStrike" kern="1200" dirty="0">
                <a:solidFill>
                  <a:schemeClr val="tx1"/>
                </a:solidFill>
                <a:effectLst/>
                <a:latin typeface="+mn-lt"/>
                <a:ea typeface="+mn-ea"/>
                <a:cs typeface="+mn-cs"/>
              </a:rPr>
              <a:t>Recommendations for State Suicide Prevention Infrastructure</a:t>
            </a:r>
            <a:r>
              <a:rPr lang="en-US" sz="1200" b="0" i="0" u="none" strike="noStrike" kern="1200" dirty="0">
                <a:solidFill>
                  <a:schemeClr val="tx1"/>
                </a:solidFill>
                <a:effectLst/>
                <a:latin typeface="+mn-lt"/>
                <a:ea typeface="+mn-ea"/>
                <a:cs typeface="+mn-cs"/>
              </a:rPr>
              <a:t> </a:t>
            </a:r>
            <a:r>
              <a:rPr lang="en-US" sz="1200" i="0" dirty="0">
                <a:latin typeface="Calibri" panose="020F0502020204030204" pitchFamily="34" charset="0"/>
                <a:cs typeface="Calibri" panose="020F0502020204030204" pitchFamily="34" charset="0"/>
              </a:rPr>
              <a:t>(Infrastructure Recommendations)</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create these, SPRC conducted a thorough literature review and environmental scan, consulted with experts from 21 state and national organizations, held focus groups with state suicide prevention leaders, and solicited focused feedback from specialists in state government and those personally touched by suicide.</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SPRC has also released a number of related success stories and tools for implementation.</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To read the full recommendations, please go to </a:t>
            </a:r>
            <a:r>
              <a:rPr lang="en-US" sz="1200" b="0" i="0" u="none" strike="noStrike" kern="1200" dirty="0" err="1">
                <a:solidFill>
                  <a:schemeClr val="tx1"/>
                </a:solidFill>
                <a:effectLst/>
                <a:latin typeface="+mn-lt"/>
                <a:ea typeface="+mn-ea"/>
                <a:cs typeface="+mn-cs"/>
              </a:rPr>
              <a:t>www.sprc.org</a:t>
            </a:r>
            <a:r>
              <a:rPr lang="en-US" sz="1200" b="0" i="0" u="none" strike="noStrike" kern="1200" dirty="0">
                <a:solidFill>
                  <a:schemeClr val="tx1"/>
                </a:solidFill>
                <a:effectLst/>
                <a:latin typeface="+mn-lt"/>
                <a:ea typeface="+mn-ea"/>
                <a:cs typeface="+mn-cs"/>
              </a:rPr>
              <a:t>/state-infrastructure.</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4</a:t>
            </a:fld>
            <a:endParaRPr lang="en-US"/>
          </a:p>
        </p:txBody>
      </p:sp>
    </p:spTree>
    <p:extLst>
      <p:ext uri="{BB962C8B-B14F-4D97-AF65-F5344CB8AC3E}">
        <p14:creationId xmlns:p14="http://schemas.microsoft.com/office/powerpoint/2010/main" val="244420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5</a:t>
            </a:fld>
            <a:endParaRPr lang="en-US"/>
          </a:p>
        </p:txBody>
      </p:sp>
    </p:spTree>
    <p:extLst>
      <p:ext uri="{BB962C8B-B14F-4D97-AF65-F5344CB8AC3E}">
        <p14:creationId xmlns:p14="http://schemas.microsoft.com/office/powerpoint/2010/main" val="392825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6</a:t>
            </a:fld>
            <a:endParaRPr lang="en-US"/>
          </a:p>
        </p:txBody>
      </p:sp>
    </p:spTree>
    <p:extLst>
      <p:ext uri="{BB962C8B-B14F-4D97-AF65-F5344CB8AC3E}">
        <p14:creationId xmlns:p14="http://schemas.microsoft.com/office/powerpoint/2010/main" val="1997565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7</a:t>
            </a:fld>
            <a:endParaRPr lang="en-US"/>
          </a:p>
        </p:txBody>
      </p:sp>
    </p:spTree>
    <p:extLst>
      <p:ext uri="{BB962C8B-B14F-4D97-AF65-F5344CB8AC3E}">
        <p14:creationId xmlns:p14="http://schemas.microsoft.com/office/powerpoint/2010/main" val="419103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8</a:t>
            </a:fld>
            <a:endParaRPr lang="en-US"/>
          </a:p>
        </p:txBody>
      </p:sp>
    </p:spTree>
    <p:extLst>
      <p:ext uri="{BB962C8B-B14F-4D97-AF65-F5344CB8AC3E}">
        <p14:creationId xmlns:p14="http://schemas.microsoft.com/office/powerpoint/2010/main" val="231407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for ”Recommendations and Related Products” section</a:t>
            </a:r>
          </a:p>
        </p:txBody>
      </p:sp>
      <p:sp>
        <p:nvSpPr>
          <p:cNvPr id="4" name="Slide Number Placeholder 3"/>
          <p:cNvSpPr>
            <a:spLocks noGrp="1"/>
          </p:cNvSpPr>
          <p:nvPr>
            <p:ph type="sldNum" sz="quarter" idx="10"/>
          </p:nvPr>
        </p:nvSpPr>
        <p:spPr/>
        <p:txBody>
          <a:bodyPr/>
          <a:lstStyle/>
          <a:p>
            <a:fld id="{824A558B-E4E9-A94A-B9C1-029E46A76ABA}" type="slidenum">
              <a:rPr lang="en-US" smtClean="0"/>
              <a:t>9</a:t>
            </a:fld>
            <a:endParaRPr lang="en-US"/>
          </a:p>
        </p:txBody>
      </p:sp>
    </p:spTree>
    <p:extLst>
      <p:ext uri="{BB962C8B-B14F-4D97-AF65-F5344CB8AC3E}">
        <p14:creationId xmlns:p14="http://schemas.microsoft.com/office/powerpoint/2010/main" val="2838557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sp>
        <p:nvSpPr>
          <p:cNvPr id="4" name="Rectangle 3"/>
          <p:cNvSpPr/>
          <p:nvPr userDrawn="1"/>
        </p:nvSpPr>
        <p:spPr>
          <a:xfrm>
            <a:off x="0" y="4455764"/>
            <a:ext cx="9144000" cy="6877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pic>
        <p:nvPicPr>
          <p:cNvPr id="5" name="Picture 4"/>
          <p:cNvPicPr>
            <a:picLocks noChangeAspect="1"/>
          </p:cNvPicPr>
          <p:nvPr userDrawn="1"/>
        </p:nvPicPr>
        <p:blipFill>
          <a:blip r:embed="rId2"/>
          <a:stretch>
            <a:fillRect/>
          </a:stretch>
        </p:blipFill>
        <p:spPr>
          <a:xfrm>
            <a:off x="7198520" y="4623783"/>
            <a:ext cx="1402811" cy="34402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775" y="257312"/>
            <a:ext cx="3280813" cy="561013"/>
          </a:xfrm>
          <a:prstGeom prst="rect">
            <a:avLst/>
          </a:prstGeom>
        </p:spPr>
      </p:pic>
      <p:sp>
        <p:nvSpPr>
          <p:cNvPr id="7" name="Text Placeholder 5"/>
          <p:cNvSpPr txBox="1">
            <a:spLocks/>
          </p:cNvSpPr>
          <p:nvPr userDrawn="1"/>
        </p:nvSpPr>
        <p:spPr>
          <a:xfrm>
            <a:off x="818243" y="4624571"/>
            <a:ext cx="1584834" cy="283212"/>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800" b="0">
                <a:latin typeface="Calibri Light" charset="0"/>
                <a:ea typeface="Calibri Light" charset="0"/>
                <a:cs typeface="Calibri Light" charset="0"/>
              </a:rPr>
              <a:t>@SPRCTweets</a:t>
            </a:r>
          </a:p>
        </p:txBody>
      </p:sp>
      <p:grpSp>
        <p:nvGrpSpPr>
          <p:cNvPr id="9" name="Group 8"/>
          <p:cNvGrpSpPr/>
          <p:nvPr userDrawn="1"/>
        </p:nvGrpSpPr>
        <p:grpSpPr>
          <a:xfrm>
            <a:off x="466085" y="4659704"/>
            <a:ext cx="334085" cy="334172"/>
            <a:chOff x="451788" y="4691237"/>
            <a:chExt cx="334085" cy="334172"/>
          </a:xfrm>
        </p:grpSpPr>
        <p:sp>
          <p:nvSpPr>
            <p:cNvPr id="10" name="Oval 9"/>
            <p:cNvSpPr/>
            <p:nvPr/>
          </p:nvSpPr>
          <p:spPr bwMode="auto">
            <a:xfrm>
              <a:off x="451788" y="4691237"/>
              <a:ext cx="334085" cy="33417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751140">
                <a:defRPr/>
              </a:pPr>
              <a:endParaRPr lang="en-US" sz="8500">
                <a:solidFill>
                  <a:schemeClr val="accent2">
                    <a:lumMod val="50000"/>
                  </a:schemeClr>
                </a:solidFill>
                <a:latin typeface="Arial"/>
              </a:endParaRPr>
            </a:p>
          </p:txBody>
        </p:sp>
        <p:sp>
          <p:nvSpPr>
            <p:cNvPr id="11" name="Freeform 154"/>
            <p:cNvSpPr>
              <a:spLocks/>
            </p:cNvSpPr>
            <p:nvPr/>
          </p:nvSpPr>
          <p:spPr bwMode="auto">
            <a:xfrm>
              <a:off x="540049" y="4800105"/>
              <a:ext cx="165529" cy="132002"/>
            </a:xfrm>
            <a:custGeom>
              <a:avLst/>
              <a:gdLst>
                <a:gd name="T0" fmla="*/ 57 w 64"/>
                <a:gd name="T1" fmla="*/ 12 h 51"/>
                <a:gd name="T2" fmla="*/ 57 w 64"/>
                <a:gd name="T3" fmla="*/ 14 h 51"/>
                <a:gd name="T4" fmla="*/ 20 w 64"/>
                <a:gd name="T5" fmla="*/ 51 h 51"/>
                <a:gd name="T6" fmla="*/ 0 w 64"/>
                <a:gd name="T7" fmla="*/ 45 h 51"/>
                <a:gd name="T8" fmla="*/ 3 w 64"/>
                <a:gd name="T9" fmla="*/ 45 h 51"/>
                <a:gd name="T10" fmla="*/ 19 w 64"/>
                <a:gd name="T11" fmla="*/ 40 h 51"/>
                <a:gd name="T12" fmla="*/ 7 w 64"/>
                <a:gd name="T13" fmla="*/ 31 h 51"/>
                <a:gd name="T14" fmla="*/ 10 w 64"/>
                <a:gd name="T15" fmla="*/ 31 h 51"/>
                <a:gd name="T16" fmla="*/ 13 w 64"/>
                <a:gd name="T17" fmla="*/ 31 h 51"/>
                <a:gd name="T18" fmla="*/ 3 w 64"/>
                <a:gd name="T19" fmla="*/ 18 h 51"/>
                <a:gd name="T20" fmla="*/ 3 w 64"/>
                <a:gd name="T21" fmla="*/ 18 h 51"/>
                <a:gd name="T22" fmla="*/ 9 w 64"/>
                <a:gd name="T23" fmla="*/ 19 h 51"/>
                <a:gd name="T24" fmla="*/ 3 w 64"/>
                <a:gd name="T25" fmla="*/ 9 h 51"/>
                <a:gd name="T26" fmla="*/ 5 w 64"/>
                <a:gd name="T27" fmla="*/ 2 h 51"/>
                <a:gd name="T28" fmla="*/ 31 w 64"/>
                <a:gd name="T29" fmla="*/ 16 h 51"/>
                <a:gd name="T30" fmla="*/ 31 w 64"/>
                <a:gd name="T31" fmla="*/ 13 h 51"/>
                <a:gd name="T32" fmla="*/ 44 w 64"/>
                <a:gd name="T33" fmla="*/ 0 h 51"/>
                <a:gd name="T34" fmla="*/ 54 w 64"/>
                <a:gd name="T35" fmla="*/ 4 h 51"/>
                <a:gd name="T36" fmla="*/ 62 w 64"/>
                <a:gd name="T37" fmla="*/ 1 h 51"/>
                <a:gd name="T38" fmla="*/ 56 w 64"/>
                <a:gd name="T39" fmla="*/ 8 h 51"/>
                <a:gd name="T40" fmla="*/ 64 w 64"/>
                <a:gd name="T41" fmla="*/ 6 h 51"/>
                <a:gd name="T42" fmla="*/ 57 w 64"/>
                <a:gd name="T43" fmla="*/ 1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lIns="243852" tIns="121926" rIns="243852" bIns="121926"/>
            <a:lstStyle/>
            <a:p>
              <a:endParaRPr lang="en-US">
                <a:latin typeface="Arial"/>
                <a:cs typeface="Arial"/>
              </a:endParaRPr>
            </a:p>
          </p:txBody>
        </p:sp>
      </p:grpSp>
      <p:pic>
        <p:nvPicPr>
          <p:cNvPr id="12" name="Picture 11">
            <a:extLst>
              <a:ext uri="{FF2B5EF4-FFF2-40B4-BE49-F238E27FC236}">
                <a16:creationId xmlns:a16="http://schemas.microsoft.com/office/drawing/2014/main" id="{74389A90-1DF5-BC4D-9E4E-5DF9D8E8EBD1}"/>
              </a:ext>
            </a:extLst>
          </p:cNvPr>
          <p:cNvPicPr>
            <a:picLocks noChangeAspect="1"/>
          </p:cNvPicPr>
          <p:nvPr userDrawn="1"/>
        </p:nvPicPr>
        <p:blipFill>
          <a:blip r:embed="rId4"/>
          <a:stretch>
            <a:fillRect/>
          </a:stretch>
        </p:blipFill>
        <p:spPr>
          <a:xfrm>
            <a:off x="5699976" y="4528019"/>
            <a:ext cx="1126437" cy="552789"/>
          </a:xfrm>
          <a:prstGeom prst="rect">
            <a:avLst/>
          </a:prstGeom>
        </p:spPr>
      </p:pic>
    </p:spTree>
    <p:extLst>
      <p:ext uri="{BB962C8B-B14F-4D97-AF65-F5344CB8AC3E}">
        <p14:creationId xmlns:p14="http://schemas.microsoft.com/office/powerpoint/2010/main" val="388307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userDrawn="1"/>
        </p:nvSpPr>
        <p:spPr>
          <a:xfrm>
            <a:off x="0" y="4455764"/>
            <a:ext cx="9144000" cy="6877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3" name="Rectangle 2"/>
          <p:cNvSpPr/>
          <p:nvPr userDrawn="1"/>
        </p:nvSpPr>
        <p:spPr>
          <a:xfrm>
            <a:off x="0" y="2278800"/>
            <a:ext cx="9144000" cy="217708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4" name="Text Placeholder 5"/>
          <p:cNvSpPr txBox="1">
            <a:spLocks/>
          </p:cNvSpPr>
          <p:nvPr userDrawn="1"/>
        </p:nvSpPr>
        <p:spPr>
          <a:xfrm>
            <a:off x="818243" y="4624571"/>
            <a:ext cx="1584834" cy="283212"/>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800" b="0">
                <a:latin typeface="Calibri Light" charset="0"/>
                <a:ea typeface="Calibri Light" charset="0"/>
                <a:cs typeface="Calibri Light" charset="0"/>
              </a:rPr>
              <a:t>@SPRCTweets</a:t>
            </a:r>
          </a:p>
        </p:txBody>
      </p:sp>
      <p:grpSp>
        <p:nvGrpSpPr>
          <p:cNvPr id="5" name="Group 4"/>
          <p:cNvGrpSpPr/>
          <p:nvPr userDrawn="1"/>
        </p:nvGrpSpPr>
        <p:grpSpPr>
          <a:xfrm>
            <a:off x="466085" y="4659704"/>
            <a:ext cx="334085" cy="334172"/>
            <a:chOff x="451788" y="4691237"/>
            <a:chExt cx="334085" cy="334172"/>
          </a:xfrm>
        </p:grpSpPr>
        <p:sp>
          <p:nvSpPr>
            <p:cNvPr id="6" name="Oval 5"/>
            <p:cNvSpPr/>
            <p:nvPr/>
          </p:nvSpPr>
          <p:spPr bwMode="auto">
            <a:xfrm>
              <a:off x="451788" y="4691237"/>
              <a:ext cx="334085" cy="33417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751140">
                <a:defRPr/>
              </a:pPr>
              <a:endParaRPr lang="en-US" sz="8500">
                <a:solidFill>
                  <a:schemeClr val="accent2">
                    <a:lumMod val="50000"/>
                  </a:schemeClr>
                </a:solidFill>
                <a:latin typeface="Arial"/>
              </a:endParaRPr>
            </a:p>
          </p:txBody>
        </p:sp>
        <p:sp>
          <p:nvSpPr>
            <p:cNvPr id="7" name="Freeform 154"/>
            <p:cNvSpPr>
              <a:spLocks/>
            </p:cNvSpPr>
            <p:nvPr/>
          </p:nvSpPr>
          <p:spPr bwMode="auto">
            <a:xfrm>
              <a:off x="540049" y="4800105"/>
              <a:ext cx="165529" cy="132002"/>
            </a:xfrm>
            <a:custGeom>
              <a:avLst/>
              <a:gdLst>
                <a:gd name="T0" fmla="*/ 57 w 64"/>
                <a:gd name="T1" fmla="*/ 12 h 51"/>
                <a:gd name="T2" fmla="*/ 57 w 64"/>
                <a:gd name="T3" fmla="*/ 14 h 51"/>
                <a:gd name="T4" fmla="*/ 20 w 64"/>
                <a:gd name="T5" fmla="*/ 51 h 51"/>
                <a:gd name="T6" fmla="*/ 0 w 64"/>
                <a:gd name="T7" fmla="*/ 45 h 51"/>
                <a:gd name="T8" fmla="*/ 3 w 64"/>
                <a:gd name="T9" fmla="*/ 45 h 51"/>
                <a:gd name="T10" fmla="*/ 19 w 64"/>
                <a:gd name="T11" fmla="*/ 40 h 51"/>
                <a:gd name="T12" fmla="*/ 7 w 64"/>
                <a:gd name="T13" fmla="*/ 31 h 51"/>
                <a:gd name="T14" fmla="*/ 10 w 64"/>
                <a:gd name="T15" fmla="*/ 31 h 51"/>
                <a:gd name="T16" fmla="*/ 13 w 64"/>
                <a:gd name="T17" fmla="*/ 31 h 51"/>
                <a:gd name="T18" fmla="*/ 3 w 64"/>
                <a:gd name="T19" fmla="*/ 18 h 51"/>
                <a:gd name="T20" fmla="*/ 3 w 64"/>
                <a:gd name="T21" fmla="*/ 18 h 51"/>
                <a:gd name="T22" fmla="*/ 9 w 64"/>
                <a:gd name="T23" fmla="*/ 19 h 51"/>
                <a:gd name="T24" fmla="*/ 3 w 64"/>
                <a:gd name="T25" fmla="*/ 9 h 51"/>
                <a:gd name="T26" fmla="*/ 5 w 64"/>
                <a:gd name="T27" fmla="*/ 2 h 51"/>
                <a:gd name="T28" fmla="*/ 31 w 64"/>
                <a:gd name="T29" fmla="*/ 16 h 51"/>
                <a:gd name="T30" fmla="*/ 31 w 64"/>
                <a:gd name="T31" fmla="*/ 13 h 51"/>
                <a:gd name="T32" fmla="*/ 44 w 64"/>
                <a:gd name="T33" fmla="*/ 0 h 51"/>
                <a:gd name="T34" fmla="*/ 54 w 64"/>
                <a:gd name="T35" fmla="*/ 4 h 51"/>
                <a:gd name="T36" fmla="*/ 62 w 64"/>
                <a:gd name="T37" fmla="*/ 1 h 51"/>
                <a:gd name="T38" fmla="*/ 56 w 64"/>
                <a:gd name="T39" fmla="*/ 8 h 51"/>
                <a:gd name="T40" fmla="*/ 64 w 64"/>
                <a:gd name="T41" fmla="*/ 6 h 51"/>
                <a:gd name="T42" fmla="*/ 57 w 64"/>
                <a:gd name="T43" fmla="*/ 1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lIns="243852" tIns="121926" rIns="243852" bIns="121926"/>
            <a:lstStyle/>
            <a:p>
              <a:endParaRPr lang="en-US">
                <a:latin typeface="Arial"/>
                <a:cs typeface="Arial"/>
              </a:endParaRPr>
            </a:p>
          </p:txBody>
        </p:sp>
      </p:grpSp>
      <p:cxnSp>
        <p:nvCxnSpPr>
          <p:cNvPr id="8" name="Straight Connector 7"/>
          <p:cNvCxnSpPr/>
          <p:nvPr userDrawn="1"/>
        </p:nvCxnSpPr>
        <p:spPr>
          <a:xfrm>
            <a:off x="466085" y="2304272"/>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7198520" y="4623783"/>
            <a:ext cx="1402811" cy="34402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775" y="257312"/>
            <a:ext cx="3280813" cy="561013"/>
          </a:xfrm>
          <a:prstGeom prst="rect">
            <a:avLst/>
          </a:prstGeom>
        </p:spPr>
      </p:pic>
      <p:pic>
        <p:nvPicPr>
          <p:cNvPr id="13" name="Picture 12">
            <a:extLst>
              <a:ext uri="{FF2B5EF4-FFF2-40B4-BE49-F238E27FC236}">
                <a16:creationId xmlns:a16="http://schemas.microsoft.com/office/drawing/2014/main" id="{F404D2E0-0408-724C-AB18-1E1400DC0569}"/>
              </a:ext>
            </a:extLst>
          </p:cNvPr>
          <p:cNvPicPr>
            <a:picLocks noChangeAspect="1"/>
          </p:cNvPicPr>
          <p:nvPr userDrawn="1"/>
        </p:nvPicPr>
        <p:blipFill>
          <a:blip r:embed="rId4"/>
          <a:stretch>
            <a:fillRect/>
          </a:stretch>
        </p:blipFill>
        <p:spPr>
          <a:xfrm>
            <a:off x="5699976" y="4528019"/>
            <a:ext cx="1126437" cy="552789"/>
          </a:xfrm>
          <a:prstGeom prst="rect">
            <a:avLst/>
          </a:prstGeom>
        </p:spPr>
      </p:pic>
    </p:spTree>
    <p:extLst>
      <p:ext uri="{BB962C8B-B14F-4D97-AF65-F5344CB8AC3E}">
        <p14:creationId xmlns:p14="http://schemas.microsoft.com/office/powerpoint/2010/main" val="57891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9144000" cy="887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3" name="Freeform 2"/>
          <p:cNvSpPr/>
          <p:nvPr userDrawn="1"/>
        </p:nvSpPr>
        <p:spPr>
          <a:xfrm>
            <a:off x="6925457" y="71845"/>
            <a:ext cx="2218543" cy="21813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5" name="Text Placeholder 5"/>
          <p:cNvSpPr txBox="1">
            <a:spLocks/>
          </p:cNvSpPr>
          <p:nvPr userDrawn="1"/>
        </p:nvSpPr>
        <p:spPr>
          <a:xfrm>
            <a:off x="7176637" y="52952"/>
            <a:ext cx="2019828" cy="283212"/>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a:latin typeface="Calibri" charset="0"/>
                <a:ea typeface="Calibri" charset="0"/>
                <a:cs typeface="Calibri" charset="0"/>
              </a:rPr>
              <a:t>SPRC</a:t>
            </a:r>
            <a:r>
              <a:rPr lang="en-US" sz="694" b="0">
                <a:latin typeface="Calibri Light" charset="0"/>
                <a:ea typeface="Calibri Light" charset="0"/>
                <a:cs typeface="Calibri Light" charset="0"/>
              </a:rPr>
              <a:t>  |  Suicide Prevention Resource Center</a:t>
            </a:r>
            <a:br>
              <a:rPr lang="en-US" sz="694" b="0">
                <a:latin typeface="Calibri Light" charset="0"/>
                <a:ea typeface="Calibri Light" charset="0"/>
                <a:cs typeface="Calibri Light" charset="0"/>
              </a:rPr>
            </a:br>
            <a:endParaRPr lang="en-US" sz="694" b="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7" y="4775903"/>
            <a:ext cx="462535" cy="219843"/>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a:p>
        </p:txBody>
      </p:sp>
      <p:sp>
        <p:nvSpPr>
          <p:cNvPr id="11" name="Content Placeholder 10"/>
          <p:cNvSpPr>
            <a:spLocks noGrp="1"/>
          </p:cNvSpPr>
          <p:nvPr>
            <p:ph sz="quarter" idx="10"/>
          </p:nvPr>
        </p:nvSpPr>
        <p:spPr>
          <a:xfrm>
            <a:off x="374650" y="1113691"/>
            <a:ext cx="8540750" cy="3551971"/>
          </a:xfrm>
        </p:spPr>
        <p:txBody>
          <a:bodyPr>
            <a:noAutofit/>
          </a:bodyPr>
          <a:lstStyle>
            <a:lvl1pPr marL="0" indent="0">
              <a:buNone/>
              <a:defRPr sz="1400">
                <a:solidFill>
                  <a:schemeClr val="tx1"/>
                </a:solidFill>
                <a:latin typeface="Calibri" charset="0"/>
                <a:ea typeface="Calibri" charset="0"/>
                <a:cs typeface="Calibri" charset="0"/>
              </a:defRPr>
            </a:lvl1pPr>
            <a:lvl2pPr>
              <a:defRPr sz="1400">
                <a:solidFill>
                  <a:schemeClr val="tx1"/>
                </a:solidFill>
                <a:latin typeface="Calibri" charset="0"/>
                <a:ea typeface="Calibri" charset="0"/>
                <a:cs typeface="Calibri" charset="0"/>
              </a:defRPr>
            </a:lvl2pPr>
            <a:lvl3pPr>
              <a:defRPr sz="1400">
                <a:solidFill>
                  <a:schemeClr val="tx1"/>
                </a:solidFill>
                <a:latin typeface="Calibri" charset="0"/>
                <a:ea typeface="Calibri" charset="0"/>
                <a:cs typeface="Calibri" charset="0"/>
              </a:defRPr>
            </a:lvl3pPr>
            <a:lvl4pPr>
              <a:defRPr sz="1400">
                <a:solidFill>
                  <a:schemeClr val="tx1"/>
                </a:solidFill>
                <a:latin typeface="Calibri" charset="0"/>
                <a:ea typeface="Calibri" charset="0"/>
                <a:cs typeface="Calibri" charset="0"/>
              </a:defRPr>
            </a:lvl4pPr>
            <a:lvl5pPr>
              <a:defRPr sz="1400">
                <a:solidFill>
                  <a:schemeClr val="tx1"/>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374649" y="234120"/>
            <a:ext cx="6366119" cy="585277"/>
          </a:xfrm>
        </p:spPr>
        <p:txBody>
          <a:bodyPr wrap="none" anchor="t" anchorCtr="0">
            <a:noAutofit/>
          </a:bodyPr>
          <a:lstStyle>
            <a:lvl1pPr>
              <a:defRPr sz="2400" b="1">
                <a:solidFill>
                  <a:schemeClr val="tx1"/>
                </a:solidFill>
              </a:defRPr>
            </a:lvl1pPr>
          </a:lstStyle>
          <a:p>
            <a:r>
              <a:rPr lang="en-US"/>
              <a:t>Click to edit Master title style</a:t>
            </a:r>
          </a:p>
        </p:txBody>
      </p:sp>
      <p:sp>
        <p:nvSpPr>
          <p:cNvPr id="8" name="Footer Placeholder 7"/>
          <p:cNvSpPr>
            <a:spLocks noGrp="1"/>
          </p:cNvSpPr>
          <p:nvPr>
            <p:ph type="ftr" sz="quarter" idx="11"/>
          </p:nvPr>
        </p:nvSpPr>
        <p:spPr>
          <a:xfrm>
            <a:off x="5538599" y="4778149"/>
            <a:ext cx="3086100" cy="217597"/>
          </a:xfrm>
        </p:spPr>
        <p:txBody>
          <a:bodyPr/>
          <a:lstStyle>
            <a:lvl1pPr algn="r">
              <a:defRPr/>
            </a:lvl1pPr>
          </a:lstStyle>
          <a:p>
            <a:r>
              <a:rPr lang="en-US"/>
              <a:t>[Placeholder for Title of Your Presentation]</a:t>
            </a:r>
          </a:p>
        </p:txBody>
      </p:sp>
    </p:spTree>
    <p:extLst>
      <p:ext uri="{BB962C8B-B14F-4D97-AF65-F5344CB8AC3E}">
        <p14:creationId xmlns:p14="http://schemas.microsoft.com/office/powerpoint/2010/main" val="87781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photo-quote option">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9144000" cy="887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3" name="Freeform 2"/>
          <p:cNvSpPr/>
          <p:nvPr userDrawn="1"/>
        </p:nvSpPr>
        <p:spPr>
          <a:xfrm>
            <a:off x="6925457" y="71845"/>
            <a:ext cx="2218543" cy="21813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5" name="Text Placeholder 5"/>
          <p:cNvSpPr txBox="1">
            <a:spLocks/>
          </p:cNvSpPr>
          <p:nvPr userDrawn="1"/>
        </p:nvSpPr>
        <p:spPr>
          <a:xfrm>
            <a:off x="7176637" y="52952"/>
            <a:ext cx="2019828" cy="283212"/>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a:latin typeface="Calibri" charset="0"/>
                <a:ea typeface="Calibri" charset="0"/>
                <a:cs typeface="Calibri" charset="0"/>
              </a:rPr>
              <a:t>SPRC</a:t>
            </a:r>
            <a:r>
              <a:rPr lang="en-US" sz="694" b="0">
                <a:latin typeface="Calibri Light" charset="0"/>
                <a:ea typeface="Calibri Light" charset="0"/>
                <a:cs typeface="Calibri Light" charset="0"/>
              </a:rPr>
              <a:t>  |  Suicide Prevention Resource Center</a:t>
            </a:r>
            <a:br>
              <a:rPr lang="en-US" sz="694" b="0">
                <a:latin typeface="Calibri Light" charset="0"/>
                <a:ea typeface="Calibri Light" charset="0"/>
                <a:cs typeface="Calibri Light" charset="0"/>
              </a:rPr>
            </a:br>
            <a:endParaRPr lang="en-US" sz="694" b="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7" y="4775903"/>
            <a:ext cx="462535" cy="219843"/>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a:p>
        </p:txBody>
      </p:sp>
      <p:sp>
        <p:nvSpPr>
          <p:cNvPr id="11" name="Content Placeholder 10"/>
          <p:cNvSpPr>
            <a:spLocks noGrp="1"/>
          </p:cNvSpPr>
          <p:nvPr>
            <p:ph sz="quarter" idx="10"/>
          </p:nvPr>
        </p:nvSpPr>
        <p:spPr>
          <a:xfrm>
            <a:off x="374649" y="1360787"/>
            <a:ext cx="4661894" cy="3304875"/>
          </a:xfrm>
        </p:spPr>
        <p:txBody>
          <a:bodyPr>
            <a:noAutofit/>
          </a:bodyPr>
          <a:lstStyle>
            <a:lvl1pPr>
              <a:defRPr sz="1400">
                <a:solidFill>
                  <a:schemeClr val="tx1"/>
                </a:solidFill>
                <a:latin typeface="Calibri" charset="0"/>
                <a:ea typeface="Calibri" charset="0"/>
                <a:cs typeface="Calibri" charset="0"/>
              </a:defRPr>
            </a:lvl1pPr>
            <a:lvl2pPr>
              <a:defRPr sz="1400">
                <a:solidFill>
                  <a:schemeClr val="tx1"/>
                </a:solidFill>
                <a:latin typeface="Calibri" charset="0"/>
                <a:ea typeface="Calibri" charset="0"/>
                <a:cs typeface="Calibri" charset="0"/>
              </a:defRPr>
            </a:lvl2pPr>
            <a:lvl3pPr>
              <a:defRPr sz="1400">
                <a:solidFill>
                  <a:schemeClr val="tx1"/>
                </a:solidFill>
                <a:latin typeface="Calibri" charset="0"/>
                <a:ea typeface="Calibri" charset="0"/>
                <a:cs typeface="Calibri" charset="0"/>
              </a:defRPr>
            </a:lvl3pPr>
            <a:lvl4pPr>
              <a:defRPr sz="1400">
                <a:solidFill>
                  <a:schemeClr val="tx1"/>
                </a:solidFill>
                <a:latin typeface="Calibri" charset="0"/>
                <a:ea typeface="Calibri" charset="0"/>
                <a:cs typeface="Calibri" charset="0"/>
              </a:defRPr>
            </a:lvl4pPr>
            <a:lvl5pPr>
              <a:defRPr sz="1400">
                <a:solidFill>
                  <a:schemeClr val="tx1"/>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374649" y="234120"/>
            <a:ext cx="6366119" cy="585277"/>
          </a:xfrm>
        </p:spPr>
        <p:txBody>
          <a:bodyPr wrap="none" anchor="t" anchorCtr="0">
            <a:noAutofit/>
          </a:bodyPr>
          <a:lstStyle>
            <a:lvl1pPr>
              <a:defRPr sz="2400" b="1">
                <a:solidFill>
                  <a:schemeClr val="tx1"/>
                </a:solidFill>
              </a:defRPr>
            </a:lvl1pPr>
          </a:lstStyle>
          <a:p>
            <a:r>
              <a:rPr lang="en-US"/>
              <a:t>Click to edit Master title style</a:t>
            </a:r>
          </a:p>
        </p:txBody>
      </p:sp>
      <p:sp>
        <p:nvSpPr>
          <p:cNvPr id="2" name="Footer Placeholder 1"/>
          <p:cNvSpPr>
            <a:spLocks noGrp="1"/>
          </p:cNvSpPr>
          <p:nvPr>
            <p:ph type="ftr" sz="quarter" idx="11"/>
          </p:nvPr>
        </p:nvSpPr>
        <p:spPr>
          <a:xfrm>
            <a:off x="5575216" y="4778149"/>
            <a:ext cx="3050303" cy="217597"/>
          </a:xfrm>
        </p:spPr>
        <p:txBody>
          <a:bodyPr/>
          <a:lstStyle>
            <a:lvl1pPr algn="r">
              <a:defRPr/>
            </a:lvl1pPr>
          </a:lstStyle>
          <a:p>
            <a:r>
              <a:rPr lang="en-US"/>
              <a:t>[Placeholder for Title of Your Presentation]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9144000" cy="887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3" name="Freeform 2"/>
          <p:cNvSpPr/>
          <p:nvPr userDrawn="1"/>
        </p:nvSpPr>
        <p:spPr>
          <a:xfrm>
            <a:off x="6925457" y="71845"/>
            <a:ext cx="2218543" cy="21813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5" name="Text Placeholder 5"/>
          <p:cNvSpPr txBox="1">
            <a:spLocks/>
          </p:cNvSpPr>
          <p:nvPr userDrawn="1"/>
        </p:nvSpPr>
        <p:spPr>
          <a:xfrm>
            <a:off x="7176637" y="52952"/>
            <a:ext cx="2019828" cy="283212"/>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a:latin typeface="Calibri" charset="0"/>
                <a:ea typeface="Calibri" charset="0"/>
                <a:cs typeface="Calibri" charset="0"/>
              </a:rPr>
              <a:t>SPRC</a:t>
            </a:r>
            <a:r>
              <a:rPr lang="en-US" sz="694" b="0">
                <a:latin typeface="Calibri Light" charset="0"/>
                <a:ea typeface="Calibri Light" charset="0"/>
                <a:cs typeface="Calibri Light" charset="0"/>
              </a:rPr>
              <a:t>  |  Suicide Prevention Resource Center</a:t>
            </a:r>
            <a:br>
              <a:rPr lang="en-US" sz="694" b="0">
                <a:latin typeface="Calibri Light" charset="0"/>
                <a:ea typeface="Calibri Light" charset="0"/>
                <a:cs typeface="Calibri Light" charset="0"/>
              </a:rPr>
            </a:br>
            <a:endParaRPr lang="en-US" sz="694" b="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7" y="4775903"/>
            <a:ext cx="462535" cy="219843"/>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a:p>
        </p:txBody>
      </p:sp>
      <p:sp>
        <p:nvSpPr>
          <p:cNvPr id="11" name="Content Placeholder 10"/>
          <p:cNvSpPr>
            <a:spLocks noGrp="1"/>
          </p:cNvSpPr>
          <p:nvPr>
            <p:ph sz="quarter" idx="10"/>
          </p:nvPr>
        </p:nvSpPr>
        <p:spPr>
          <a:xfrm>
            <a:off x="374650" y="1902128"/>
            <a:ext cx="3752965" cy="2763533"/>
          </a:xfrm>
        </p:spPr>
        <p:txBody>
          <a:bodyPr numCol="1">
            <a:noAutofit/>
          </a:bodyPr>
          <a:lstStyle>
            <a:lvl1pPr marL="285750" indent="-285750">
              <a:buClr>
                <a:schemeClr val="accent1"/>
              </a:buClr>
              <a:buFont typeface="Arial" charset="0"/>
              <a:buChar char="•"/>
              <a:defRPr sz="1400">
                <a:solidFill>
                  <a:schemeClr val="tx1"/>
                </a:solidFill>
                <a:latin typeface="Calibri" charset="0"/>
                <a:ea typeface="Calibri" charset="0"/>
                <a:cs typeface="Calibri" charset="0"/>
              </a:defRPr>
            </a:lvl1pPr>
            <a:lvl2pPr>
              <a:defRPr sz="1400">
                <a:solidFill>
                  <a:schemeClr val="tx1"/>
                </a:solidFill>
                <a:latin typeface="Calibri" charset="0"/>
                <a:ea typeface="Calibri" charset="0"/>
                <a:cs typeface="Calibri" charset="0"/>
              </a:defRPr>
            </a:lvl2pPr>
            <a:lvl3pPr>
              <a:defRPr sz="1400">
                <a:solidFill>
                  <a:schemeClr val="tx1"/>
                </a:solidFill>
                <a:latin typeface="Calibri" charset="0"/>
                <a:ea typeface="Calibri" charset="0"/>
                <a:cs typeface="Calibri" charset="0"/>
              </a:defRPr>
            </a:lvl3pPr>
            <a:lvl4pPr>
              <a:defRPr sz="1400">
                <a:solidFill>
                  <a:schemeClr val="tx1"/>
                </a:solidFill>
                <a:latin typeface="Calibri" charset="0"/>
                <a:ea typeface="Calibri" charset="0"/>
                <a:cs typeface="Calibri" charset="0"/>
              </a:defRPr>
            </a:lvl4pPr>
            <a:lvl5pPr>
              <a:defRPr sz="1400">
                <a:solidFill>
                  <a:schemeClr val="tx1"/>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374649" y="234120"/>
            <a:ext cx="6366119" cy="863114"/>
          </a:xfrm>
        </p:spPr>
        <p:txBody>
          <a:bodyPr wrap="none" anchor="t" anchorCtr="0">
            <a:noAutofit/>
          </a:bodyPr>
          <a:lstStyle>
            <a:lvl1pPr>
              <a:defRPr sz="2400" b="1" baseline="0">
                <a:solidFill>
                  <a:schemeClr val="tx1"/>
                </a:solidFill>
              </a:defRPr>
            </a:lvl1pPr>
          </a:lstStyle>
          <a:p>
            <a:r>
              <a:rPr lang="en-US"/>
              <a:t>Two column with key word or sentence</a:t>
            </a:r>
            <a:br>
              <a:rPr lang="en-US"/>
            </a:br>
            <a:r>
              <a:rPr lang="en-US"/>
              <a:t>emphasis in green</a:t>
            </a:r>
          </a:p>
        </p:txBody>
      </p:sp>
      <p:cxnSp>
        <p:nvCxnSpPr>
          <p:cNvPr id="13" name="Straight Connector 12"/>
          <p:cNvCxnSpPr/>
          <p:nvPr userDrawn="1"/>
        </p:nvCxnSpPr>
        <p:spPr>
          <a:xfrm>
            <a:off x="457200" y="1452789"/>
            <a:ext cx="3670415" cy="0"/>
          </a:xfrm>
          <a:prstGeom prst="line">
            <a:avLst/>
          </a:prstGeom>
          <a:ln w="38100">
            <a:solidFill>
              <a:schemeClr val="accent3"/>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4789965" y="1452789"/>
            <a:ext cx="3670415" cy="0"/>
          </a:xfrm>
          <a:prstGeom prst="line">
            <a:avLst/>
          </a:prstGeom>
          <a:ln w="38100">
            <a:solidFill>
              <a:schemeClr val="accent3"/>
            </a:solidFill>
          </a:ln>
        </p:spPr>
        <p:style>
          <a:lnRef idx="1">
            <a:schemeClr val="dk1"/>
          </a:lnRef>
          <a:fillRef idx="0">
            <a:schemeClr val="dk1"/>
          </a:fillRef>
          <a:effectRef idx="0">
            <a:schemeClr val="dk1"/>
          </a:effectRef>
          <a:fontRef idx="minor">
            <a:schemeClr val="tx1"/>
          </a:fontRef>
        </p:style>
      </p:cxnSp>
      <p:sp>
        <p:nvSpPr>
          <p:cNvPr id="8" name="Content Placeholder 7"/>
          <p:cNvSpPr>
            <a:spLocks noGrp="1"/>
          </p:cNvSpPr>
          <p:nvPr>
            <p:ph sz="quarter" idx="11"/>
          </p:nvPr>
        </p:nvSpPr>
        <p:spPr>
          <a:xfrm>
            <a:off x="4797425" y="1902128"/>
            <a:ext cx="3662955" cy="2693685"/>
          </a:xfrm>
        </p:spPr>
        <p:txBody>
          <a:bodyPr/>
          <a:lstStyle>
            <a:lvl1pPr marL="285750" indent="-28575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2"/>
          </p:nvPr>
        </p:nvSpPr>
        <p:spPr>
          <a:xfrm>
            <a:off x="374649" y="1510160"/>
            <a:ext cx="3752850" cy="384407"/>
          </a:xfrm>
        </p:spPr>
        <p:txBody>
          <a:bodyPr/>
          <a:lstStyle>
            <a:lvl1pPr marL="0" indent="0">
              <a:buNone/>
              <a:defRPr sz="2000" b="1">
                <a:solidFill>
                  <a:schemeClr val="tx2"/>
                </a:solidFill>
                <a:latin typeface="Arial" charset="0"/>
                <a:ea typeface="Arial" charset="0"/>
                <a:cs typeface="Arial" charset="0"/>
              </a:defRPr>
            </a:lvl1pPr>
          </a:lstStyle>
          <a:p>
            <a:pPr lvl="0"/>
            <a:endParaRPr lang="en-US"/>
          </a:p>
        </p:txBody>
      </p:sp>
      <p:sp>
        <p:nvSpPr>
          <p:cNvPr id="18" name="Text Placeholder 16"/>
          <p:cNvSpPr>
            <a:spLocks noGrp="1"/>
          </p:cNvSpPr>
          <p:nvPr>
            <p:ph type="body" sz="quarter" idx="13"/>
          </p:nvPr>
        </p:nvSpPr>
        <p:spPr>
          <a:xfrm>
            <a:off x="4797425" y="1515619"/>
            <a:ext cx="3662955" cy="384407"/>
          </a:xfrm>
        </p:spPr>
        <p:txBody>
          <a:bodyPr/>
          <a:lstStyle>
            <a:lvl1pPr marL="0" indent="0">
              <a:buNone/>
              <a:defRPr sz="2000" b="1">
                <a:solidFill>
                  <a:schemeClr val="tx2"/>
                </a:solidFill>
                <a:latin typeface="Arial" charset="0"/>
                <a:ea typeface="Arial" charset="0"/>
                <a:cs typeface="Arial" charset="0"/>
              </a:defRPr>
            </a:lvl1pPr>
          </a:lstStyle>
          <a:p>
            <a:pPr lvl="0"/>
            <a:endParaRPr lang="en-US"/>
          </a:p>
        </p:txBody>
      </p:sp>
      <p:sp>
        <p:nvSpPr>
          <p:cNvPr id="9" name="Footer Placeholder 8"/>
          <p:cNvSpPr>
            <a:spLocks noGrp="1"/>
          </p:cNvSpPr>
          <p:nvPr>
            <p:ph type="ftr" sz="quarter" idx="14"/>
          </p:nvPr>
        </p:nvSpPr>
        <p:spPr>
          <a:xfrm>
            <a:off x="5568287" y="4778149"/>
            <a:ext cx="3050303" cy="217597"/>
          </a:xfrm>
        </p:spPr>
        <p:txBody>
          <a:bodyPr/>
          <a:lstStyle>
            <a:lvl1pPr algn="r">
              <a:defRPr/>
            </a:lvl1pPr>
          </a:lstStyle>
          <a:p>
            <a:r>
              <a:rPr lang="en-US"/>
              <a:t>[Placeholder for Title of Your Presentation]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77486"/>
            <a:ext cx="7772400" cy="45799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85800" y="1286662"/>
            <a:ext cx="7772400" cy="3174922"/>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4" name="Footer Placeholder 3"/>
          <p:cNvSpPr>
            <a:spLocks noGrp="1"/>
          </p:cNvSpPr>
          <p:nvPr>
            <p:ph type="ftr" sz="quarter" idx="3"/>
          </p:nvPr>
        </p:nvSpPr>
        <p:spPr>
          <a:xfrm>
            <a:off x="5402034" y="4782312"/>
            <a:ext cx="3086100" cy="219456"/>
          </a:xfrm>
          <a:prstGeom prst="rect">
            <a:avLst/>
          </a:prstGeom>
        </p:spPr>
        <p:txBody>
          <a:bodyPr vert="horz" lIns="91440" tIns="45720" rIns="91440" bIns="45720" rtlCol="0" anchor="ctr"/>
          <a:lstStyle>
            <a:lvl1pPr algn="r">
              <a:defRPr sz="800">
                <a:solidFill>
                  <a:schemeClr val="tx1"/>
                </a:solidFill>
                <a:latin typeface="Calibri" charset="0"/>
                <a:ea typeface="Calibri" charset="0"/>
                <a:cs typeface="Calibri" charset="0"/>
              </a:defRPr>
            </a:lvl1pPr>
          </a:lstStyle>
          <a:p>
            <a:r>
              <a:rPr lang="en-US"/>
              <a:t>[Placeholder for Title of Your Presentation]</a:t>
            </a:r>
          </a:p>
        </p:txBody>
      </p:sp>
      <p:sp>
        <p:nvSpPr>
          <p:cNvPr id="5" name="Footer Placeholder 3"/>
          <p:cNvSpPr txBox="1">
            <a:spLocks/>
          </p:cNvSpPr>
          <p:nvPr userDrawn="1"/>
        </p:nvSpPr>
        <p:spPr>
          <a:xfrm>
            <a:off x="381000" y="4776844"/>
            <a:ext cx="3086100" cy="219456"/>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u="sng" err="1">
                <a:solidFill>
                  <a:schemeClr val="tx2"/>
                </a:solidFill>
                <a:latin typeface="Calibri" charset="0"/>
                <a:ea typeface="Calibri" charset="0"/>
                <a:cs typeface="Calibri" charset="0"/>
              </a:rPr>
              <a:t>www.sprc.org</a:t>
            </a:r>
            <a:endParaRPr lang="en-US">
              <a:latin typeface="Calibri" charset="0"/>
              <a:ea typeface="Calibri" charset="0"/>
              <a:cs typeface="Calibri" charset="0"/>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760" r:id="rId2"/>
    <p:sldLayoutId id="2147483759" r:id="rId3"/>
    <p:sldLayoutId id="2147483761" r:id="rId4"/>
    <p:sldLayoutId id="214748376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3542" rtl="0" eaLnBrk="1" latinLnBrk="0" hangingPunct="1">
        <a:spcBef>
          <a:spcPct val="0"/>
        </a:spcBef>
        <a:buNone/>
        <a:defRPr sz="2400" b="1" i="0" kern="1200">
          <a:solidFill>
            <a:schemeClr val="tx1"/>
          </a:solidFill>
          <a:latin typeface="Arial" charset="0"/>
          <a:ea typeface="+mj-ea"/>
          <a:cs typeface="Arial" charset="0"/>
        </a:defRPr>
      </a:lvl1pPr>
    </p:titleStyle>
    <p:bodyStyle>
      <a:lvl1pPr marL="228346" indent="-228346" algn="l" defTabSz="453542" rtl="0" eaLnBrk="1" latinLnBrk="0" hangingPunct="1">
        <a:spcBef>
          <a:spcPts val="0"/>
        </a:spcBef>
        <a:spcAft>
          <a:spcPts val="794"/>
        </a:spcAft>
        <a:buClr>
          <a:schemeClr val="accent1"/>
        </a:buClr>
        <a:buFont typeface="Arial"/>
        <a:buChar char="•"/>
        <a:defRPr sz="1400" b="0" i="0" kern="1200">
          <a:solidFill>
            <a:schemeClr val="tx1"/>
          </a:solidFill>
          <a:latin typeface="Calibri" charset="0"/>
          <a:ea typeface="Calibri" charset="0"/>
          <a:cs typeface="Calibri" charset="0"/>
        </a:defRPr>
      </a:lvl1pPr>
      <a:lvl2pPr marL="678739" indent="-228346" algn="l" defTabSz="453542" rtl="0" eaLnBrk="1" latinLnBrk="0" hangingPunct="1">
        <a:spcBef>
          <a:spcPts val="0"/>
        </a:spcBef>
        <a:spcAft>
          <a:spcPts val="794"/>
        </a:spcAft>
        <a:buFont typeface="Arial"/>
        <a:buChar char="–"/>
        <a:defRPr sz="1400" b="0" i="0" kern="1200">
          <a:solidFill>
            <a:schemeClr val="tx1"/>
          </a:solidFill>
          <a:latin typeface="Arial" charset="0"/>
          <a:ea typeface="+mn-ea"/>
          <a:cs typeface="Arial" charset="0"/>
        </a:defRPr>
      </a:lvl2pPr>
      <a:lvl3pPr marL="907085" indent="-228346" algn="l" defTabSz="453542" rtl="0" eaLnBrk="1" latinLnBrk="0" hangingPunct="1">
        <a:spcBef>
          <a:spcPct val="20000"/>
        </a:spcBef>
        <a:buFont typeface="Arial"/>
        <a:buChar char="•"/>
        <a:defRPr sz="1786" b="0" i="0" kern="1200">
          <a:solidFill>
            <a:srgbClr val="6C6463"/>
          </a:solidFill>
          <a:latin typeface="Gill Sans MT"/>
          <a:ea typeface="+mn-ea"/>
          <a:cs typeface="Gill Sans MT"/>
        </a:defRPr>
      </a:lvl3pPr>
      <a:lvl4pPr marL="1137006" indent="-229921" algn="l" defTabSz="453542" rtl="0" eaLnBrk="1" latinLnBrk="0" hangingPunct="1">
        <a:spcBef>
          <a:spcPct val="20000"/>
        </a:spcBef>
        <a:buFont typeface="Arial"/>
        <a:buChar char="–"/>
        <a:defRPr sz="1587" b="0" i="0" kern="1200">
          <a:solidFill>
            <a:srgbClr val="6C6463"/>
          </a:solidFill>
          <a:latin typeface="Gill Sans MT"/>
          <a:ea typeface="+mn-ea"/>
          <a:cs typeface="Gill Sans MT"/>
        </a:defRPr>
      </a:lvl4pPr>
      <a:lvl5pPr marL="1245667" indent="-228346" algn="l" defTabSz="453542" rtl="0" eaLnBrk="1" latinLnBrk="0" hangingPunct="1">
        <a:spcBef>
          <a:spcPct val="20000"/>
        </a:spcBef>
        <a:buFont typeface="Arial"/>
        <a:buChar char="»"/>
        <a:defRPr sz="1389" b="0" i="0" kern="1200">
          <a:solidFill>
            <a:srgbClr val="6C6463"/>
          </a:solidFill>
          <a:latin typeface="Gill Sans MT"/>
          <a:ea typeface="+mn-ea"/>
          <a:cs typeface="Gill Sans MT"/>
        </a:defRPr>
      </a:lvl5pPr>
      <a:lvl6pPr marL="2494483" indent="-226771" algn="l" defTabSz="453542" rtl="0" eaLnBrk="1" latinLnBrk="0" hangingPunct="1">
        <a:spcBef>
          <a:spcPct val="20000"/>
        </a:spcBef>
        <a:buFont typeface="Arial"/>
        <a:buChar char="•"/>
        <a:defRPr sz="1984" kern="1200">
          <a:solidFill>
            <a:schemeClr val="tx1"/>
          </a:solidFill>
          <a:latin typeface="+mn-lt"/>
          <a:ea typeface="+mn-ea"/>
          <a:cs typeface="+mn-cs"/>
        </a:defRPr>
      </a:lvl6pPr>
      <a:lvl7pPr marL="2948026" indent="-226771" algn="l" defTabSz="453542" rtl="0" eaLnBrk="1" latinLnBrk="0" hangingPunct="1">
        <a:spcBef>
          <a:spcPct val="20000"/>
        </a:spcBef>
        <a:buFont typeface="Arial"/>
        <a:buChar char="•"/>
        <a:defRPr sz="1984" kern="1200">
          <a:solidFill>
            <a:schemeClr val="tx1"/>
          </a:solidFill>
          <a:latin typeface="+mn-lt"/>
          <a:ea typeface="+mn-ea"/>
          <a:cs typeface="+mn-cs"/>
        </a:defRPr>
      </a:lvl7pPr>
      <a:lvl8pPr marL="3401568" indent="-226771" algn="l" defTabSz="453542" rtl="0" eaLnBrk="1" latinLnBrk="0" hangingPunct="1">
        <a:spcBef>
          <a:spcPct val="20000"/>
        </a:spcBef>
        <a:buFont typeface="Arial"/>
        <a:buChar char="•"/>
        <a:defRPr sz="1984" kern="1200">
          <a:solidFill>
            <a:schemeClr val="tx1"/>
          </a:solidFill>
          <a:latin typeface="+mn-lt"/>
          <a:ea typeface="+mn-ea"/>
          <a:cs typeface="+mn-cs"/>
        </a:defRPr>
      </a:lvl8pPr>
      <a:lvl9pPr marL="3855110" indent="-226771" algn="l" defTabSz="453542" rtl="0" eaLnBrk="1" latinLnBrk="0" hangingPunct="1">
        <a:spcBef>
          <a:spcPct val="20000"/>
        </a:spcBef>
        <a:buFont typeface="Arial"/>
        <a:buChar char="•"/>
        <a:defRPr sz="1984" kern="1200">
          <a:solidFill>
            <a:schemeClr val="tx1"/>
          </a:solidFill>
          <a:latin typeface="+mn-lt"/>
          <a:ea typeface="+mn-ea"/>
          <a:cs typeface="+mn-cs"/>
        </a:defRPr>
      </a:lvl9pPr>
    </p:bodyStyle>
    <p:otherStyle>
      <a:defPPr>
        <a:defRPr lang="en-US"/>
      </a:defPPr>
      <a:lvl1pPr marL="0" algn="l" defTabSz="453542" rtl="0" eaLnBrk="1" latinLnBrk="0" hangingPunct="1">
        <a:defRPr sz="1786" kern="1200">
          <a:solidFill>
            <a:schemeClr val="tx1"/>
          </a:solidFill>
          <a:latin typeface="+mn-lt"/>
          <a:ea typeface="+mn-ea"/>
          <a:cs typeface="+mn-cs"/>
        </a:defRPr>
      </a:lvl1pPr>
      <a:lvl2pPr marL="453542" algn="l" defTabSz="453542" rtl="0" eaLnBrk="1" latinLnBrk="0" hangingPunct="1">
        <a:defRPr sz="1786" kern="1200">
          <a:solidFill>
            <a:schemeClr val="tx1"/>
          </a:solidFill>
          <a:latin typeface="+mn-lt"/>
          <a:ea typeface="+mn-ea"/>
          <a:cs typeface="+mn-cs"/>
        </a:defRPr>
      </a:lvl2pPr>
      <a:lvl3pPr marL="907085" algn="l" defTabSz="453542" rtl="0" eaLnBrk="1" latinLnBrk="0" hangingPunct="1">
        <a:defRPr sz="1786" kern="1200">
          <a:solidFill>
            <a:schemeClr val="tx1"/>
          </a:solidFill>
          <a:latin typeface="+mn-lt"/>
          <a:ea typeface="+mn-ea"/>
          <a:cs typeface="+mn-cs"/>
        </a:defRPr>
      </a:lvl3pPr>
      <a:lvl4pPr marL="1360627" algn="l" defTabSz="453542" rtl="0" eaLnBrk="1" latinLnBrk="0" hangingPunct="1">
        <a:defRPr sz="1786" kern="1200">
          <a:solidFill>
            <a:schemeClr val="tx1"/>
          </a:solidFill>
          <a:latin typeface="+mn-lt"/>
          <a:ea typeface="+mn-ea"/>
          <a:cs typeface="+mn-cs"/>
        </a:defRPr>
      </a:lvl4pPr>
      <a:lvl5pPr marL="1814170" algn="l" defTabSz="453542" rtl="0" eaLnBrk="1" latinLnBrk="0" hangingPunct="1">
        <a:defRPr sz="1786" kern="1200">
          <a:solidFill>
            <a:schemeClr val="tx1"/>
          </a:solidFill>
          <a:latin typeface="+mn-lt"/>
          <a:ea typeface="+mn-ea"/>
          <a:cs typeface="+mn-cs"/>
        </a:defRPr>
      </a:lvl5pPr>
      <a:lvl6pPr marL="2267712" algn="l" defTabSz="453542" rtl="0" eaLnBrk="1" latinLnBrk="0" hangingPunct="1">
        <a:defRPr sz="1786" kern="1200">
          <a:solidFill>
            <a:schemeClr val="tx1"/>
          </a:solidFill>
          <a:latin typeface="+mn-lt"/>
          <a:ea typeface="+mn-ea"/>
          <a:cs typeface="+mn-cs"/>
        </a:defRPr>
      </a:lvl6pPr>
      <a:lvl7pPr marL="2721254" algn="l" defTabSz="453542" rtl="0" eaLnBrk="1" latinLnBrk="0" hangingPunct="1">
        <a:defRPr sz="1786" kern="1200">
          <a:solidFill>
            <a:schemeClr val="tx1"/>
          </a:solidFill>
          <a:latin typeface="+mn-lt"/>
          <a:ea typeface="+mn-ea"/>
          <a:cs typeface="+mn-cs"/>
        </a:defRPr>
      </a:lvl7pPr>
      <a:lvl8pPr marL="3174797" algn="l" defTabSz="453542" rtl="0" eaLnBrk="1" latinLnBrk="0" hangingPunct="1">
        <a:defRPr sz="1786" kern="1200">
          <a:solidFill>
            <a:schemeClr val="tx1"/>
          </a:solidFill>
          <a:latin typeface="+mn-lt"/>
          <a:ea typeface="+mn-ea"/>
          <a:cs typeface="+mn-cs"/>
        </a:defRPr>
      </a:lvl8pPr>
      <a:lvl9pPr marL="3628339" algn="l" defTabSz="453542" rtl="0" eaLnBrk="1" latinLnBrk="0" hangingPunct="1">
        <a:defRPr sz="178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88" userDrawn="1">
          <p15:clr>
            <a:srgbClr val="F26B43"/>
          </p15:clr>
        </p15:guide>
        <p15:guide id="4" orient="horz" pos="906" userDrawn="1">
          <p15:clr>
            <a:srgbClr val="F26B43"/>
          </p15:clr>
        </p15:guide>
        <p15:guide id="5" orient="horz" pos="252" userDrawn="1">
          <p15:clr>
            <a:srgbClr val="F26B43"/>
          </p15:clr>
        </p15:guide>
        <p15:guide id="6" orient="horz" pos="31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sprc.org/state-infrastructure"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sprc.org/sites/default/files/SPRC-State%20Infrastructure-Full%20Recommendation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sprc.org/sites/default/files/StateInfrastructureDataSupplemen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www.sprc.org/sites/default/files/SPRC-State%20Infrastructure-Full%20Recommendations.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prc.org/news-and-highlights?type=564&amp;populations=All&amp;settings=All&amp;suicide_problem=All&amp;plan_implement=All&amp;strategies=All&amp;state=Al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hyperlink" Target="http://www.sprc.org/events-trainings/building-suicide-prevention-infrastructure-your-stat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hyperlink" Target="http://www.sprc.org/events-trainings/creating-stronger-data-infrastructure-suicide-preventio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www.sprc.org/sites/default/files/State%20Infrastructure_Getting%20Started%20Guide.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sprc.org/sites/default/files/State%20Infrastructure_Essential%20Elements%20Assessment%20Tool.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www.sprc.org/sites/default/files/State%20Infrastructure_Timeline%20Workshee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www.sprc.org/sites/default/files/SPRC-State%20Infrastructure-Summary-Checklist.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afsp.org/about-suicide/state-fact-shee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prc.org/sites/default/files/State%20Infrastructure_Position%20Descriptions.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afsp.org/wp-content/uploads/2019/11/SPRC-State-Suicide-Prevention-Infrastructure_v2.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sprc.org/sites/default/files/Cover%20Letter%20for%20State%20Policy-Makers.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www.sprc.org/file/6482/download?token=IG-WX1Q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www.sprc.org/state-infrastructu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sprc.org/state-infrastructur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www.sprc.org/state-infrastructure/too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77332B-B201-8146-8D62-D65B1715ECF3}"/>
              </a:ext>
            </a:extLst>
          </p:cNvPr>
          <p:cNvSpPr>
            <a:spLocks noGrp="1"/>
          </p:cNvSpPr>
          <p:nvPr>
            <p:ph type="sldNum" sz="quarter" idx="4"/>
          </p:nvPr>
        </p:nvSpPr>
        <p:spPr/>
        <p:txBody>
          <a:bodyPr/>
          <a:lstStyle/>
          <a:p>
            <a:fld id="{42782948-4DBE-204D-AB9E-B65E067054AE}" type="slidenum">
              <a:rPr lang="en-US" smtClean="0"/>
              <a:pPr/>
              <a:t>1</a:t>
            </a:fld>
            <a:endParaRPr lang="en-US"/>
          </a:p>
        </p:txBody>
      </p:sp>
      <p:sp>
        <p:nvSpPr>
          <p:cNvPr id="4" name="Title 3">
            <a:extLst>
              <a:ext uri="{FF2B5EF4-FFF2-40B4-BE49-F238E27FC236}">
                <a16:creationId xmlns:a16="http://schemas.microsoft.com/office/drawing/2014/main" id="{5EB1351B-3038-6E40-BA78-42E5ECE09D53}"/>
              </a:ext>
            </a:extLst>
          </p:cNvPr>
          <p:cNvSpPr>
            <a:spLocks noGrp="1"/>
          </p:cNvSpPr>
          <p:nvPr>
            <p:ph type="title"/>
          </p:nvPr>
        </p:nvSpPr>
        <p:spPr>
          <a:xfrm>
            <a:off x="374649" y="234120"/>
            <a:ext cx="6366119" cy="1057387"/>
          </a:xfrm>
        </p:spPr>
        <p:txBody>
          <a:bodyPr/>
          <a:lstStyle/>
          <a:p>
            <a:r>
              <a:rPr lang="en-US" dirty="0"/>
              <a:t>Recommendations for State Suicide </a:t>
            </a:r>
            <a:br>
              <a:rPr lang="en-US" dirty="0"/>
            </a:br>
            <a:r>
              <a:rPr lang="en-US" dirty="0"/>
              <a:t>Prevention Infrastructure</a:t>
            </a:r>
            <a:br>
              <a:rPr lang="en-US" dirty="0"/>
            </a:br>
            <a:endParaRPr lang="en-US" dirty="0"/>
          </a:p>
        </p:txBody>
      </p:sp>
      <p:sp>
        <p:nvSpPr>
          <p:cNvPr id="5" name="Footer Placeholder 4">
            <a:extLst>
              <a:ext uri="{FF2B5EF4-FFF2-40B4-BE49-F238E27FC236}">
                <a16:creationId xmlns:a16="http://schemas.microsoft.com/office/drawing/2014/main" id="{BF2E04D0-EFC6-5344-B9A7-749E67799E19}"/>
              </a:ext>
            </a:extLst>
          </p:cNvPr>
          <p:cNvSpPr>
            <a:spLocks noGrp="1"/>
          </p:cNvSpPr>
          <p:nvPr>
            <p:ph type="ftr" sz="quarter" idx="11"/>
          </p:nvPr>
        </p:nvSpPr>
        <p:spPr/>
        <p:txBody>
          <a:bodyPr/>
          <a:lstStyle/>
          <a:p>
            <a:r>
              <a:rPr lang="en-US" dirty="0"/>
              <a:t>[Placeholder for Title of Your Presentation]</a:t>
            </a:r>
          </a:p>
        </p:txBody>
      </p:sp>
      <p:sp>
        <p:nvSpPr>
          <p:cNvPr id="10" name="Freeform 222">
            <a:extLst>
              <a:ext uri="{FF2B5EF4-FFF2-40B4-BE49-F238E27FC236}">
                <a16:creationId xmlns:a16="http://schemas.microsoft.com/office/drawing/2014/main" id="{BB902608-E552-0E49-934A-242CFC4352DB}"/>
              </a:ext>
            </a:extLst>
          </p:cNvPr>
          <p:cNvSpPr>
            <a:spLocks noEditPoints="1"/>
          </p:cNvSpPr>
          <p:nvPr/>
        </p:nvSpPr>
        <p:spPr bwMode="auto">
          <a:xfrm>
            <a:off x="466218" y="2339956"/>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sp>
        <p:nvSpPr>
          <p:cNvPr id="11" name="TextBox 10">
            <a:extLst>
              <a:ext uri="{FF2B5EF4-FFF2-40B4-BE49-F238E27FC236}">
                <a16:creationId xmlns:a16="http://schemas.microsoft.com/office/drawing/2014/main" id="{1378A52A-59B4-F747-AD84-E921BF89F564}"/>
              </a:ext>
            </a:extLst>
          </p:cNvPr>
          <p:cNvSpPr txBox="1"/>
          <p:nvPr/>
        </p:nvSpPr>
        <p:spPr>
          <a:xfrm>
            <a:off x="794353" y="1394834"/>
            <a:ext cx="3573032" cy="2977738"/>
          </a:xfrm>
          <a:prstGeom prst="rect">
            <a:avLst/>
          </a:prstGeom>
          <a:noFill/>
        </p:spPr>
        <p:txBody>
          <a:bodyPr wrap="square" rtlCol="0">
            <a:spAutoFit/>
          </a:bodyPr>
          <a:lstStyle/>
          <a:p>
            <a:pPr marL="0" lvl="1" indent="0" defTabSz="707526">
              <a:spcAft>
                <a:spcPts val="1500"/>
              </a:spcAft>
              <a:buClr>
                <a:schemeClr val="accent1"/>
              </a:buClr>
              <a:buNone/>
            </a:pPr>
            <a:r>
              <a:rPr lang="en-US" sz="1500" dirty="0">
                <a:solidFill>
                  <a:srgbClr val="1B2732"/>
                </a:solidFill>
                <a:latin typeface="Calibri"/>
              </a:rPr>
              <a:t>Articulates </a:t>
            </a:r>
            <a:r>
              <a:rPr lang="en-US" sz="1500" dirty="0">
                <a:latin typeface="Calibri" panose="020F0502020204030204" pitchFamily="34" charset="0"/>
                <a:cs typeface="Calibri" panose="020F0502020204030204" pitchFamily="34" charset="0"/>
              </a:rPr>
              <a:t>essential infrastructure elements for advancing and sustaining suicide prevention efforts</a:t>
            </a:r>
          </a:p>
          <a:p>
            <a:pPr marL="0" lvl="1" indent="0" defTabSz="707526">
              <a:spcAft>
                <a:spcPts val="1500"/>
              </a:spcAft>
              <a:buClr>
                <a:schemeClr val="accent1"/>
              </a:buClr>
              <a:buNone/>
            </a:pPr>
            <a:r>
              <a:rPr lang="en-US" sz="1500" dirty="0">
                <a:solidFill>
                  <a:srgbClr val="1B2732"/>
                </a:solidFill>
                <a:latin typeface="Calibri" panose="020F0502020204030204" pitchFamily="34" charset="0"/>
                <a:cs typeface="Calibri" panose="020F0502020204030204" pitchFamily="34" charset="0"/>
              </a:rPr>
              <a:t>D</a:t>
            </a:r>
            <a:r>
              <a:rPr lang="en-US" sz="1500" dirty="0">
                <a:solidFill>
                  <a:srgbClr val="1B2732"/>
                </a:solidFill>
                <a:latin typeface="Calibri"/>
              </a:rPr>
              <a:t>eveloped by SPRC in 2019 in collaboration with an advisory panel of experts and key stakeholders</a:t>
            </a:r>
          </a:p>
          <a:p>
            <a:pPr marL="0" lvl="1" indent="0" defTabSz="707526">
              <a:spcAft>
                <a:spcPts val="1500"/>
              </a:spcAft>
              <a:buClr>
                <a:schemeClr val="accent1"/>
              </a:buClr>
              <a:buNone/>
            </a:pPr>
            <a:r>
              <a:rPr lang="en-US" sz="1500" dirty="0">
                <a:latin typeface="Calibri" panose="020F0502020204030204" pitchFamily="34" charset="0"/>
                <a:cs typeface="Calibri" panose="020F0502020204030204" pitchFamily="34" charset="0"/>
              </a:rPr>
              <a:t>Related tools, success stories, archived webinars, and more are available to help states implement the recommendations</a:t>
            </a:r>
            <a:endParaRPr lang="en-US" sz="1500" dirty="0">
              <a:solidFill>
                <a:srgbClr val="1B2732"/>
              </a:solidFill>
              <a:latin typeface="Calibri"/>
            </a:endParaRPr>
          </a:p>
          <a:p>
            <a:pPr marL="0" lvl="1" indent="0" defTabSz="707526">
              <a:spcAft>
                <a:spcPts val="1500"/>
              </a:spcAft>
              <a:buClr>
                <a:schemeClr val="accent1"/>
              </a:buClr>
              <a:buNone/>
            </a:pPr>
            <a:endParaRPr lang="en-US" sz="1500" dirty="0">
              <a:solidFill>
                <a:srgbClr val="1B2732"/>
              </a:solidFill>
              <a:latin typeface="Calibri"/>
            </a:endParaRPr>
          </a:p>
        </p:txBody>
      </p:sp>
      <p:sp>
        <p:nvSpPr>
          <p:cNvPr id="13" name="TextBox 12">
            <a:extLst>
              <a:ext uri="{FF2B5EF4-FFF2-40B4-BE49-F238E27FC236}">
                <a16:creationId xmlns:a16="http://schemas.microsoft.com/office/drawing/2014/main" id="{6C35C15A-3FA8-984E-9E55-76E744DEEF91}"/>
              </a:ext>
            </a:extLst>
          </p:cNvPr>
          <p:cNvSpPr txBox="1"/>
          <p:nvPr/>
        </p:nvSpPr>
        <p:spPr>
          <a:xfrm>
            <a:off x="374649" y="4049407"/>
            <a:ext cx="4330654" cy="323165"/>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Visit </a:t>
            </a:r>
            <a:r>
              <a:rPr lang="en-US" sz="1500" b="1" dirty="0">
                <a:latin typeface="Calibri" panose="020F0502020204030204" pitchFamily="34" charset="0"/>
                <a:cs typeface="Calibri" panose="020F0502020204030204" pitchFamily="34" charset="0"/>
                <a:hlinkClick r:id="rId3"/>
              </a:rPr>
              <a:t>sprc.org/state-infrastructure</a:t>
            </a:r>
            <a:r>
              <a:rPr lang="en-US" sz="1500" b="1" dirty="0">
                <a:latin typeface="Calibri" panose="020F0502020204030204" pitchFamily="34" charset="0"/>
                <a:cs typeface="Calibri" panose="020F0502020204030204" pitchFamily="34" charset="0"/>
              </a:rPr>
              <a:t> </a:t>
            </a:r>
            <a:r>
              <a:rPr lang="en-US" sz="1500" dirty="0">
                <a:latin typeface="Calibri" panose="020F0502020204030204" pitchFamily="34" charset="0"/>
                <a:cs typeface="Calibri" panose="020F0502020204030204" pitchFamily="34" charset="0"/>
              </a:rPr>
              <a:t>to learn more!</a:t>
            </a:r>
          </a:p>
        </p:txBody>
      </p:sp>
      <p:sp>
        <p:nvSpPr>
          <p:cNvPr id="15" name="Freeform 222">
            <a:extLst>
              <a:ext uri="{FF2B5EF4-FFF2-40B4-BE49-F238E27FC236}">
                <a16:creationId xmlns:a16="http://schemas.microsoft.com/office/drawing/2014/main" id="{CA4C5FEA-2310-B848-8A09-2C9CD88E2E6F}"/>
              </a:ext>
            </a:extLst>
          </p:cNvPr>
          <p:cNvSpPr>
            <a:spLocks noEditPoints="1"/>
          </p:cNvSpPr>
          <p:nvPr/>
        </p:nvSpPr>
        <p:spPr bwMode="auto">
          <a:xfrm>
            <a:off x="466218" y="1454099"/>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sp>
        <p:nvSpPr>
          <p:cNvPr id="14" name="Freeform 222">
            <a:extLst>
              <a:ext uri="{FF2B5EF4-FFF2-40B4-BE49-F238E27FC236}">
                <a16:creationId xmlns:a16="http://schemas.microsoft.com/office/drawing/2014/main" id="{8A16BD54-2E49-9644-A67F-509F696D1E36}"/>
              </a:ext>
            </a:extLst>
          </p:cNvPr>
          <p:cNvSpPr>
            <a:spLocks noEditPoints="1"/>
          </p:cNvSpPr>
          <p:nvPr/>
        </p:nvSpPr>
        <p:spPr bwMode="auto">
          <a:xfrm>
            <a:off x="466218" y="3214090"/>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pic>
        <p:nvPicPr>
          <p:cNvPr id="17" name="Picture 16" descr="A picture containing toy&#10;&#10;Description automatically generated">
            <a:extLst>
              <a:ext uri="{FF2B5EF4-FFF2-40B4-BE49-F238E27FC236}">
                <a16:creationId xmlns:a16="http://schemas.microsoft.com/office/drawing/2014/main" id="{FAC75BD8-6DD3-C148-92B6-5D2108A469A3}"/>
              </a:ext>
            </a:extLst>
          </p:cNvPr>
          <p:cNvPicPr>
            <a:picLocks noChangeAspect="1"/>
          </p:cNvPicPr>
          <p:nvPr/>
        </p:nvPicPr>
        <p:blipFill rotWithShape="1">
          <a:blip r:embed="rId4"/>
          <a:srcRect l="13468" t="18089" r="29777" b="22778"/>
          <a:stretch/>
        </p:blipFill>
        <p:spPr>
          <a:xfrm>
            <a:off x="4787517" y="1291507"/>
            <a:ext cx="3906501" cy="2763823"/>
          </a:xfrm>
          <a:prstGeom prst="rect">
            <a:avLst/>
          </a:prstGeom>
        </p:spPr>
      </p:pic>
      <p:sp>
        <p:nvSpPr>
          <p:cNvPr id="18" name="TextBox 17">
            <a:extLst>
              <a:ext uri="{FF2B5EF4-FFF2-40B4-BE49-F238E27FC236}">
                <a16:creationId xmlns:a16="http://schemas.microsoft.com/office/drawing/2014/main" id="{D808DC2F-0714-2249-87EE-5B1D053C20BD}"/>
              </a:ext>
            </a:extLst>
          </p:cNvPr>
          <p:cNvSpPr txBox="1"/>
          <p:nvPr/>
        </p:nvSpPr>
        <p:spPr>
          <a:xfrm>
            <a:off x="9332879" y="0"/>
            <a:ext cx="2126058" cy="1938992"/>
          </a:xfrm>
          <a:prstGeom prst="rect">
            <a:avLst/>
          </a:prstGeom>
          <a:solidFill>
            <a:srgbClr val="FFB500"/>
          </a:solidFill>
        </p:spPr>
        <p:txBody>
          <a:bodyPr wrap="square" rtlCol="0">
            <a:spAutoFit/>
          </a:bodyPr>
          <a:lstStyle/>
          <a:p>
            <a:pPr lvl="0" defTabSz="914400">
              <a:defRPr/>
            </a:pPr>
            <a:r>
              <a:rPr kumimoji="0" lang="en-US" sz="1200" b="1" i="0" u="none" strike="noStrike" kern="0" cap="none" spc="0" normalizeH="0" baseline="0" noProof="0" dirty="0">
                <a:ln>
                  <a:noFill/>
                </a:ln>
                <a:solidFill>
                  <a:srgbClr val="1C2532"/>
                </a:solidFill>
                <a:effectLst/>
                <a:uLnTx/>
                <a:uFillTx/>
                <a:latin typeface="Calibri" panose="020F0502020204030204"/>
              </a:rPr>
              <a:t>This is a stand-alone promotional slide for Recommendations for </a:t>
            </a:r>
            <a:r>
              <a:rPr lang="en-US" sz="1200" b="1" kern="0" dirty="0">
                <a:solidFill>
                  <a:srgbClr val="1C2532"/>
                </a:solidFill>
                <a:latin typeface="Calibri" panose="020F0502020204030204"/>
              </a:rPr>
              <a:t>State Suicide Prevention Infrastructure. </a:t>
            </a:r>
          </a:p>
          <a:p>
            <a:pPr lvl="0" defTabSz="914400">
              <a:defRPr/>
            </a:pPr>
            <a:endParaRPr lang="en-US" sz="1200" b="1" kern="0" dirty="0">
              <a:solidFill>
                <a:srgbClr val="1C2532"/>
              </a:solidFill>
              <a:latin typeface="Calibri" panose="020F0502020204030204"/>
            </a:endParaRPr>
          </a:p>
          <a:p>
            <a:pPr lvl="0" defTabSz="914400">
              <a:defRPr/>
            </a:pPr>
            <a:r>
              <a:rPr lang="en-US" sz="1200" b="1" kern="0" dirty="0">
                <a:solidFill>
                  <a:srgbClr val="1C2532"/>
                </a:solidFill>
                <a:latin typeface="Calibri" panose="020F0502020204030204"/>
              </a:rPr>
              <a:t>It includes key talking points about the Infrastructure Recommendations in the notes field.</a:t>
            </a:r>
          </a:p>
        </p:txBody>
      </p:sp>
      <p:sp>
        <p:nvSpPr>
          <p:cNvPr id="19" name="Right Arrow 18">
            <a:extLst>
              <a:ext uri="{FF2B5EF4-FFF2-40B4-BE49-F238E27FC236}">
                <a16:creationId xmlns:a16="http://schemas.microsoft.com/office/drawing/2014/main" id="{41D1275B-6E5A-2B40-9B40-97E4A8B5E3E7}"/>
              </a:ext>
            </a:extLst>
          </p:cNvPr>
          <p:cNvSpPr/>
          <p:nvPr/>
        </p:nvSpPr>
        <p:spPr>
          <a:xfrm>
            <a:off x="9144000" y="65908"/>
            <a:ext cx="223999" cy="168613"/>
          </a:xfrm>
          <a:prstGeom prst="rightArrow">
            <a:avLst/>
          </a:prstGeom>
          <a:solidFill>
            <a:srgbClr val="1C2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Tree>
    <p:extLst>
      <p:ext uri="{BB962C8B-B14F-4D97-AF65-F5344CB8AC3E}">
        <p14:creationId xmlns:p14="http://schemas.microsoft.com/office/powerpoint/2010/main" val="7380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10</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20" name="Picture 19" descr="A picture containing toy&#10;&#10;Description automatically generated">
            <a:extLst>
              <a:ext uri="{FF2B5EF4-FFF2-40B4-BE49-F238E27FC236}">
                <a16:creationId xmlns:a16="http://schemas.microsoft.com/office/drawing/2014/main" id="{155F5E85-CE39-6048-9671-53E261561E21}"/>
              </a:ext>
            </a:extLst>
          </p:cNvPr>
          <p:cNvPicPr>
            <a:picLocks noChangeAspect="1"/>
          </p:cNvPicPr>
          <p:nvPr/>
        </p:nvPicPr>
        <p:blipFill>
          <a:blip r:embed="rId3"/>
          <a:stretch>
            <a:fillRect/>
          </a:stretch>
        </p:blipFill>
        <p:spPr>
          <a:xfrm>
            <a:off x="584110" y="1466244"/>
            <a:ext cx="2176665" cy="2816860"/>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BC339FB0-3405-C646-BBC4-A635F2CE16E0}"/>
              </a:ext>
            </a:extLst>
          </p:cNvPr>
          <p:cNvSpPr/>
          <p:nvPr/>
        </p:nvSpPr>
        <p:spPr>
          <a:xfrm>
            <a:off x="3082387" y="1466244"/>
            <a:ext cx="4985657" cy="1661993"/>
          </a:xfrm>
          <a:prstGeom prst="rect">
            <a:avLst/>
          </a:prstGeom>
        </p:spPr>
        <p:txBody>
          <a:bodyPr wrap="square">
            <a:spAutoFit/>
          </a:bodyPr>
          <a:lstStyle/>
          <a:p>
            <a:r>
              <a:rPr lang="en-US" dirty="0">
                <a:solidFill>
                  <a:schemeClr val="tx2"/>
                </a:solidFill>
                <a:latin typeface="Arial" panose="020B0604020202020204" pitchFamily="34" charset="0"/>
                <a:hlinkClick r:id="rId4"/>
              </a:rPr>
              <a:t>State Infrastructure Recommendations</a:t>
            </a:r>
            <a:endParaRPr lang="en-US" dirty="0">
              <a:solidFill>
                <a:schemeClr val="tx2"/>
              </a:solidFill>
              <a:latin typeface="Arial" panose="020B0604020202020204" pitchFamily="34" charset="0"/>
            </a:endParaRPr>
          </a:p>
          <a:p>
            <a:endParaRPr lang="en-US"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In this downloadable PDF of the full Infrastructure Recommendations, you can read real-life examples from around the U.S. of the essential elements in action.</a:t>
            </a:r>
          </a:p>
        </p:txBody>
      </p:sp>
    </p:spTree>
    <p:extLst>
      <p:ext uri="{BB962C8B-B14F-4D97-AF65-F5344CB8AC3E}">
        <p14:creationId xmlns:p14="http://schemas.microsoft.com/office/powerpoint/2010/main" val="412613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11</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5" name="Picture 14" descr="A picture containing computer, large, mouse&#10;&#10;Description automatically generated">
            <a:extLst>
              <a:ext uri="{FF2B5EF4-FFF2-40B4-BE49-F238E27FC236}">
                <a16:creationId xmlns:a16="http://schemas.microsoft.com/office/drawing/2014/main" id="{7FE64850-2DDC-4F4C-9C91-46420BAF55B8}"/>
              </a:ext>
            </a:extLst>
          </p:cNvPr>
          <p:cNvPicPr>
            <a:picLocks noChangeAspect="1"/>
          </p:cNvPicPr>
          <p:nvPr/>
        </p:nvPicPr>
        <p:blipFill>
          <a:blip r:embed="rId3"/>
          <a:stretch>
            <a:fillRect/>
          </a:stretch>
        </p:blipFill>
        <p:spPr>
          <a:xfrm>
            <a:off x="596466" y="1466243"/>
            <a:ext cx="2115237" cy="2816860"/>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039360D2-AEBE-5747-A434-9471F15AD53B}"/>
              </a:ext>
            </a:extLst>
          </p:cNvPr>
          <p:cNvSpPr/>
          <p:nvPr/>
        </p:nvSpPr>
        <p:spPr>
          <a:xfrm>
            <a:off x="3082387" y="1466244"/>
            <a:ext cx="4985657" cy="1600438"/>
          </a:xfrm>
          <a:prstGeom prst="rect">
            <a:avLst/>
          </a:prstGeom>
        </p:spPr>
        <p:txBody>
          <a:bodyPr wrap="square">
            <a:spAutoFit/>
          </a:bodyPr>
          <a:lstStyle/>
          <a:p>
            <a:r>
              <a:rPr lang="en-US" dirty="0">
                <a:solidFill>
                  <a:schemeClr val="tx2"/>
                </a:solidFill>
                <a:latin typeface="Arial" panose="020B0604020202020204" pitchFamily="34" charset="0"/>
                <a:hlinkClick r:id="rId4"/>
              </a:rPr>
              <a:t>Data Infrastructure Recommendations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detailed supplement to the Infrastructure Recommendations can help state and local leaders understand the data resources and systems needed to effectively direct suicide prevention efforts.</a:t>
            </a:r>
          </a:p>
        </p:txBody>
      </p:sp>
    </p:spTree>
    <p:extLst>
      <p:ext uri="{BB962C8B-B14F-4D97-AF65-F5344CB8AC3E}">
        <p14:creationId xmlns:p14="http://schemas.microsoft.com/office/powerpoint/2010/main" val="417939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12</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3" name="Picture 12" descr="A screenshot of a cell phone&#10;&#10;Description automatically generated">
            <a:extLst>
              <a:ext uri="{FF2B5EF4-FFF2-40B4-BE49-F238E27FC236}">
                <a16:creationId xmlns:a16="http://schemas.microsoft.com/office/drawing/2014/main" id="{07EA2A7B-E671-F044-9B8D-E7D39A149734}"/>
              </a:ext>
            </a:extLst>
          </p:cNvPr>
          <p:cNvPicPr>
            <a:picLocks noChangeAspect="1"/>
          </p:cNvPicPr>
          <p:nvPr/>
        </p:nvPicPr>
        <p:blipFill>
          <a:blip r:embed="rId3"/>
          <a:stretch>
            <a:fillRect/>
          </a:stretch>
        </p:blipFill>
        <p:spPr>
          <a:xfrm>
            <a:off x="584109" y="1466243"/>
            <a:ext cx="2176665" cy="281686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EC9C9311-1FE6-8645-90CD-52A58D7254E8}"/>
              </a:ext>
            </a:extLst>
          </p:cNvPr>
          <p:cNvSpPr/>
          <p:nvPr/>
        </p:nvSpPr>
        <p:spPr>
          <a:xfrm>
            <a:off x="3082387" y="1466244"/>
            <a:ext cx="4985657" cy="1877437"/>
          </a:xfrm>
          <a:prstGeom prst="rect">
            <a:avLst/>
          </a:prstGeom>
        </p:spPr>
        <p:txBody>
          <a:bodyPr wrap="square">
            <a:spAutoFit/>
          </a:bodyPr>
          <a:lstStyle/>
          <a:p>
            <a:r>
              <a:rPr lang="en-US" dirty="0">
                <a:solidFill>
                  <a:schemeClr val="tx2"/>
                </a:solidFill>
                <a:latin typeface="Arial" panose="020B0604020202020204" pitchFamily="34" charset="0"/>
                <a:hlinkClick r:id="rId4"/>
              </a:rPr>
              <a:t>Summary Recommendations for State Suicide Prevention Infrastructure</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2-page PDF provides a brief overview of Infrastructure Recommendations and contains an editable section to provide your audience with information relevant to your state.</a:t>
            </a:r>
          </a:p>
        </p:txBody>
      </p:sp>
    </p:spTree>
    <p:extLst>
      <p:ext uri="{BB962C8B-B14F-4D97-AF65-F5344CB8AC3E}">
        <p14:creationId xmlns:p14="http://schemas.microsoft.com/office/powerpoint/2010/main" val="134081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13</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sp>
        <p:nvSpPr>
          <p:cNvPr id="14" name="Rectangle 13">
            <a:extLst>
              <a:ext uri="{FF2B5EF4-FFF2-40B4-BE49-F238E27FC236}">
                <a16:creationId xmlns:a16="http://schemas.microsoft.com/office/drawing/2014/main" id="{EC9C9311-1FE6-8645-90CD-52A58D7254E8}"/>
              </a:ext>
            </a:extLst>
          </p:cNvPr>
          <p:cNvSpPr/>
          <p:nvPr/>
        </p:nvSpPr>
        <p:spPr>
          <a:xfrm>
            <a:off x="3389730" y="1466243"/>
            <a:ext cx="4985657" cy="1354217"/>
          </a:xfrm>
          <a:prstGeom prst="rect">
            <a:avLst/>
          </a:prstGeom>
        </p:spPr>
        <p:txBody>
          <a:bodyPr wrap="square">
            <a:spAutoFit/>
          </a:bodyPr>
          <a:lstStyle/>
          <a:p>
            <a:r>
              <a:rPr lang="en-US" dirty="0">
                <a:solidFill>
                  <a:schemeClr val="tx2"/>
                </a:solidFill>
                <a:latin typeface="Arial" panose="020B0604020202020204" pitchFamily="34" charset="0"/>
                <a:hlinkClick r:id="rId3"/>
              </a:rPr>
              <a:t>State Infrastructure Success Stories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series of success stories highlights real-life examples of nine states that built infrastructure essential for advancing suicide prevention, including: </a:t>
            </a:r>
          </a:p>
        </p:txBody>
      </p:sp>
      <p:pic>
        <p:nvPicPr>
          <p:cNvPr id="8" name="Picture 7">
            <a:extLst>
              <a:ext uri="{FF2B5EF4-FFF2-40B4-BE49-F238E27FC236}">
                <a16:creationId xmlns:a16="http://schemas.microsoft.com/office/drawing/2014/main" id="{DA4E19DD-F34A-694B-AC43-B2A509BB17D8}"/>
              </a:ext>
            </a:extLst>
          </p:cNvPr>
          <p:cNvPicPr>
            <a:picLocks noChangeAspect="1"/>
          </p:cNvPicPr>
          <p:nvPr/>
        </p:nvPicPr>
        <p:blipFill rotWithShape="1">
          <a:blip r:embed="rId4"/>
          <a:srcRect l="23683" t="215" r="22698" b="2154"/>
          <a:stretch/>
        </p:blipFill>
        <p:spPr>
          <a:xfrm>
            <a:off x="474332" y="1477673"/>
            <a:ext cx="2703444" cy="1810289"/>
          </a:xfrm>
          <a:prstGeom prst="rect">
            <a:avLst/>
          </a:prstGeom>
        </p:spPr>
      </p:pic>
      <p:sp>
        <p:nvSpPr>
          <p:cNvPr id="5" name="Rectangle 4">
            <a:extLst>
              <a:ext uri="{FF2B5EF4-FFF2-40B4-BE49-F238E27FC236}">
                <a16:creationId xmlns:a16="http://schemas.microsoft.com/office/drawing/2014/main" id="{22432616-7B77-B949-96D9-00CC15452D33}"/>
              </a:ext>
            </a:extLst>
          </p:cNvPr>
          <p:cNvSpPr/>
          <p:nvPr/>
        </p:nvSpPr>
        <p:spPr>
          <a:xfrm>
            <a:off x="3389730" y="2899715"/>
            <a:ext cx="5721196" cy="1323439"/>
          </a:xfrm>
          <a:prstGeom prst="rect">
            <a:avLst/>
          </a:prstGeom>
        </p:spPr>
        <p:txBody>
          <a:bodyPr wrap="square" numCol="2">
            <a:spAutoFit/>
          </a:bodyPr>
          <a:lstStyle/>
          <a:p>
            <a:pPr marL="285750" indent="-285750">
              <a:buClr>
                <a:schemeClr val="accent1"/>
              </a:buClr>
              <a:buFont typeface="Wingdings" pitchFamily="2" charset="2"/>
              <a:buChar char="§"/>
            </a:pPr>
            <a:r>
              <a:rPr lang="en-US" sz="1600" dirty="0">
                <a:latin typeface="Arial" panose="020B0604020202020204" pitchFamily="34" charset="0"/>
              </a:rPr>
              <a:t>Arizona</a:t>
            </a:r>
          </a:p>
          <a:p>
            <a:pPr marL="285750" indent="-285750">
              <a:buClr>
                <a:schemeClr val="accent1"/>
              </a:buClr>
              <a:buFont typeface="Wingdings" pitchFamily="2" charset="2"/>
              <a:buChar char="§"/>
            </a:pPr>
            <a:r>
              <a:rPr lang="en-US" sz="1600" dirty="0">
                <a:latin typeface="Arial" panose="020B0604020202020204" pitchFamily="34" charset="0"/>
              </a:rPr>
              <a:t>Colorado</a:t>
            </a:r>
          </a:p>
          <a:p>
            <a:pPr marL="285750" indent="-285750">
              <a:buClr>
                <a:schemeClr val="accent1"/>
              </a:buClr>
              <a:buFont typeface="Wingdings" pitchFamily="2" charset="2"/>
              <a:buChar char="§"/>
            </a:pPr>
            <a:r>
              <a:rPr lang="en-US" sz="1600" dirty="0">
                <a:latin typeface="Arial" panose="020B0604020202020204" pitchFamily="34" charset="0"/>
              </a:rPr>
              <a:t>Massachusetts</a:t>
            </a:r>
          </a:p>
          <a:p>
            <a:pPr marL="285750" indent="-285750">
              <a:buClr>
                <a:schemeClr val="accent1"/>
              </a:buClr>
              <a:buFont typeface="Wingdings" pitchFamily="2" charset="2"/>
              <a:buChar char="§"/>
            </a:pPr>
            <a:r>
              <a:rPr lang="en-US" sz="1600" dirty="0">
                <a:latin typeface="Arial" panose="020B0604020202020204" pitchFamily="34" charset="0"/>
              </a:rPr>
              <a:t>Minnesota</a:t>
            </a:r>
          </a:p>
          <a:p>
            <a:pPr marL="285750" indent="-285750">
              <a:buClr>
                <a:schemeClr val="accent1"/>
              </a:buClr>
              <a:buFont typeface="Wingdings" pitchFamily="2" charset="2"/>
              <a:buChar char="§"/>
            </a:pPr>
            <a:r>
              <a:rPr lang="en-US" sz="1600" dirty="0">
                <a:latin typeface="Arial" panose="020B0604020202020204" pitchFamily="34" charset="0"/>
              </a:rPr>
              <a:t>New Hampshire</a:t>
            </a:r>
          </a:p>
          <a:p>
            <a:pPr marL="285750" indent="-285750">
              <a:buClr>
                <a:schemeClr val="accent1"/>
              </a:buClr>
              <a:buFont typeface="Wingdings" pitchFamily="2" charset="2"/>
              <a:buChar char="§"/>
            </a:pPr>
            <a:r>
              <a:rPr lang="en-US" sz="1600" dirty="0">
                <a:latin typeface="Arial" panose="020B0604020202020204" pitchFamily="34" charset="0"/>
              </a:rPr>
              <a:t>New York</a:t>
            </a:r>
          </a:p>
          <a:p>
            <a:pPr marL="285750" indent="-285750">
              <a:buClr>
                <a:schemeClr val="accent1"/>
              </a:buClr>
              <a:buFont typeface="Wingdings" pitchFamily="2" charset="2"/>
              <a:buChar char="§"/>
            </a:pPr>
            <a:r>
              <a:rPr lang="en-US" sz="1600" dirty="0">
                <a:latin typeface="Arial" panose="020B0604020202020204" pitchFamily="34" charset="0"/>
              </a:rPr>
              <a:t>Utah </a:t>
            </a:r>
          </a:p>
          <a:p>
            <a:pPr marL="285750" indent="-285750">
              <a:buClr>
                <a:schemeClr val="accent1"/>
              </a:buClr>
              <a:buFont typeface="Wingdings" pitchFamily="2" charset="2"/>
              <a:buChar char="§"/>
            </a:pPr>
            <a:r>
              <a:rPr lang="en-US" sz="1600" dirty="0">
                <a:latin typeface="Arial" panose="020B0604020202020204" pitchFamily="34" charset="0"/>
              </a:rPr>
              <a:t>Tennessee</a:t>
            </a:r>
          </a:p>
          <a:p>
            <a:pPr marL="285750" indent="-285750">
              <a:buClr>
                <a:schemeClr val="accent1"/>
              </a:buClr>
              <a:buFont typeface="Wingdings" pitchFamily="2" charset="2"/>
              <a:buChar char="§"/>
            </a:pPr>
            <a:r>
              <a:rPr lang="en-US" sz="1600" dirty="0">
                <a:latin typeface="Arial" panose="020B0604020202020204" pitchFamily="34" charset="0"/>
              </a:rPr>
              <a:t>Texas</a:t>
            </a:r>
          </a:p>
        </p:txBody>
      </p:sp>
    </p:spTree>
    <p:extLst>
      <p:ext uri="{BB962C8B-B14F-4D97-AF65-F5344CB8AC3E}">
        <p14:creationId xmlns:p14="http://schemas.microsoft.com/office/powerpoint/2010/main" val="34090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14</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sp>
        <p:nvSpPr>
          <p:cNvPr id="14" name="Rectangle 13">
            <a:extLst>
              <a:ext uri="{FF2B5EF4-FFF2-40B4-BE49-F238E27FC236}">
                <a16:creationId xmlns:a16="http://schemas.microsoft.com/office/drawing/2014/main" id="{EC9C9311-1FE6-8645-90CD-52A58D7254E8}"/>
              </a:ext>
            </a:extLst>
          </p:cNvPr>
          <p:cNvSpPr/>
          <p:nvPr/>
        </p:nvSpPr>
        <p:spPr>
          <a:xfrm>
            <a:off x="3389730" y="1466243"/>
            <a:ext cx="4985657" cy="2369880"/>
          </a:xfrm>
          <a:prstGeom prst="rect">
            <a:avLst/>
          </a:prstGeom>
        </p:spPr>
        <p:txBody>
          <a:bodyPr wrap="square">
            <a:spAutoFit/>
          </a:bodyPr>
          <a:lstStyle/>
          <a:p>
            <a:r>
              <a:rPr lang="en-US" dirty="0">
                <a:solidFill>
                  <a:schemeClr val="tx2"/>
                </a:solidFill>
                <a:latin typeface="Arial" panose="020B0604020202020204" pitchFamily="34" charset="0"/>
                <a:hlinkClick r:id="rId3"/>
              </a:rPr>
              <a:t>Building State Infrastructure in Your State (Archived Webinar)</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In this webinar, presenters from SPRC, the American Foundation for Suicide Prevention, and NAMI New Hampshire explore the Infrastructure Recommendations and how you can use them to build suicide prevention infrastructure in your state.</a:t>
            </a:r>
          </a:p>
          <a:p>
            <a:r>
              <a:rPr lang="en-US" sz="1600" dirty="0">
                <a:solidFill>
                  <a:srgbClr val="373737"/>
                </a:solidFill>
                <a:latin typeface="Arial" panose="020B0604020202020204" pitchFamily="34" charset="0"/>
              </a:rPr>
              <a:t> </a:t>
            </a:r>
          </a:p>
        </p:txBody>
      </p:sp>
      <p:pic>
        <p:nvPicPr>
          <p:cNvPr id="11" name="Picture 10">
            <a:extLst>
              <a:ext uri="{FF2B5EF4-FFF2-40B4-BE49-F238E27FC236}">
                <a16:creationId xmlns:a16="http://schemas.microsoft.com/office/drawing/2014/main" id="{CCC09EED-2ED5-C74B-AE33-09A874265981}"/>
              </a:ext>
            </a:extLst>
          </p:cNvPr>
          <p:cNvPicPr>
            <a:picLocks noChangeAspect="1"/>
          </p:cNvPicPr>
          <p:nvPr/>
        </p:nvPicPr>
        <p:blipFill rotWithShape="1">
          <a:blip r:embed="rId4"/>
          <a:srcRect l="28375" r="17400"/>
          <a:stretch/>
        </p:blipFill>
        <p:spPr>
          <a:xfrm>
            <a:off x="474332" y="1476040"/>
            <a:ext cx="2703444" cy="1833516"/>
          </a:xfrm>
          <a:prstGeom prst="rect">
            <a:avLst/>
          </a:prstGeom>
        </p:spPr>
      </p:pic>
    </p:spTree>
    <p:extLst>
      <p:ext uri="{BB962C8B-B14F-4D97-AF65-F5344CB8AC3E}">
        <p14:creationId xmlns:p14="http://schemas.microsoft.com/office/powerpoint/2010/main" val="159335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15</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Recommendations and Related Products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sp>
        <p:nvSpPr>
          <p:cNvPr id="14" name="Rectangle 13">
            <a:extLst>
              <a:ext uri="{FF2B5EF4-FFF2-40B4-BE49-F238E27FC236}">
                <a16:creationId xmlns:a16="http://schemas.microsoft.com/office/drawing/2014/main" id="{EC9C9311-1FE6-8645-90CD-52A58D7254E8}"/>
              </a:ext>
            </a:extLst>
          </p:cNvPr>
          <p:cNvSpPr/>
          <p:nvPr/>
        </p:nvSpPr>
        <p:spPr>
          <a:xfrm>
            <a:off x="3389730" y="1453180"/>
            <a:ext cx="4985657" cy="2369880"/>
          </a:xfrm>
          <a:prstGeom prst="rect">
            <a:avLst/>
          </a:prstGeom>
        </p:spPr>
        <p:txBody>
          <a:bodyPr wrap="square">
            <a:spAutoFit/>
          </a:bodyPr>
          <a:lstStyle/>
          <a:p>
            <a:r>
              <a:rPr lang="en-US" dirty="0">
                <a:solidFill>
                  <a:schemeClr val="tx2"/>
                </a:solidFill>
                <a:latin typeface="Arial" panose="020B0604020202020204" pitchFamily="34" charset="0"/>
                <a:hlinkClick r:id="rId3"/>
              </a:rPr>
              <a:t>Creating a Stronger Data Infrastructure for Suicide Prevention (Archived Webinar)</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webinar highlights six concrete recommendations for creating infrastructure to support data-driven decision-making. Presenters from Colorado and Texas also share examples of how these recommendations have been applied in their states to build a stronger data infrastructure. </a:t>
            </a:r>
          </a:p>
        </p:txBody>
      </p:sp>
      <p:pic>
        <p:nvPicPr>
          <p:cNvPr id="11" name="Picture 10" descr="A picture containing sitting, table, cellphone, surface&#10;&#10;Description automatically generated">
            <a:extLst>
              <a:ext uri="{FF2B5EF4-FFF2-40B4-BE49-F238E27FC236}">
                <a16:creationId xmlns:a16="http://schemas.microsoft.com/office/drawing/2014/main" id="{A3250895-35AA-5647-9E39-562B9FA011E2}"/>
              </a:ext>
            </a:extLst>
          </p:cNvPr>
          <p:cNvPicPr>
            <a:picLocks noChangeAspect="1"/>
          </p:cNvPicPr>
          <p:nvPr/>
        </p:nvPicPr>
        <p:blipFill rotWithShape="1">
          <a:blip r:embed="rId4"/>
          <a:srcRect r="1669"/>
          <a:stretch/>
        </p:blipFill>
        <p:spPr>
          <a:xfrm>
            <a:off x="474332" y="1466244"/>
            <a:ext cx="2703444" cy="1834782"/>
          </a:xfrm>
          <a:prstGeom prst="rect">
            <a:avLst/>
          </a:prstGeom>
        </p:spPr>
      </p:pic>
    </p:spTree>
    <p:extLst>
      <p:ext uri="{BB962C8B-B14F-4D97-AF65-F5344CB8AC3E}">
        <p14:creationId xmlns:p14="http://schemas.microsoft.com/office/powerpoint/2010/main" val="13711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2782948-4DBE-204D-AB9E-B65E067054AE}" type="slidenum">
              <a:rPr lang="en-US" smtClean="0"/>
              <a:pPr/>
              <a:t>16</a:t>
            </a:fld>
            <a:endParaRPr lang="en-US"/>
          </a:p>
        </p:txBody>
      </p:sp>
      <p:sp>
        <p:nvSpPr>
          <p:cNvPr id="8" name="Footer Placeholder 7"/>
          <p:cNvSpPr>
            <a:spLocks noGrp="1"/>
          </p:cNvSpPr>
          <p:nvPr>
            <p:ph type="ftr" sz="quarter" idx="11"/>
          </p:nvPr>
        </p:nvSpPr>
        <p:spPr/>
        <p:txBody>
          <a:bodyPr/>
          <a:lstStyle/>
          <a:p>
            <a:r>
              <a:rPr lang="en-US"/>
              <a:t>[Placeholder for Title of Your Presentation]</a:t>
            </a:r>
          </a:p>
        </p:txBody>
      </p:sp>
      <p:sp>
        <p:nvSpPr>
          <p:cNvPr id="19" name="Title 3">
            <a:extLst>
              <a:ext uri="{FF2B5EF4-FFF2-40B4-BE49-F238E27FC236}">
                <a16:creationId xmlns:a16="http://schemas.microsoft.com/office/drawing/2014/main" id="{EB1F8436-BFF0-7A4C-971D-E1B00B9140AF}"/>
              </a:ext>
            </a:extLst>
          </p:cNvPr>
          <p:cNvSpPr>
            <a:spLocks noGrp="1"/>
          </p:cNvSpPr>
          <p:nvPr>
            <p:ph type="title"/>
          </p:nvPr>
        </p:nvSpPr>
        <p:spPr>
          <a:xfrm>
            <a:off x="374649" y="234120"/>
            <a:ext cx="6366119" cy="476094"/>
          </a:xfrm>
        </p:spPr>
        <p:txBody>
          <a:bodyPr/>
          <a:lstStyle/>
          <a:p>
            <a:r>
              <a:rPr lang="en-US" dirty="0"/>
              <a:t>State Infrastructure Tools: </a:t>
            </a:r>
            <a:endParaRPr lang="en-US" b="0" dirty="0"/>
          </a:p>
        </p:txBody>
      </p:sp>
      <p:grpSp>
        <p:nvGrpSpPr>
          <p:cNvPr id="5" name="Group 4">
            <a:extLst>
              <a:ext uri="{FF2B5EF4-FFF2-40B4-BE49-F238E27FC236}">
                <a16:creationId xmlns:a16="http://schemas.microsoft.com/office/drawing/2014/main" id="{EC3333B0-6F9E-224D-8986-018669AEB866}"/>
              </a:ext>
            </a:extLst>
          </p:cNvPr>
          <p:cNvGrpSpPr/>
          <p:nvPr/>
        </p:nvGrpSpPr>
        <p:grpSpPr>
          <a:xfrm>
            <a:off x="523577" y="950297"/>
            <a:ext cx="4048423" cy="369332"/>
            <a:chOff x="275000" y="3039870"/>
            <a:chExt cx="4048423" cy="369332"/>
          </a:xfrm>
        </p:grpSpPr>
        <p:sp>
          <p:nvSpPr>
            <p:cNvPr id="2" name="Rounded Rectangle 1">
              <a:extLst>
                <a:ext uri="{FF2B5EF4-FFF2-40B4-BE49-F238E27FC236}">
                  <a16:creationId xmlns:a16="http://schemas.microsoft.com/office/drawing/2014/main" id="{F6A39F94-720F-004E-AAE6-5709DBBC538A}"/>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Recommendations and Related Products</a:t>
              </a:r>
            </a:p>
          </p:txBody>
        </p:sp>
        <p:sp>
          <p:nvSpPr>
            <p:cNvPr id="4" name="Triangle 3">
              <a:extLst>
                <a:ext uri="{FF2B5EF4-FFF2-40B4-BE49-F238E27FC236}">
                  <a16:creationId xmlns:a16="http://schemas.microsoft.com/office/drawing/2014/main" id="{9FA0C2C7-A046-F44C-B133-AD69FF912456}"/>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3" name="Group 12">
            <a:extLst>
              <a:ext uri="{FF2B5EF4-FFF2-40B4-BE49-F238E27FC236}">
                <a16:creationId xmlns:a16="http://schemas.microsoft.com/office/drawing/2014/main" id="{846EB8EB-E95D-684B-89E6-AD1D58EFB42E}"/>
              </a:ext>
            </a:extLst>
          </p:cNvPr>
          <p:cNvGrpSpPr/>
          <p:nvPr/>
        </p:nvGrpSpPr>
        <p:grpSpPr>
          <a:xfrm>
            <a:off x="523577" y="1315105"/>
            <a:ext cx="4048423" cy="369332"/>
            <a:chOff x="275000" y="3039870"/>
            <a:chExt cx="4048423" cy="369332"/>
          </a:xfrm>
        </p:grpSpPr>
        <p:sp>
          <p:nvSpPr>
            <p:cNvPr id="14" name="Rounded Rectangle 13">
              <a:extLst>
                <a:ext uri="{FF2B5EF4-FFF2-40B4-BE49-F238E27FC236}">
                  <a16:creationId xmlns:a16="http://schemas.microsoft.com/office/drawing/2014/main" id="{233F88AD-BEB7-DF4B-A0D9-0273AF9EE946}"/>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Tools for Implementation</a:t>
              </a:r>
            </a:p>
          </p:txBody>
        </p:sp>
        <p:sp>
          <p:nvSpPr>
            <p:cNvPr id="16" name="Triangle 15">
              <a:extLst>
                <a:ext uri="{FF2B5EF4-FFF2-40B4-BE49-F238E27FC236}">
                  <a16:creationId xmlns:a16="http://schemas.microsoft.com/office/drawing/2014/main" id="{9BCBA6E5-6FF1-174D-9DC7-4D1662D9F876}"/>
                </a:ext>
              </a:extLst>
            </p:cNvPr>
            <p:cNvSpPr/>
            <p:nvPr/>
          </p:nvSpPr>
          <p:spPr>
            <a:xfrm>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7" name="Group 16">
            <a:extLst>
              <a:ext uri="{FF2B5EF4-FFF2-40B4-BE49-F238E27FC236}">
                <a16:creationId xmlns:a16="http://schemas.microsoft.com/office/drawing/2014/main" id="{2C35C911-1A26-6F41-938D-4810660B6735}"/>
              </a:ext>
            </a:extLst>
          </p:cNvPr>
          <p:cNvGrpSpPr/>
          <p:nvPr/>
        </p:nvGrpSpPr>
        <p:grpSpPr>
          <a:xfrm>
            <a:off x="523576" y="3856137"/>
            <a:ext cx="4048423" cy="369332"/>
            <a:chOff x="275000" y="3039870"/>
            <a:chExt cx="4048423" cy="369332"/>
          </a:xfrm>
        </p:grpSpPr>
        <p:sp>
          <p:nvSpPr>
            <p:cNvPr id="18" name="Rounded Rectangle 17">
              <a:extLst>
                <a:ext uri="{FF2B5EF4-FFF2-40B4-BE49-F238E27FC236}">
                  <a16:creationId xmlns:a16="http://schemas.microsoft.com/office/drawing/2014/main" id="{3540B8B0-4594-1447-8F5C-73F78A7EBD3E}"/>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For Champions</a:t>
              </a:r>
            </a:p>
          </p:txBody>
        </p:sp>
        <p:sp>
          <p:nvSpPr>
            <p:cNvPr id="20" name="Triangle 19">
              <a:extLst>
                <a:ext uri="{FF2B5EF4-FFF2-40B4-BE49-F238E27FC236}">
                  <a16:creationId xmlns:a16="http://schemas.microsoft.com/office/drawing/2014/main" id="{838BAAC7-6E6E-D74F-8A29-072636B13D3D}"/>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2" name="Rounded Rectangle 21">
            <a:extLst>
              <a:ext uri="{FF2B5EF4-FFF2-40B4-BE49-F238E27FC236}">
                <a16:creationId xmlns:a16="http://schemas.microsoft.com/office/drawing/2014/main" id="{51D9A106-2812-3D4E-92E6-14F6D834935A}"/>
              </a:ext>
            </a:extLst>
          </p:cNvPr>
          <p:cNvSpPr/>
          <p:nvPr/>
        </p:nvSpPr>
        <p:spPr>
          <a:xfrm>
            <a:off x="523576" y="950296"/>
            <a:ext cx="4048423" cy="3275173"/>
          </a:xfrm>
          <a:prstGeom prst="roundRect">
            <a:avLst>
              <a:gd name="adj" fmla="val 0"/>
            </a:avLst>
          </a:prstGeom>
          <a:no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1C547DF-E8E7-E14F-9F57-4EC224E63F83}"/>
              </a:ext>
            </a:extLst>
          </p:cNvPr>
          <p:cNvSpPr txBox="1"/>
          <p:nvPr/>
        </p:nvSpPr>
        <p:spPr>
          <a:xfrm>
            <a:off x="907597" y="1768419"/>
            <a:ext cx="3738867" cy="2026196"/>
          </a:xfrm>
          <a:prstGeom prst="rect">
            <a:avLst/>
          </a:prstGeom>
          <a:noFill/>
        </p:spPr>
        <p:txBody>
          <a:bodyPr wrap="square" rtlCol="0">
            <a:spAutoFit/>
          </a:bodyPr>
          <a:lstStyle/>
          <a:p>
            <a:pPr marL="0" lvl="1" defTabSz="707526">
              <a:spcAft>
                <a:spcPts val="1000"/>
              </a:spcAft>
              <a:buClr>
                <a:schemeClr val="tx2"/>
              </a:buClr>
            </a:pPr>
            <a:r>
              <a:rPr lang="en-US" sz="1200" b="1" dirty="0">
                <a:solidFill>
                  <a:srgbClr val="1B2732"/>
                </a:solidFill>
                <a:latin typeface="Calibri"/>
              </a:rPr>
              <a:t>Getting Started Guide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Essential Elements Assessment Tool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Timeline Development Worksheet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State Infrastructure Summary Checklist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Suicide State Fact Sheets from AFSP </a:t>
            </a:r>
            <a:r>
              <a:rPr lang="en-US" sz="1200" dirty="0">
                <a:solidFill>
                  <a:srgbClr val="1B2732"/>
                </a:solidFill>
                <a:latin typeface="Calibri"/>
              </a:rPr>
              <a:t>(Webpage) </a:t>
            </a:r>
          </a:p>
          <a:p>
            <a:pPr marL="0" lvl="1" defTabSz="707526">
              <a:spcAft>
                <a:spcPts val="1000"/>
              </a:spcAft>
              <a:buClr>
                <a:schemeClr val="tx2"/>
              </a:buClr>
            </a:pPr>
            <a:r>
              <a:rPr lang="en-US" sz="1200" b="1" dirty="0">
                <a:solidFill>
                  <a:srgbClr val="1B2732"/>
                </a:solidFill>
                <a:latin typeface="Calibri"/>
              </a:rPr>
              <a:t>State Suicide Prevention Coordinator Position Descriptions</a:t>
            </a:r>
            <a:r>
              <a:rPr lang="en-US" sz="1200" dirty="0">
                <a:solidFill>
                  <a:srgbClr val="1B2732"/>
                </a:solidFill>
                <a:latin typeface="Calibri"/>
              </a:rPr>
              <a:t> (PDF)</a:t>
            </a:r>
          </a:p>
        </p:txBody>
      </p:sp>
      <p:pic>
        <p:nvPicPr>
          <p:cNvPr id="25" name="Picture 24">
            <a:extLst>
              <a:ext uri="{FF2B5EF4-FFF2-40B4-BE49-F238E27FC236}">
                <a16:creationId xmlns:a16="http://schemas.microsoft.com/office/drawing/2014/main" id="{752846F3-62E9-F84D-B9D5-9CA23264A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 y="1760662"/>
            <a:ext cx="295116" cy="307991"/>
          </a:xfrm>
          <a:prstGeom prst="rect">
            <a:avLst/>
          </a:prstGeom>
        </p:spPr>
      </p:pic>
      <p:pic>
        <p:nvPicPr>
          <p:cNvPr id="27" name="Picture 26">
            <a:extLst>
              <a:ext uri="{FF2B5EF4-FFF2-40B4-BE49-F238E27FC236}">
                <a16:creationId xmlns:a16="http://schemas.microsoft.com/office/drawing/2014/main" id="{C7F1ED1D-CBFF-8B43-AD11-6670E2838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 y="3398663"/>
            <a:ext cx="295116" cy="307991"/>
          </a:xfrm>
          <a:prstGeom prst="rect">
            <a:avLst/>
          </a:prstGeom>
        </p:spPr>
      </p:pic>
      <p:pic>
        <p:nvPicPr>
          <p:cNvPr id="28" name="Picture 27">
            <a:extLst>
              <a:ext uri="{FF2B5EF4-FFF2-40B4-BE49-F238E27FC236}">
                <a16:creationId xmlns:a16="http://schemas.microsoft.com/office/drawing/2014/main" id="{33640AA5-D137-FE4F-B3C1-7C71FCE88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41" y="2661980"/>
            <a:ext cx="365760" cy="352638"/>
          </a:xfrm>
          <a:prstGeom prst="rect">
            <a:avLst/>
          </a:prstGeom>
        </p:spPr>
      </p:pic>
      <p:pic>
        <p:nvPicPr>
          <p:cNvPr id="32" name="Picture 31">
            <a:extLst>
              <a:ext uri="{FF2B5EF4-FFF2-40B4-BE49-F238E27FC236}">
                <a16:creationId xmlns:a16="http://schemas.microsoft.com/office/drawing/2014/main" id="{F2E674F5-3B48-6144-A8CB-448464943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41" y="2985687"/>
            <a:ext cx="365760" cy="353431"/>
          </a:xfrm>
          <a:prstGeom prst="rect">
            <a:avLst/>
          </a:prstGeom>
        </p:spPr>
      </p:pic>
      <p:pic>
        <p:nvPicPr>
          <p:cNvPr id="33" name="Picture 32">
            <a:extLst>
              <a:ext uri="{FF2B5EF4-FFF2-40B4-BE49-F238E27FC236}">
                <a16:creationId xmlns:a16="http://schemas.microsoft.com/office/drawing/2014/main" id="{FAD654A6-6583-BB41-9AA4-C13547E71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03" y="2356889"/>
            <a:ext cx="365760" cy="352638"/>
          </a:xfrm>
          <a:prstGeom prst="rect">
            <a:avLst/>
          </a:prstGeom>
        </p:spPr>
      </p:pic>
      <p:pic>
        <p:nvPicPr>
          <p:cNvPr id="34" name="Picture 33">
            <a:extLst>
              <a:ext uri="{FF2B5EF4-FFF2-40B4-BE49-F238E27FC236}">
                <a16:creationId xmlns:a16="http://schemas.microsoft.com/office/drawing/2014/main" id="{BEAED71A-3B53-994D-8D3B-D6349CD44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4" y="2047272"/>
            <a:ext cx="365760" cy="352638"/>
          </a:xfrm>
          <a:prstGeom prst="rect">
            <a:avLst/>
          </a:prstGeom>
        </p:spPr>
      </p:pic>
      <p:grpSp>
        <p:nvGrpSpPr>
          <p:cNvPr id="9" name="Group 8">
            <a:extLst>
              <a:ext uri="{FF2B5EF4-FFF2-40B4-BE49-F238E27FC236}">
                <a16:creationId xmlns:a16="http://schemas.microsoft.com/office/drawing/2014/main" id="{0C571CDB-1D36-F14E-8434-9F0C36EE2D0B}"/>
              </a:ext>
            </a:extLst>
          </p:cNvPr>
          <p:cNvGrpSpPr/>
          <p:nvPr/>
        </p:nvGrpSpPr>
        <p:grpSpPr>
          <a:xfrm>
            <a:off x="4899615" y="1244469"/>
            <a:ext cx="3847826" cy="3033356"/>
            <a:chOff x="4899615" y="1244469"/>
            <a:chExt cx="3847826" cy="3033356"/>
          </a:xfrm>
        </p:grpSpPr>
        <p:pic>
          <p:nvPicPr>
            <p:cNvPr id="38" name="Picture 37" descr="A screenshot of a cell phone&#10;&#10;Description automatically generated">
              <a:extLst>
                <a:ext uri="{FF2B5EF4-FFF2-40B4-BE49-F238E27FC236}">
                  <a16:creationId xmlns:a16="http://schemas.microsoft.com/office/drawing/2014/main" id="{3D7BDD1D-0D0C-6847-BB23-A4CB37E5F93B}"/>
                </a:ext>
              </a:extLst>
            </p:cNvPr>
            <p:cNvPicPr>
              <a:picLocks noChangeAspect="1"/>
            </p:cNvPicPr>
            <p:nvPr/>
          </p:nvPicPr>
          <p:blipFill rotWithShape="1">
            <a:blip r:embed="rId6"/>
            <a:srcRect l="15519" t="7223" r="15519" b="51025"/>
            <a:stretch/>
          </p:blipFill>
          <p:spPr>
            <a:xfrm>
              <a:off x="4899615" y="1244469"/>
              <a:ext cx="3847826" cy="3033356"/>
            </a:xfrm>
            <a:prstGeom prst="rect">
              <a:avLst/>
            </a:prstGeom>
          </p:spPr>
        </p:pic>
        <p:sp>
          <p:nvSpPr>
            <p:cNvPr id="35" name="Extract 34">
              <a:extLst>
                <a:ext uri="{FF2B5EF4-FFF2-40B4-BE49-F238E27FC236}">
                  <a16:creationId xmlns:a16="http://schemas.microsoft.com/office/drawing/2014/main" id="{EA31B8CB-0806-1A46-BDFC-4DA240374A54}"/>
                </a:ext>
              </a:extLst>
            </p:cNvPr>
            <p:cNvSpPr/>
            <p:nvPr/>
          </p:nvSpPr>
          <p:spPr>
            <a:xfrm rot="10800000">
              <a:off x="8106979" y="2390040"/>
              <a:ext cx="64008" cy="36576"/>
            </a:xfrm>
            <a:prstGeom prst="flowChartExtract">
              <a:avLst/>
            </a:prstGeom>
            <a:solidFill>
              <a:srgbClr val="37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xtract 38">
              <a:extLst>
                <a:ext uri="{FF2B5EF4-FFF2-40B4-BE49-F238E27FC236}">
                  <a16:creationId xmlns:a16="http://schemas.microsoft.com/office/drawing/2014/main" id="{F8B5DFE6-E35A-ED43-9CC3-5F4CF84ED69E}"/>
                </a:ext>
              </a:extLst>
            </p:cNvPr>
            <p:cNvSpPr/>
            <p:nvPr/>
          </p:nvSpPr>
          <p:spPr>
            <a:xfrm>
              <a:off x="8106979" y="2583837"/>
              <a:ext cx="64008" cy="36576"/>
            </a:xfrm>
            <a:prstGeom prst="flowChartExtract">
              <a:avLst/>
            </a:prstGeom>
            <a:solidFill>
              <a:srgbClr val="37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15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17</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9" name="Picture 18" descr="A screenshot of a social media post&#10;&#10;Description automatically generated">
            <a:extLst>
              <a:ext uri="{FF2B5EF4-FFF2-40B4-BE49-F238E27FC236}">
                <a16:creationId xmlns:a16="http://schemas.microsoft.com/office/drawing/2014/main" id="{6B43FD60-7E62-2D49-9ABF-5BFD63D90CA0}"/>
              </a:ext>
            </a:extLst>
          </p:cNvPr>
          <p:cNvPicPr>
            <a:picLocks noChangeAspect="1"/>
          </p:cNvPicPr>
          <p:nvPr/>
        </p:nvPicPr>
        <p:blipFill>
          <a:blip r:embed="rId3"/>
          <a:stretch>
            <a:fillRect/>
          </a:stretch>
        </p:blipFill>
        <p:spPr>
          <a:xfrm>
            <a:off x="543611" y="1529882"/>
            <a:ext cx="2188854" cy="2818329"/>
          </a:xfrm>
          <a:prstGeom prst="rect">
            <a:avLst/>
          </a:prstGeom>
          <a:effectLst>
            <a:outerShdw blurRad="63500" sx="102000" sy="102000" algn="ctr" rotWithShape="0">
              <a:prstClr val="black">
                <a:alpha val="40000"/>
              </a:prstClr>
            </a:outerShdw>
          </a:effectLst>
        </p:spPr>
      </p:pic>
      <p:sp>
        <p:nvSpPr>
          <p:cNvPr id="26" name="Rectangle 25">
            <a:extLst>
              <a:ext uri="{FF2B5EF4-FFF2-40B4-BE49-F238E27FC236}">
                <a16:creationId xmlns:a16="http://schemas.microsoft.com/office/drawing/2014/main" id="{211C91A6-F246-9F41-8B10-A7456D1299EC}"/>
              </a:ext>
            </a:extLst>
          </p:cNvPr>
          <p:cNvSpPr/>
          <p:nvPr/>
        </p:nvSpPr>
        <p:spPr>
          <a:xfrm>
            <a:off x="3082387" y="1466244"/>
            <a:ext cx="4985657" cy="1600438"/>
          </a:xfrm>
          <a:prstGeom prst="rect">
            <a:avLst/>
          </a:prstGeom>
        </p:spPr>
        <p:txBody>
          <a:bodyPr wrap="square">
            <a:spAutoFit/>
          </a:bodyPr>
          <a:lstStyle/>
          <a:p>
            <a:r>
              <a:rPr lang="en-US" dirty="0">
                <a:solidFill>
                  <a:schemeClr val="tx2"/>
                </a:solidFill>
                <a:latin typeface="Arial" panose="020B0604020202020204" pitchFamily="34" charset="0"/>
                <a:hlinkClick r:id="rId4"/>
              </a:rPr>
              <a:t>Getting Started Guide</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resource is designed to help states with little suicide prevention infrastructure put in place the Authorize, Lead, and Partner essential elements of the Infrastructure Recommendations. </a:t>
            </a:r>
          </a:p>
        </p:txBody>
      </p:sp>
    </p:spTree>
    <p:extLst>
      <p:ext uri="{BB962C8B-B14F-4D97-AF65-F5344CB8AC3E}">
        <p14:creationId xmlns:p14="http://schemas.microsoft.com/office/powerpoint/2010/main" val="356961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18</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23" name="Picture 22" descr="A screenshot of a social media post&#10;&#10;Description automatically generated">
            <a:extLst>
              <a:ext uri="{FF2B5EF4-FFF2-40B4-BE49-F238E27FC236}">
                <a16:creationId xmlns:a16="http://schemas.microsoft.com/office/drawing/2014/main" id="{769F9893-90C2-2743-8243-426331D9A458}"/>
              </a:ext>
            </a:extLst>
          </p:cNvPr>
          <p:cNvPicPr>
            <a:picLocks noChangeAspect="1"/>
          </p:cNvPicPr>
          <p:nvPr/>
        </p:nvPicPr>
        <p:blipFill>
          <a:blip r:embed="rId3"/>
          <a:stretch>
            <a:fillRect/>
          </a:stretch>
        </p:blipFill>
        <p:spPr>
          <a:xfrm>
            <a:off x="543611" y="1529882"/>
            <a:ext cx="2188855" cy="281833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ECCD518C-66A8-F741-85BF-818BA2C9106D}"/>
              </a:ext>
            </a:extLst>
          </p:cNvPr>
          <p:cNvSpPr/>
          <p:nvPr/>
        </p:nvSpPr>
        <p:spPr>
          <a:xfrm>
            <a:off x="3082387" y="1466244"/>
            <a:ext cx="4985657" cy="1846659"/>
          </a:xfrm>
          <a:prstGeom prst="rect">
            <a:avLst/>
          </a:prstGeom>
        </p:spPr>
        <p:txBody>
          <a:bodyPr wrap="square">
            <a:spAutoFit/>
          </a:bodyPr>
          <a:lstStyle/>
          <a:p>
            <a:r>
              <a:rPr lang="en-US" dirty="0">
                <a:solidFill>
                  <a:schemeClr val="tx2"/>
                </a:solidFill>
                <a:latin typeface="Arial" panose="020B0604020202020204" pitchFamily="34" charset="0"/>
                <a:hlinkClick r:id="rId4"/>
              </a:rPr>
              <a:t>Essential Elements Assessment Tool </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worksheet can help you identify essential elements from the Infrastructure Recommendations that your state currently has in place and/or that are missing from your state’s suicide prevention infrastructure. </a:t>
            </a:r>
          </a:p>
        </p:txBody>
      </p:sp>
    </p:spTree>
    <p:extLst>
      <p:ext uri="{BB962C8B-B14F-4D97-AF65-F5344CB8AC3E}">
        <p14:creationId xmlns:p14="http://schemas.microsoft.com/office/powerpoint/2010/main" val="11467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19</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4" name="Picture 13" descr="A screenshot of a social media post&#10;&#10;Description automatically generated">
            <a:extLst>
              <a:ext uri="{FF2B5EF4-FFF2-40B4-BE49-F238E27FC236}">
                <a16:creationId xmlns:a16="http://schemas.microsoft.com/office/drawing/2014/main" id="{52E5FEBF-D4EF-994B-9670-BD76E24F7A9F}"/>
              </a:ext>
            </a:extLst>
          </p:cNvPr>
          <p:cNvPicPr>
            <a:picLocks noChangeAspect="1"/>
          </p:cNvPicPr>
          <p:nvPr/>
        </p:nvPicPr>
        <p:blipFill>
          <a:blip r:embed="rId3"/>
          <a:stretch>
            <a:fillRect/>
          </a:stretch>
        </p:blipFill>
        <p:spPr>
          <a:xfrm>
            <a:off x="543611" y="1557310"/>
            <a:ext cx="2188855" cy="2818330"/>
          </a:xfrm>
          <a:prstGeom prst="rect">
            <a:avLst/>
          </a:prstGeom>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3788E1C3-CA93-C14A-93CB-B0B5EF7EA89B}"/>
              </a:ext>
            </a:extLst>
          </p:cNvPr>
          <p:cNvSpPr/>
          <p:nvPr/>
        </p:nvSpPr>
        <p:spPr>
          <a:xfrm>
            <a:off x="3082387" y="1466244"/>
            <a:ext cx="4985657" cy="1600438"/>
          </a:xfrm>
          <a:prstGeom prst="rect">
            <a:avLst/>
          </a:prstGeom>
        </p:spPr>
        <p:txBody>
          <a:bodyPr wrap="square">
            <a:spAutoFit/>
          </a:bodyPr>
          <a:lstStyle/>
          <a:p>
            <a:r>
              <a:rPr lang="en-US" dirty="0">
                <a:solidFill>
                  <a:schemeClr val="tx2"/>
                </a:solidFill>
                <a:latin typeface="Arial" panose="020B0604020202020204" pitchFamily="34" charset="0"/>
                <a:hlinkClick r:id="rId4"/>
              </a:rPr>
              <a:t>Timeline Development Worksheet </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worksheet is designed to help you develop a timeline for each phase of your state’s infrastructure development in conjunction with the Getting Started Guide.​</a:t>
            </a:r>
          </a:p>
        </p:txBody>
      </p:sp>
    </p:spTree>
    <p:extLst>
      <p:ext uri="{BB962C8B-B14F-4D97-AF65-F5344CB8AC3E}">
        <p14:creationId xmlns:p14="http://schemas.microsoft.com/office/powerpoint/2010/main" val="270352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10;&#10;Description automatically generated">
            <a:extLst>
              <a:ext uri="{FF2B5EF4-FFF2-40B4-BE49-F238E27FC236}">
                <a16:creationId xmlns:a16="http://schemas.microsoft.com/office/drawing/2014/main" id="{6EA379F1-CED3-2844-B566-A727D619D3CB}"/>
              </a:ext>
            </a:extLst>
          </p:cNvPr>
          <p:cNvPicPr>
            <a:picLocks noChangeAspect="1"/>
          </p:cNvPicPr>
          <p:nvPr/>
        </p:nvPicPr>
        <p:blipFill rotWithShape="1">
          <a:blip r:embed="rId3"/>
          <a:srcRect l="13260" t="16618" r="15491" b="24249"/>
          <a:stretch/>
        </p:blipFill>
        <p:spPr>
          <a:xfrm>
            <a:off x="0" y="-1"/>
            <a:ext cx="9144000" cy="5153187"/>
          </a:xfrm>
          <a:prstGeom prst="rect">
            <a:avLst/>
          </a:prstGeom>
        </p:spPr>
      </p:pic>
      <p:sp>
        <p:nvSpPr>
          <p:cNvPr id="22" name="Rectangle 21"/>
          <p:cNvSpPr/>
          <p:nvPr/>
        </p:nvSpPr>
        <p:spPr>
          <a:xfrm>
            <a:off x="0" y="2844447"/>
            <a:ext cx="9144000" cy="1608072"/>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17" name="TextBox 16"/>
          <p:cNvSpPr txBox="1"/>
          <p:nvPr/>
        </p:nvSpPr>
        <p:spPr>
          <a:xfrm>
            <a:off x="362732" y="3334162"/>
            <a:ext cx="7350033" cy="507831"/>
          </a:xfrm>
          <a:prstGeom prst="rect">
            <a:avLst/>
          </a:prstGeom>
          <a:noFill/>
        </p:spPr>
        <p:txBody>
          <a:bodyPr wrap="square" rtlCol="0">
            <a:spAutoFit/>
          </a:bodyPr>
          <a:lstStyle/>
          <a:p>
            <a:pPr defTabSz="707526"/>
            <a:r>
              <a:rPr lang="en-US" sz="2700" b="1" dirty="0">
                <a:solidFill>
                  <a:srgbClr val="FAFAFA"/>
                </a:solidFill>
                <a:latin typeface="Arial" charset="0"/>
                <a:ea typeface="Arial" charset="0"/>
                <a:cs typeface="Arial" charset="0"/>
              </a:rPr>
              <a:t>State Suicide Prevention Infrastructure</a:t>
            </a:r>
            <a:endParaRPr lang="en-US" sz="2700" dirty="0">
              <a:solidFill>
                <a:srgbClr val="FAFAFA"/>
              </a:solidFill>
              <a:latin typeface="Arial" charset="0"/>
              <a:ea typeface="Arial" charset="0"/>
              <a:cs typeface="Arial" charset="0"/>
            </a:endParaRPr>
          </a:p>
        </p:txBody>
      </p:sp>
      <p:cxnSp>
        <p:nvCxnSpPr>
          <p:cNvPr id="7" name="Straight Connector 6"/>
          <p:cNvCxnSpPr/>
          <p:nvPr/>
        </p:nvCxnSpPr>
        <p:spPr>
          <a:xfrm>
            <a:off x="457200" y="286621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0DCF397-7EAE-DE47-A3D9-2ECD1AAD832E}"/>
              </a:ext>
            </a:extLst>
          </p:cNvPr>
          <p:cNvSpPr txBox="1"/>
          <p:nvPr/>
        </p:nvSpPr>
        <p:spPr>
          <a:xfrm>
            <a:off x="9332879" y="0"/>
            <a:ext cx="2126058" cy="1754326"/>
          </a:xfrm>
          <a:prstGeom prst="rect">
            <a:avLst/>
          </a:prstGeom>
          <a:solidFill>
            <a:srgbClr val="FFB500"/>
          </a:solidFill>
        </p:spPr>
        <p:txBody>
          <a:bodyPr wrap="square" rtlCol="0">
            <a:spAutoFit/>
          </a:bodyPr>
          <a:lstStyle/>
          <a:p>
            <a:pPr lvl="0" defTabSz="914400">
              <a:defRPr/>
            </a:pPr>
            <a:r>
              <a:rPr kumimoji="0" lang="en-US" sz="1200" b="1" i="0" u="none" strike="noStrike" kern="0" cap="none" spc="0" normalizeH="0" baseline="0" noProof="0" dirty="0">
                <a:ln>
                  <a:noFill/>
                </a:ln>
                <a:solidFill>
                  <a:srgbClr val="1C2532"/>
                </a:solidFill>
                <a:effectLst/>
                <a:uLnTx/>
                <a:uFillTx/>
                <a:latin typeface="Calibri" panose="020F0502020204030204"/>
              </a:rPr>
              <a:t>The following slides provide an overview of the Recommendations for </a:t>
            </a:r>
            <a:r>
              <a:rPr lang="en-US" sz="1200" b="1" kern="0" dirty="0">
                <a:solidFill>
                  <a:srgbClr val="1C2532"/>
                </a:solidFill>
                <a:latin typeface="Calibri" panose="020F0502020204030204"/>
              </a:rPr>
              <a:t>State Suicide Prevention Infrastructure in more detail.</a:t>
            </a:r>
          </a:p>
          <a:p>
            <a:pPr lvl="0" defTabSz="914400">
              <a:defRPr/>
            </a:pPr>
            <a:endParaRPr lang="en-US" sz="1200" b="1" kern="0" dirty="0">
              <a:solidFill>
                <a:srgbClr val="1C2532"/>
              </a:solidFill>
              <a:latin typeface="Calibri" panose="020F0502020204030204"/>
            </a:endParaRPr>
          </a:p>
          <a:p>
            <a:pPr lvl="0" defTabSz="914400">
              <a:defRPr/>
            </a:pPr>
            <a:r>
              <a:rPr lang="en-US" sz="1200" b="1" kern="0" dirty="0">
                <a:solidFill>
                  <a:srgbClr val="1C2532"/>
                </a:solidFill>
                <a:latin typeface="Calibri" panose="020F0502020204030204"/>
              </a:rPr>
              <a:t>Feel free to include any or all of these in your presentation as you see fit. </a:t>
            </a:r>
          </a:p>
        </p:txBody>
      </p:sp>
      <p:sp>
        <p:nvSpPr>
          <p:cNvPr id="13" name="Right Arrow 12">
            <a:extLst>
              <a:ext uri="{FF2B5EF4-FFF2-40B4-BE49-F238E27FC236}">
                <a16:creationId xmlns:a16="http://schemas.microsoft.com/office/drawing/2014/main" id="{2D4C8541-5379-9240-BEDC-3364C8CFFC46}"/>
              </a:ext>
            </a:extLst>
          </p:cNvPr>
          <p:cNvSpPr/>
          <p:nvPr/>
        </p:nvSpPr>
        <p:spPr>
          <a:xfrm>
            <a:off x="9144000" y="65908"/>
            <a:ext cx="223999" cy="168613"/>
          </a:xfrm>
          <a:prstGeom prst="rightArrow">
            <a:avLst/>
          </a:prstGeom>
          <a:solidFill>
            <a:srgbClr val="1C2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Tree>
    <p:extLst>
      <p:ext uri="{BB962C8B-B14F-4D97-AF65-F5344CB8AC3E}">
        <p14:creationId xmlns:p14="http://schemas.microsoft.com/office/powerpoint/2010/main" val="208833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20</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4" name="Picture 13" descr="A screenshot of a social media post&#10;&#10;Description automatically generated">
            <a:extLst>
              <a:ext uri="{FF2B5EF4-FFF2-40B4-BE49-F238E27FC236}">
                <a16:creationId xmlns:a16="http://schemas.microsoft.com/office/drawing/2014/main" id="{9A4AD939-0C2F-5B4B-8AD9-4981273D51F3}"/>
              </a:ext>
            </a:extLst>
          </p:cNvPr>
          <p:cNvPicPr>
            <a:picLocks noChangeAspect="1"/>
          </p:cNvPicPr>
          <p:nvPr/>
        </p:nvPicPr>
        <p:blipFill>
          <a:blip r:embed="rId3"/>
          <a:stretch>
            <a:fillRect/>
          </a:stretch>
        </p:blipFill>
        <p:spPr>
          <a:xfrm>
            <a:off x="554665" y="1528136"/>
            <a:ext cx="2177801" cy="2818330"/>
          </a:xfrm>
          <a:prstGeom prst="rect">
            <a:avLst/>
          </a:prstGeom>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899C4A56-1FF4-4A45-864B-47BF76733080}"/>
              </a:ext>
            </a:extLst>
          </p:cNvPr>
          <p:cNvSpPr/>
          <p:nvPr/>
        </p:nvSpPr>
        <p:spPr>
          <a:xfrm>
            <a:off x="3082387" y="1466244"/>
            <a:ext cx="4985657" cy="1354217"/>
          </a:xfrm>
          <a:prstGeom prst="rect">
            <a:avLst/>
          </a:prstGeom>
        </p:spPr>
        <p:txBody>
          <a:bodyPr wrap="square">
            <a:spAutoFit/>
          </a:bodyPr>
          <a:lstStyle/>
          <a:p>
            <a:r>
              <a:rPr lang="en-US" dirty="0">
                <a:solidFill>
                  <a:schemeClr val="tx2"/>
                </a:solidFill>
                <a:latin typeface="Arial" panose="020B0604020202020204" pitchFamily="34" charset="0"/>
                <a:hlinkClick r:id="rId4"/>
              </a:rPr>
              <a:t>State Infrastructure Summary Checklist </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checklist is an interactive version of the summary recommendations and provides users with an editable section to add notes.​</a:t>
            </a:r>
          </a:p>
        </p:txBody>
      </p:sp>
    </p:spTree>
    <p:extLst>
      <p:ext uri="{BB962C8B-B14F-4D97-AF65-F5344CB8AC3E}">
        <p14:creationId xmlns:p14="http://schemas.microsoft.com/office/powerpoint/2010/main" val="2441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21</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12" name="Picture 11" descr="A large map&#10;&#10;Description automatically generated">
            <a:extLst>
              <a:ext uri="{FF2B5EF4-FFF2-40B4-BE49-F238E27FC236}">
                <a16:creationId xmlns:a16="http://schemas.microsoft.com/office/drawing/2014/main" id="{0645BFEA-06E3-E94B-A94A-8D4C94E3708C}"/>
              </a:ext>
            </a:extLst>
          </p:cNvPr>
          <p:cNvPicPr>
            <a:picLocks noChangeAspect="1"/>
          </p:cNvPicPr>
          <p:nvPr/>
        </p:nvPicPr>
        <p:blipFill rotWithShape="1">
          <a:blip r:embed="rId3"/>
          <a:srcRect r="24726" b="20000"/>
          <a:stretch/>
        </p:blipFill>
        <p:spPr>
          <a:xfrm>
            <a:off x="461120" y="1489448"/>
            <a:ext cx="2487184" cy="2696968"/>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0A16332E-A9DE-5D44-B719-A1C5B821E8F6}"/>
              </a:ext>
            </a:extLst>
          </p:cNvPr>
          <p:cNvSpPr/>
          <p:nvPr/>
        </p:nvSpPr>
        <p:spPr>
          <a:xfrm>
            <a:off x="3246162" y="1466244"/>
            <a:ext cx="4985657" cy="2585323"/>
          </a:xfrm>
          <a:prstGeom prst="rect">
            <a:avLst/>
          </a:prstGeom>
        </p:spPr>
        <p:txBody>
          <a:bodyPr wrap="square">
            <a:spAutoFit/>
          </a:bodyPr>
          <a:lstStyle/>
          <a:p>
            <a:r>
              <a:rPr lang="en-US" dirty="0">
                <a:solidFill>
                  <a:schemeClr val="tx2"/>
                </a:solidFill>
                <a:latin typeface="Arial" panose="020B0604020202020204" pitchFamily="34" charset="0"/>
                <a:hlinkClick r:id="rId4"/>
              </a:rPr>
              <a:t>State Suicide Fact Sheets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These fact sheets from the American Foundation for Suicide Prevention (AFSP) contain state-specific information about existing suicide prevention leadership structure and legislation. </a:t>
            </a: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They also include data to help you make the case for improving infrastructure in your state.</a:t>
            </a:r>
          </a:p>
          <a:p>
            <a:endParaRPr lang="en-US" sz="1600" dirty="0">
              <a:solidFill>
                <a:srgbClr val="373737"/>
              </a:solidFill>
              <a:latin typeface="Arial" panose="020B0604020202020204" pitchFamily="34" charset="0"/>
            </a:endParaRPr>
          </a:p>
        </p:txBody>
      </p:sp>
    </p:spTree>
    <p:extLst>
      <p:ext uri="{BB962C8B-B14F-4D97-AF65-F5344CB8AC3E}">
        <p14:creationId xmlns:p14="http://schemas.microsoft.com/office/powerpoint/2010/main" val="380733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22</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Tools for Implementation</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sp>
        <p:nvSpPr>
          <p:cNvPr id="12" name="Rectangle 11">
            <a:extLst>
              <a:ext uri="{FF2B5EF4-FFF2-40B4-BE49-F238E27FC236}">
                <a16:creationId xmlns:a16="http://schemas.microsoft.com/office/drawing/2014/main" id="{301EFD8F-D164-3A44-96A6-2D5F191387BE}"/>
              </a:ext>
            </a:extLst>
          </p:cNvPr>
          <p:cNvSpPr/>
          <p:nvPr/>
        </p:nvSpPr>
        <p:spPr>
          <a:xfrm>
            <a:off x="3082387" y="1466244"/>
            <a:ext cx="4985657" cy="1631216"/>
          </a:xfrm>
          <a:prstGeom prst="rect">
            <a:avLst/>
          </a:prstGeom>
        </p:spPr>
        <p:txBody>
          <a:bodyPr wrap="square">
            <a:spAutoFit/>
          </a:bodyPr>
          <a:lstStyle/>
          <a:p>
            <a:r>
              <a:rPr lang="en-US" dirty="0">
                <a:solidFill>
                  <a:schemeClr val="tx2"/>
                </a:solidFill>
                <a:latin typeface="Arial" panose="020B0604020202020204" pitchFamily="34" charset="0"/>
                <a:hlinkClick r:id="rId3"/>
              </a:rPr>
              <a:t>State Suicide Prevention Coordinator Position Descriptions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packet of position descriptions contains real-life examples from three U.S. states that can be used in full or in part by any state.​</a:t>
            </a:r>
          </a:p>
        </p:txBody>
      </p:sp>
      <p:pic>
        <p:nvPicPr>
          <p:cNvPr id="14" name="Picture 13" descr="A screenshot of a social media post&#10;&#10;Description automatically generated">
            <a:extLst>
              <a:ext uri="{FF2B5EF4-FFF2-40B4-BE49-F238E27FC236}">
                <a16:creationId xmlns:a16="http://schemas.microsoft.com/office/drawing/2014/main" id="{7AE844A7-6519-DD46-86A7-48072DCF34EB}"/>
              </a:ext>
            </a:extLst>
          </p:cNvPr>
          <p:cNvPicPr>
            <a:picLocks noChangeAspect="1"/>
          </p:cNvPicPr>
          <p:nvPr/>
        </p:nvPicPr>
        <p:blipFill>
          <a:blip r:embed="rId4"/>
          <a:stretch>
            <a:fillRect/>
          </a:stretch>
        </p:blipFill>
        <p:spPr>
          <a:xfrm>
            <a:off x="543611" y="1529882"/>
            <a:ext cx="2188856" cy="28183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3128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2782948-4DBE-204D-AB9E-B65E067054AE}" type="slidenum">
              <a:rPr lang="en-US" smtClean="0"/>
              <a:pPr/>
              <a:t>23</a:t>
            </a:fld>
            <a:endParaRPr lang="en-US"/>
          </a:p>
        </p:txBody>
      </p:sp>
      <p:sp>
        <p:nvSpPr>
          <p:cNvPr id="8" name="Footer Placeholder 7"/>
          <p:cNvSpPr>
            <a:spLocks noGrp="1"/>
          </p:cNvSpPr>
          <p:nvPr>
            <p:ph type="ftr" sz="quarter" idx="11"/>
          </p:nvPr>
        </p:nvSpPr>
        <p:spPr/>
        <p:txBody>
          <a:bodyPr/>
          <a:lstStyle/>
          <a:p>
            <a:r>
              <a:rPr lang="en-US"/>
              <a:t>[Placeholder for Title of Your Presentation]</a:t>
            </a:r>
          </a:p>
        </p:txBody>
      </p:sp>
      <p:sp>
        <p:nvSpPr>
          <p:cNvPr id="19" name="Title 3">
            <a:extLst>
              <a:ext uri="{FF2B5EF4-FFF2-40B4-BE49-F238E27FC236}">
                <a16:creationId xmlns:a16="http://schemas.microsoft.com/office/drawing/2014/main" id="{EB1F8436-BFF0-7A4C-971D-E1B00B9140AF}"/>
              </a:ext>
            </a:extLst>
          </p:cNvPr>
          <p:cNvSpPr>
            <a:spLocks noGrp="1"/>
          </p:cNvSpPr>
          <p:nvPr>
            <p:ph type="title"/>
          </p:nvPr>
        </p:nvSpPr>
        <p:spPr>
          <a:xfrm>
            <a:off x="374649" y="234120"/>
            <a:ext cx="6366119" cy="476094"/>
          </a:xfrm>
        </p:spPr>
        <p:txBody>
          <a:bodyPr/>
          <a:lstStyle/>
          <a:p>
            <a:r>
              <a:rPr lang="en-US" dirty="0"/>
              <a:t>State Infrastructure Tools: </a:t>
            </a:r>
            <a:endParaRPr lang="en-US" b="0" dirty="0"/>
          </a:p>
        </p:txBody>
      </p:sp>
      <p:grpSp>
        <p:nvGrpSpPr>
          <p:cNvPr id="5" name="Group 4">
            <a:extLst>
              <a:ext uri="{FF2B5EF4-FFF2-40B4-BE49-F238E27FC236}">
                <a16:creationId xmlns:a16="http://schemas.microsoft.com/office/drawing/2014/main" id="{EC3333B0-6F9E-224D-8986-018669AEB866}"/>
              </a:ext>
            </a:extLst>
          </p:cNvPr>
          <p:cNvGrpSpPr/>
          <p:nvPr/>
        </p:nvGrpSpPr>
        <p:grpSpPr>
          <a:xfrm>
            <a:off x="523577" y="950297"/>
            <a:ext cx="4048423" cy="369332"/>
            <a:chOff x="275000" y="3039870"/>
            <a:chExt cx="4048423" cy="369332"/>
          </a:xfrm>
        </p:grpSpPr>
        <p:sp>
          <p:nvSpPr>
            <p:cNvPr id="2" name="Rounded Rectangle 1">
              <a:extLst>
                <a:ext uri="{FF2B5EF4-FFF2-40B4-BE49-F238E27FC236}">
                  <a16:creationId xmlns:a16="http://schemas.microsoft.com/office/drawing/2014/main" id="{F6A39F94-720F-004E-AAE6-5709DBBC538A}"/>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Recommendations and Related Products</a:t>
              </a:r>
            </a:p>
          </p:txBody>
        </p:sp>
        <p:sp>
          <p:nvSpPr>
            <p:cNvPr id="4" name="Triangle 3">
              <a:extLst>
                <a:ext uri="{FF2B5EF4-FFF2-40B4-BE49-F238E27FC236}">
                  <a16:creationId xmlns:a16="http://schemas.microsoft.com/office/drawing/2014/main" id="{9FA0C2C7-A046-F44C-B133-AD69FF912456}"/>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3" name="Group 12">
            <a:extLst>
              <a:ext uri="{FF2B5EF4-FFF2-40B4-BE49-F238E27FC236}">
                <a16:creationId xmlns:a16="http://schemas.microsoft.com/office/drawing/2014/main" id="{846EB8EB-E95D-684B-89E6-AD1D58EFB42E}"/>
              </a:ext>
            </a:extLst>
          </p:cNvPr>
          <p:cNvGrpSpPr/>
          <p:nvPr/>
        </p:nvGrpSpPr>
        <p:grpSpPr>
          <a:xfrm>
            <a:off x="523577" y="1315105"/>
            <a:ext cx="4048423" cy="369332"/>
            <a:chOff x="275000" y="3039870"/>
            <a:chExt cx="4048423" cy="369332"/>
          </a:xfrm>
        </p:grpSpPr>
        <p:sp>
          <p:nvSpPr>
            <p:cNvPr id="14" name="Rounded Rectangle 13">
              <a:extLst>
                <a:ext uri="{FF2B5EF4-FFF2-40B4-BE49-F238E27FC236}">
                  <a16:creationId xmlns:a16="http://schemas.microsoft.com/office/drawing/2014/main" id="{233F88AD-BEB7-DF4B-A0D9-0273AF9EE946}"/>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Tools for Implementation</a:t>
              </a:r>
            </a:p>
          </p:txBody>
        </p:sp>
        <p:sp>
          <p:nvSpPr>
            <p:cNvPr id="16" name="Triangle 15">
              <a:extLst>
                <a:ext uri="{FF2B5EF4-FFF2-40B4-BE49-F238E27FC236}">
                  <a16:creationId xmlns:a16="http://schemas.microsoft.com/office/drawing/2014/main" id="{9BCBA6E5-6FF1-174D-9DC7-4D1662D9F876}"/>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7" name="Group 16">
            <a:extLst>
              <a:ext uri="{FF2B5EF4-FFF2-40B4-BE49-F238E27FC236}">
                <a16:creationId xmlns:a16="http://schemas.microsoft.com/office/drawing/2014/main" id="{2C35C911-1A26-6F41-938D-4810660B6735}"/>
              </a:ext>
            </a:extLst>
          </p:cNvPr>
          <p:cNvGrpSpPr/>
          <p:nvPr/>
        </p:nvGrpSpPr>
        <p:grpSpPr>
          <a:xfrm>
            <a:off x="523576" y="1689980"/>
            <a:ext cx="4048423" cy="369332"/>
            <a:chOff x="275000" y="3039870"/>
            <a:chExt cx="4048423" cy="369332"/>
          </a:xfrm>
        </p:grpSpPr>
        <p:sp>
          <p:nvSpPr>
            <p:cNvPr id="18" name="Rounded Rectangle 17">
              <a:extLst>
                <a:ext uri="{FF2B5EF4-FFF2-40B4-BE49-F238E27FC236}">
                  <a16:creationId xmlns:a16="http://schemas.microsoft.com/office/drawing/2014/main" id="{3540B8B0-4594-1447-8F5C-73F78A7EBD3E}"/>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For Champions</a:t>
              </a:r>
            </a:p>
          </p:txBody>
        </p:sp>
        <p:sp>
          <p:nvSpPr>
            <p:cNvPr id="20" name="Triangle 19">
              <a:extLst>
                <a:ext uri="{FF2B5EF4-FFF2-40B4-BE49-F238E27FC236}">
                  <a16:creationId xmlns:a16="http://schemas.microsoft.com/office/drawing/2014/main" id="{838BAAC7-6E6E-D74F-8A29-072636B13D3D}"/>
                </a:ext>
              </a:extLst>
            </p:cNvPr>
            <p:cNvSpPr/>
            <p:nvPr/>
          </p:nvSpPr>
          <p:spPr>
            <a:xfrm>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2" name="Rounded Rectangle 21">
            <a:extLst>
              <a:ext uri="{FF2B5EF4-FFF2-40B4-BE49-F238E27FC236}">
                <a16:creationId xmlns:a16="http://schemas.microsoft.com/office/drawing/2014/main" id="{51D9A106-2812-3D4E-92E6-14F6D834935A}"/>
              </a:ext>
            </a:extLst>
          </p:cNvPr>
          <p:cNvSpPr/>
          <p:nvPr/>
        </p:nvSpPr>
        <p:spPr>
          <a:xfrm>
            <a:off x="523576" y="950297"/>
            <a:ext cx="4048423" cy="2397813"/>
          </a:xfrm>
          <a:prstGeom prst="roundRect">
            <a:avLst>
              <a:gd name="adj" fmla="val 0"/>
            </a:avLst>
          </a:prstGeom>
          <a:no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1C547DF-E8E7-E14F-9F57-4EC224E63F83}"/>
              </a:ext>
            </a:extLst>
          </p:cNvPr>
          <p:cNvSpPr txBox="1"/>
          <p:nvPr/>
        </p:nvSpPr>
        <p:spPr>
          <a:xfrm>
            <a:off x="907597" y="2132406"/>
            <a:ext cx="3333859" cy="1087477"/>
          </a:xfrm>
          <a:prstGeom prst="rect">
            <a:avLst/>
          </a:prstGeom>
          <a:noFill/>
        </p:spPr>
        <p:txBody>
          <a:bodyPr wrap="square" rtlCol="0">
            <a:spAutoFit/>
          </a:bodyPr>
          <a:lstStyle/>
          <a:p>
            <a:pPr marL="0" lvl="1" defTabSz="707526">
              <a:spcAft>
                <a:spcPts val="1000"/>
              </a:spcAft>
              <a:buClr>
                <a:schemeClr val="tx2"/>
              </a:buClr>
            </a:pPr>
            <a:r>
              <a:rPr lang="en-US" sz="1200" b="1" dirty="0">
                <a:solidFill>
                  <a:srgbClr val="1B2732"/>
                </a:solidFill>
                <a:latin typeface="Calibri"/>
              </a:rPr>
              <a:t>From AFSP: Using SPRC’s State Suicide Prevention Infrastructure Recommendations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Cover Letter for State Policy Makers </a:t>
            </a:r>
            <a:r>
              <a:rPr lang="en-US" sz="1200" dirty="0">
                <a:solidFill>
                  <a:srgbClr val="1B2732"/>
                </a:solidFill>
                <a:latin typeface="Calibri"/>
              </a:rPr>
              <a:t>(PDF)</a:t>
            </a:r>
          </a:p>
          <a:p>
            <a:pPr marL="0" lvl="1" defTabSz="707526">
              <a:spcAft>
                <a:spcPts val="1000"/>
              </a:spcAft>
              <a:buClr>
                <a:schemeClr val="tx2"/>
              </a:buClr>
            </a:pPr>
            <a:r>
              <a:rPr lang="en-US" sz="1200" b="1" dirty="0">
                <a:solidFill>
                  <a:srgbClr val="1B2732"/>
                </a:solidFill>
                <a:latin typeface="Calibri"/>
              </a:rPr>
              <a:t>State Infrastructure Promotional Slides </a:t>
            </a:r>
            <a:r>
              <a:rPr lang="en-US" sz="1200" dirty="0">
                <a:solidFill>
                  <a:srgbClr val="1B2732"/>
                </a:solidFill>
                <a:latin typeface="Calibri"/>
              </a:rPr>
              <a:t>(PPT)</a:t>
            </a:r>
          </a:p>
        </p:txBody>
      </p:sp>
      <p:pic>
        <p:nvPicPr>
          <p:cNvPr id="25" name="Picture 24">
            <a:extLst>
              <a:ext uri="{FF2B5EF4-FFF2-40B4-BE49-F238E27FC236}">
                <a16:creationId xmlns:a16="http://schemas.microsoft.com/office/drawing/2014/main" id="{752846F3-62E9-F84D-B9D5-9CA23264A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 y="2206252"/>
            <a:ext cx="295116" cy="307991"/>
          </a:xfrm>
          <a:prstGeom prst="rect">
            <a:avLst/>
          </a:prstGeom>
        </p:spPr>
      </p:pic>
      <p:pic>
        <p:nvPicPr>
          <p:cNvPr id="27" name="Picture 26">
            <a:extLst>
              <a:ext uri="{FF2B5EF4-FFF2-40B4-BE49-F238E27FC236}">
                <a16:creationId xmlns:a16="http://schemas.microsoft.com/office/drawing/2014/main" id="{C7F1ED1D-CBFF-8B43-AD11-6670E2838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 y="2620413"/>
            <a:ext cx="295116" cy="307991"/>
          </a:xfrm>
          <a:prstGeom prst="rect">
            <a:avLst/>
          </a:prstGeom>
        </p:spPr>
      </p:pic>
      <p:pic>
        <p:nvPicPr>
          <p:cNvPr id="23" name="Picture 22">
            <a:extLst>
              <a:ext uri="{FF2B5EF4-FFF2-40B4-BE49-F238E27FC236}">
                <a16:creationId xmlns:a16="http://schemas.microsoft.com/office/drawing/2014/main" id="{C4910955-E308-8447-B7C5-CAA6DE823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35" y="2894621"/>
            <a:ext cx="470363" cy="453489"/>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0ED81D6E-5505-C543-8D59-C9FC0C6F6597}"/>
              </a:ext>
            </a:extLst>
          </p:cNvPr>
          <p:cNvPicPr>
            <a:picLocks noChangeAspect="1"/>
          </p:cNvPicPr>
          <p:nvPr/>
        </p:nvPicPr>
        <p:blipFill rotWithShape="1">
          <a:blip r:embed="rId5"/>
          <a:srcRect l="15604" t="7020" r="15277" b="51830"/>
          <a:stretch/>
        </p:blipFill>
        <p:spPr>
          <a:xfrm>
            <a:off x="4910067" y="1231974"/>
            <a:ext cx="3835668" cy="2973393"/>
          </a:xfrm>
          <a:prstGeom prst="rect">
            <a:avLst/>
          </a:prstGeom>
        </p:spPr>
      </p:pic>
    </p:spTree>
    <p:extLst>
      <p:ext uri="{BB962C8B-B14F-4D97-AF65-F5344CB8AC3E}">
        <p14:creationId xmlns:p14="http://schemas.microsoft.com/office/powerpoint/2010/main" val="271201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2782948-4DBE-204D-AB9E-B65E067054AE}" type="slidenum">
              <a:rPr lang="en-US" smtClean="0"/>
              <a:pPr/>
              <a:t>24</a:t>
            </a:fld>
            <a:endParaRPr lang="en-US"/>
          </a:p>
        </p:txBody>
      </p:sp>
      <p:sp>
        <p:nvSpPr>
          <p:cNvPr id="4" name="Title 3"/>
          <p:cNvSpPr>
            <a:spLocks noGrp="1"/>
          </p:cNvSpPr>
          <p:nvPr>
            <p:ph type="title"/>
          </p:nvPr>
        </p:nvSpPr>
        <p:spPr>
          <a:xfrm>
            <a:off x="374649" y="234120"/>
            <a:ext cx="6366119" cy="865826"/>
          </a:xfrm>
        </p:spPr>
        <p:txBody>
          <a:bodyPr/>
          <a:lstStyle/>
          <a:p>
            <a:r>
              <a:rPr lang="en-US" dirty="0"/>
              <a:t>State Infrastructure Tools: </a:t>
            </a:r>
            <a:br>
              <a:rPr lang="en-US" dirty="0"/>
            </a:br>
            <a:r>
              <a:rPr lang="en-US" b="0" dirty="0"/>
              <a:t>For Champions</a:t>
            </a:r>
          </a:p>
        </p:txBody>
      </p:sp>
      <p:sp>
        <p:nvSpPr>
          <p:cNvPr id="10" name="Footer Placeholder 7">
            <a:extLst>
              <a:ext uri="{FF2B5EF4-FFF2-40B4-BE49-F238E27FC236}">
                <a16:creationId xmlns:a16="http://schemas.microsoft.com/office/drawing/2014/main" id="{7E4B067A-1C39-AF47-A18E-EB6DF8197EC1}"/>
              </a:ext>
            </a:extLst>
          </p:cNvPr>
          <p:cNvSpPr>
            <a:spLocks noGrp="1"/>
          </p:cNvSpPr>
          <p:nvPr>
            <p:ph type="ftr" sz="quarter" idx="11"/>
          </p:nvPr>
        </p:nvSpPr>
        <p:spPr/>
        <p:txBody>
          <a:bodyPr/>
          <a:lstStyle/>
          <a:p>
            <a:r>
              <a:rPr lang="en-US" dirty="0"/>
              <a:t>[Placeholder for Title of Your Presentation]</a:t>
            </a:r>
          </a:p>
        </p:txBody>
      </p:sp>
      <p:pic>
        <p:nvPicPr>
          <p:cNvPr id="5" name="Picture 4" descr="A screenshot of a social media post&#10;&#10;Description automatically generated">
            <a:extLst>
              <a:ext uri="{FF2B5EF4-FFF2-40B4-BE49-F238E27FC236}">
                <a16:creationId xmlns:a16="http://schemas.microsoft.com/office/drawing/2014/main" id="{C746C1BC-7EBA-CC4C-AF3D-C81073156712}"/>
              </a:ext>
            </a:extLst>
          </p:cNvPr>
          <p:cNvPicPr>
            <a:picLocks noChangeAspect="1"/>
          </p:cNvPicPr>
          <p:nvPr/>
        </p:nvPicPr>
        <p:blipFill>
          <a:blip r:embed="rId3"/>
          <a:stretch>
            <a:fillRect/>
          </a:stretch>
        </p:blipFill>
        <p:spPr>
          <a:xfrm>
            <a:off x="554665" y="1529882"/>
            <a:ext cx="2177800" cy="281832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5F88C8E3-A811-5641-9123-D5370557904D}"/>
              </a:ext>
            </a:extLst>
          </p:cNvPr>
          <p:cNvSpPr/>
          <p:nvPr/>
        </p:nvSpPr>
        <p:spPr>
          <a:xfrm>
            <a:off x="3082387" y="1466244"/>
            <a:ext cx="4985657" cy="1877437"/>
          </a:xfrm>
          <a:prstGeom prst="rect">
            <a:avLst/>
          </a:prstGeom>
        </p:spPr>
        <p:txBody>
          <a:bodyPr wrap="square">
            <a:spAutoFit/>
          </a:bodyPr>
          <a:lstStyle/>
          <a:p>
            <a:r>
              <a:rPr lang="en-US" dirty="0">
                <a:solidFill>
                  <a:schemeClr val="tx2"/>
                </a:solidFill>
                <a:latin typeface="Arial" panose="020B0604020202020204" pitchFamily="34" charset="0"/>
                <a:hlinkClick r:id="rId4"/>
              </a:rPr>
              <a:t>Using SPRC’s State Suicide Prevention Infrastructure Recommendations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resource developed by the American Foundation for Suicide Prevention (AFSP) can help you prepare for, meet with, and follow up with policy makers regarding your state’s infrastructure.</a:t>
            </a:r>
          </a:p>
        </p:txBody>
      </p:sp>
    </p:spTree>
    <p:extLst>
      <p:ext uri="{BB962C8B-B14F-4D97-AF65-F5344CB8AC3E}">
        <p14:creationId xmlns:p14="http://schemas.microsoft.com/office/powerpoint/2010/main" val="41831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1DEBC-DC1B-A240-8BF4-CDECB9A8279B}"/>
              </a:ext>
            </a:extLst>
          </p:cNvPr>
          <p:cNvSpPr>
            <a:spLocks noGrp="1"/>
          </p:cNvSpPr>
          <p:nvPr>
            <p:ph type="sldNum" sz="quarter" idx="4"/>
          </p:nvPr>
        </p:nvSpPr>
        <p:spPr/>
        <p:txBody>
          <a:bodyPr/>
          <a:lstStyle/>
          <a:p>
            <a:fld id="{42782948-4DBE-204D-AB9E-B65E067054AE}" type="slidenum">
              <a:rPr lang="en-US" smtClean="0"/>
              <a:pPr/>
              <a:t>25</a:t>
            </a:fld>
            <a:endParaRPr lang="en-US"/>
          </a:p>
        </p:txBody>
      </p:sp>
      <p:sp>
        <p:nvSpPr>
          <p:cNvPr id="5" name="Footer Placeholder 4">
            <a:extLst>
              <a:ext uri="{FF2B5EF4-FFF2-40B4-BE49-F238E27FC236}">
                <a16:creationId xmlns:a16="http://schemas.microsoft.com/office/drawing/2014/main" id="{F9192CD4-5DF6-3E45-BC6D-D980B526F441}"/>
              </a:ext>
            </a:extLst>
          </p:cNvPr>
          <p:cNvSpPr>
            <a:spLocks noGrp="1"/>
          </p:cNvSpPr>
          <p:nvPr>
            <p:ph type="ftr" sz="quarter" idx="11"/>
          </p:nvPr>
        </p:nvSpPr>
        <p:spPr/>
        <p:txBody>
          <a:bodyPr/>
          <a:lstStyle/>
          <a:p>
            <a:r>
              <a:rPr lang="en-US"/>
              <a:t>[Placeholder for Title of Your Presentation]</a:t>
            </a:r>
          </a:p>
        </p:txBody>
      </p:sp>
      <p:pic>
        <p:nvPicPr>
          <p:cNvPr id="6" name="Picture 5" descr="A screenshot of a cell phone&#10;&#10;Description automatically generated">
            <a:extLst>
              <a:ext uri="{FF2B5EF4-FFF2-40B4-BE49-F238E27FC236}">
                <a16:creationId xmlns:a16="http://schemas.microsoft.com/office/drawing/2014/main" id="{23AC748D-9A17-7244-9DAC-7F9BB4B44272}"/>
              </a:ext>
            </a:extLst>
          </p:cNvPr>
          <p:cNvPicPr>
            <a:picLocks noChangeAspect="1"/>
          </p:cNvPicPr>
          <p:nvPr/>
        </p:nvPicPr>
        <p:blipFill>
          <a:blip r:embed="rId3"/>
          <a:stretch>
            <a:fillRect/>
          </a:stretch>
        </p:blipFill>
        <p:spPr>
          <a:xfrm>
            <a:off x="546385" y="1529881"/>
            <a:ext cx="2186080" cy="2818329"/>
          </a:xfrm>
          <a:prstGeom prst="rect">
            <a:avLst/>
          </a:prstGeom>
          <a:effectLst>
            <a:outerShdw blurRad="63500" sx="102000" sy="102000" algn="ctr" rotWithShape="0">
              <a:prstClr val="black">
                <a:alpha val="40000"/>
              </a:prstClr>
            </a:outerShdw>
          </a:effectLst>
        </p:spPr>
      </p:pic>
      <p:sp>
        <p:nvSpPr>
          <p:cNvPr id="7" name="Title 3">
            <a:extLst>
              <a:ext uri="{FF2B5EF4-FFF2-40B4-BE49-F238E27FC236}">
                <a16:creationId xmlns:a16="http://schemas.microsoft.com/office/drawing/2014/main" id="{41DDECF5-A7A1-8B4F-8AD0-441D98B745E4}"/>
              </a:ext>
            </a:extLst>
          </p:cNvPr>
          <p:cNvSpPr txBox="1">
            <a:spLocks/>
          </p:cNvSpPr>
          <p:nvPr/>
        </p:nvSpPr>
        <p:spPr>
          <a:xfrm>
            <a:off x="374649" y="234120"/>
            <a:ext cx="6366119" cy="865826"/>
          </a:xfrm>
          <a:prstGeom prst="rect">
            <a:avLst/>
          </a:prstGeom>
        </p:spPr>
        <p:txBody>
          <a:bodyPr vert="horz" wrap="none" lIns="91440" tIns="45720" rIns="91440" bIns="45720" rtlCol="0" anchor="t" anchorCtr="0">
            <a:noAutofit/>
          </a:bodyPr>
          <a:lstStyle>
            <a:lvl1pPr algn="l" defTabSz="453542" rtl="0" eaLnBrk="1" latinLnBrk="0" hangingPunct="1">
              <a:spcBef>
                <a:spcPct val="0"/>
              </a:spcBef>
              <a:buNone/>
              <a:defRPr sz="2400" b="1" i="0" kern="1200">
                <a:solidFill>
                  <a:schemeClr val="tx1"/>
                </a:solidFill>
                <a:latin typeface="Arial" charset="0"/>
                <a:ea typeface="+mj-ea"/>
                <a:cs typeface="Arial" charset="0"/>
              </a:defRPr>
            </a:lvl1pPr>
          </a:lstStyle>
          <a:p>
            <a:r>
              <a:rPr lang="en-US" dirty="0"/>
              <a:t>State Infrastructure Tools: </a:t>
            </a:r>
            <a:br>
              <a:rPr lang="en-US" dirty="0"/>
            </a:br>
            <a:r>
              <a:rPr lang="en-US" b="0" dirty="0"/>
              <a:t>For Champions</a:t>
            </a:r>
          </a:p>
        </p:txBody>
      </p:sp>
      <p:sp>
        <p:nvSpPr>
          <p:cNvPr id="10" name="Rectangle 9">
            <a:extLst>
              <a:ext uri="{FF2B5EF4-FFF2-40B4-BE49-F238E27FC236}">
                <a16:creationId xmlns:a16="http://schemas.microsoft.com/office/drawing/2014/main" id="{EE8A9E9B-97C0-7A4F-B377-9A404FADA839}"/>
              </a:ext>
            </a:extLst>
          </p:cNvPr>
          <p:cNvSpPr/>
          <p:nvPr/>
        </p:nvSpPr>
        <p:spPr>
          <a:xfrm>
            <a:off x="3082387" y="1466244"/>
            <a:ext cx="4985657" cy="2092881"/>
          </a:xfrm>
          <a:prstGeom prst="rect">
            <a:avLst/>
          </a:prstGeom>
        </p:spPr>
        <p:txBody>
          <a:bodyPr wrap="square">
            <a:spAutoFit/>
          </a:bodyPr>
          <a:lstStyle/>
          <a:p>
            <a:r>
              <a:rPr lang="en-US" dirty="0">
                <a:solidFill>
                  <a:schemeClr val="tx2"/>
                </a:solidFill>
                <a:latin typeface="Arial" panose="020B0604020202020204" pitchFamily="34" charset="0"/>
                <a:hlinkClick r:id="rId4"/>
              </a:rPr>
              <a:t>Cover Letter for State Policy Makers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cover letter, written by former state Senators Linda Newell (CO) and Randall Head (IN), makes a compelling case for states to shift their focus from crisis response to prevention. You can use this resource when talking with your state’s policymakers about suicide prevention infrastructure.</a:t>
            </a:r>
          </a:p>
        </p:txBody>
      </p:sp>
    </p:spTree>
    <p:extLst>
      <p:ext uri="{BB962C8B-B14F-4D97-AF65-F5344CB8AC3E}">
        <p14:creationId xmlns:p14="http://schemas.microsoft.com/office/powerpoint/2010/main" val="28495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85E95-AB1E-E547-A41D-8A68A1DC9D5A}"/>
              </a:ext>
            </a:extLst>
          </p:cNvPr>
          <p:cNvSpPr>
            <a:spLocks noGrp="1"/>
          </p:cNvSpPr>
          <p:nvPr>
            <p:ph type="sldNum" sz="quarter" idx="4"/>
          </p:nvPr>
        </p:nvSpPr>
        <p:spPr/>
        <p:txBody>
          <a:bodyPr/>
          <a:lstStyle/>
          <a:p>
            <a:fld id="{42782948-4DBE-204D-AB9E-B65E067054AE}" type="slidenum">
              <a:rPr lang="en-US" smtClean="0"/>
              <a:pPr/>
              <a:t>26</a:t>
            </a:fld>
            <a:endParaRPr lang="en-US"/>
          </a:p>
        </p:txBody>
      </p:sp>
      <p:sp>
        <p:nvSpPr>
          <p:cNvPr id="4" name="Title 3">
            <a:extLst>
              <a:ext uri="{FF2B5EF4-FFF2-40B4-BE49-F238E27FC236}">
                <a16:creationId xmlns:a16="http://schemas.microsoft.com/office/drawing/2014/main" id="{D8662056-5C21-0545-A36C-D5FEDD5B72B1}"/>
              </a:ext>
            </a:extLst>
          </p:cNvPr>
          <p:cNvSpPr>
            <a:spLocks noGrp="1"/>
          </p:cNvSpPr>
          <p:nvPr>
            <p:ph type="title"/>
          </p:nvPr>
        </p:nvSpPr>
        <p:spPr/>
        <p:txBody>
          <a:bodyPr/>
          <a:lstStyle/>
          <a:p>
            <a:r>
              <a:rPr lang="en-US" dirty="0"/>
              <a:t>State Infrastructure Tools: </a:t>
            </a:r>
            <a:br>
              <a:rPr lang="en-US" dirty="0"/>
            </a:br>
            <a:r>
              <a:rPr lang="en-US" b="0" dirty="0"/>
              <a:t>For Champions</a:t>
            </a:r>
          </a:p>
        </p:txBody>
      </p:sp>
      <p:sp>
        <p:nvSpPr>
          <p:cNvPr id="5" name="Footer Placeholder 4">
            <a:extLst>
              <a:ext uri="{FF2B5EF4-FFF2-40B4-BE49-F238E27FC236}">
                <a16:creationId xmlns:a16="http://schemas.microsoft.com/office/drawing/2014/main" id="{35540C1F-6E5D-FF44-AF7F-D7095F965FA0}"/>
              </a:ext>
            </a:extLst>
          </p:cNvPr>
          <p:cNvSpPr>
            <a:spLocks noGrp="1"/>
          </p:cNvSpPr>
          <p:nvPr>
            <p:ph type="ftr" sz="quarter" idx="11"/>
          </p:nvPr>
        </p:nvSpPr>
        <p:spPr/>
        <p:txBody>
          <a:bodyPr/>
          <a:lstStyle/>
          <a:p>
            <a:r>
              <a:rPr lang="en-US"/>
              <a:t>[Placeholder for Title of Your Presentation]</a:t>
            </a:r>
          </a:p>
        </p:txBody>
      </p:sp>
      <p:grpSp>
        <p:nvGrpSpPr>
          <p:cNvPr id="17" name="Group 16">
            <a:extLst>
              <a:ext uri="{FF2B5EF4-FFF2-40B4-BE49-F238E27FC236}">
                <a16:creationId xmlns:a16="http://schemas.microsoft.com/office/drawing/2014/main" id="{73849D26-9103-754C-BF01-198CD4D46B71}"/>
              </a:ext>
            </a:extLst>
          </p:cNvPr>
          <p:cNvGrpSpPr/>
          <p:nvPr/>
        </p:nvGrpSpPr>
        <p:grpSpPr>
          <a:xfrm>
            <a:off x="470135" y="1579290"/>
            <a:ext cx="2898300" cy="2436882"/>
            <a:chOff x="606058" y="1357835"/>
            <a:chExt cx="3382135" cy="2843689"/>
          </a:xfrm>
        </p:grpSpPr>
        <p:sp>
          <p:nvSpPr>
            <p:cNvPr id="7" name="Rounded Rectangle 6">
              <a:extLst>
                <a:ext uri="{FF2B5EF4-FFF2-40B4-BE49-F238E27FC236}">
                  <a16:creationId xmlns:a16="http://schemas.microsoft.com/office/drawing/2014/main" id="{87339A6E-EE94-F240-8050-90916CB3D7B8}"/>
                </a:ext>
              </a:extLst>
            </p:cNvPr>
            <p:cNvSpPr/>
            <p:nvPr/>
          </p:nvSpPr>
          <p:spPr>
            <a:xfrm>
              <a:off x="606059" y="1357835"/>
              <a:ext cx="3382134" cy="65911"/>
            </a:xfrm>
            <a:prstGeom prst="roundRect">
              <a:avLst/>
            </a:prstGeom>
            <a:solidFill>
              <a:srgbClr val="6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3C9FAC0-B67E-CA41-8BFB-2B69AA313E94}"/>
                </a:ext>
              </a:extLst>
            </p:cNvPr>
            <p:cNvSpPr/>
            <p:nvPr/>
          </p:nvSpPr>
          <p:spPr>
            <a:xfrm>
              <a:off x="606058" y="3236059"/>
              <a:ext cx="3382134" cy="57840"/>
            </a:xfrm>
            <a:prstGeom prst="roundRect">
              <a:avLst/>
            </a:prstGeom>
            <a:solidFill>
              <a:srgbClr val="6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0279AB2-4A14-3345-840D-C2D60E637823}"/>
                </a:ext>
              </a:extLst>
            </p:cNvPr>
            <p:cNvSpPr/>
            <p:nvPr/>
          </p:nvSpPr>
          <p:spPr>
            <a:xfrm rot="5400000" flipV="1">
              <a:off x="1826021" y="3704331"/>
              <a:ext cx="936547" cy="57840"/>
            </a:xfrm>
            <a:prstGeom prst="roundRect">
              <a:avLst/>
            </a:prstGeom>
            <a:solidFill>
              <a:srgbClr val="6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9217338-6B71-3545-8766-3DB427D6A56B}"/>
                </a:ext>
              </a:extLst>
            </p:cNvPr>
            <p:cNvSpPr/>
            <p:nvPr/>
          </p:nvSpPr>
          <p:spPr>
            <a:xfrm rot="3654545" flipV="1">
              <a:off x="2192500" y="3630397"/>
              <a:ext cx="936547" cy="57840"/>
            </a:xfrm>
            <a:prstGeom prst="roundRect">
              <a:avLst/>
            </a:prstGeom>
            <a:solidFill>
              <a:srgbClr val="6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B2F203F-7CF9-7940-8707-7A3E06F0908C}"/>
                </a:ext>
              </a:extLst>
            </p:cNvPr>
            <p:cNvSpPr/>
            <p:nvPr/>
          </p:nvSpPr>
          <p:spPr>
            <a:xfrm rot="17994085" flipV="1">
              <a:off x="1453978" y="3627491"/>
              <a:ext cx="936547" cy="57840"/>
            </a:xfrm>
            <a:prstGeom prst="roundRect">
              <a:avLst/>
            </a:prstGeom>
            <a:solidFill>
              <a:srgbClr val="6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802059D2-6C80-0A46-885F-069FBB606F6D}"/>
                </a:ext>
              </a:extLst>
            </p:cNvPr>
            <p:cNvPicPr>
              <a:picLocks noChangeAspect="1"/>
            </p:cNvPicPr>
            <p:nvPr/>
          </p:nvPicPr>
          <p:blipFill rotWithShape="1">
            <a:blip r:embed="rId3"/>
            <a:srcRect t="5103" b="5548"/>
            <a:stretch/>
          </p:blipFill>
          <p:spPr>
            <a:xfrm>
              <a:off x="674214" y="1423747"/>
              <a:ext cx="3240159" cy="1809364"/>
            </a:xfrm>
            <a:prstGeom prst="rect">
              <a:avLst/>
            </a:prstGeom>
            <a:ln w="6350">
              <a:solidFill>
                <a:srgbClr val="6F6A6B"/>
              </a:solidFill>
            </a:ln>
          </p:spPr>
        </p:pic>
      </p:grpSp>
      <p:sp>
        <p:nvSpPr>
          <p:cNvPr id="3" name="Rectangle 2">
            <a:extLst>
              <a:ext uri="{FF2B5EF4-FFF2-40B4-BE49-F238E27FC236}">
                <a16:creationId xmlns:a16="http://schemas.microsoft.com/office/drawing/2014/main" id="{97EE7C1C-7AA6-8E4D-A903-AEC06ADCD2EF}"/>
              </a:ext>
            </a:extLst>
          </p:cNvPr>
          <p:cNvSpPr/>
          <p:nvPr/>
        </p:nvSpPr>
        <p:spPr>
          <a:xfrm>
            <a:off x="3803490" y="1402199"/>
            <a:ext cx="4572000" cy="2092881"/>
          </a:xfrm>
          <a:prstGeom prst="rect">
            <a:avLst/>
          </a:prstGeom>
        </p:spPr>
        <p:txBody>
          <a:bodyPr>
            <a:spAutoFit/>
          </a:bodyPr>
          <a:lstStyle/>
          <a:p>
            <a:r>
              <a:rPr lang="en-US" dirty="0">
                <a:solidFill>
                  <a:schemeClr val="tx2"/>
                </a:solidFill>
                <a:latin typeface="Arial" panose="020B0604020202020204" pitchFamily="34" charset="0"/>
                <a:hlinkClick r:id="rId4"/>
              </a:rPr>
              <a:t>State Infrastructure Promotional Slides</a:t>
            </a:r>
            <a:endParaRPr lang="en-US" dirty="0">
              <a:solidFill>
                <a:schemeClr val="tx2"/>
              </a:solidFill>
              <a:latin typeface="Arial" panose="020B0604020202020204" pitchFamily="34" charset="0"/>
            </a:endParaRPr>
          </a:p>
          <a:p>
            <a:endParaRPr lang="en-US" sz="1600" dirty="0">
              <a:solidFill>
                <a:srgbClr val="373737"/>
              </a:solidFill>
              <a:latin typeface="Arial" panose="020B0604020202020204" pitchFamily="34" charset="0"/>
            </a:endParaRPr>
          </a:p>
          <a:p>
            <a:r>
              <a:rPr lang="en-US" sz="1600" dirty="0">
                <a:solidFill>
                  <a:srgbClr val="373737"/>
                </a:solidFill>
                <a:latin typeface="Arial" panose="020B0604020202020204" pitchFamily="34" charset="0"/>
              </a:rPr>
              <a:t>This PowerPoint slide set can be downloaded and used in your presentations to promote the Infrastructure Recommendations. It provides a brief overview of the recommendations, as well as a deep dive into the many tools available to support implementation.</a:t>
            </a:r>
          </a:p>
        </p:txBody>
      </p:sp>
    </p:spTree>
    <p:extLst>
      <p:ext uri="{BB962C8B-B14F-4D97-AF65-F5344CB8AC3E}">
        <p14:creationId xmlns:p14="http://schemas.microsoft.com/office/powerpoint/2010/main" val="311132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9C1765-49FA-CC44-9FE0-033930CAAE0A}"/>
              </a:ext>
            </a:extLst>
          </p:cNvPr>
          <p:cNvSpPr>
            <a:spLocks noGrp="1"/>
          </p:cNvSpPr>
          <p:nvPr>
            <p:ph type="sldNum" sz="quarter" idx="4"/>
          </p:nvPr>
        </p:nvSpPr>
        <p:spPr/>
        <p:txBody>
          <a:bodyPr/>
          <a:lstStyle/>
          <a:p>
            <a:fld id="{42782948-4DBE-204D-AB9E-B65E067054AE}" type="slidenum">
              <a:rPr lang="en-US" smtClean="0"/>
              <a:pPr/>
              <a:t>3</a:t>
            </a:fld>
            <a:endParaRPr lang="en-US"/>
          </a:p>
        </p:txBody>
      </p:sp>
      <p:sp>
        <p:nvSpPr>
          <p:cNvPr id="4" name="Title 3">
            <a:extLst>
              <a:ext uri="{FF2B5EF4-FFF2-40B4-BE49-F238E27FC236}">
                <a16:creationId xmlns:a16="http://schemas.microsoft.com/office/drawing/2014/main" id="{3A0E5F2F-A9E6-7B41-BE65-9BEE4567A343}"/>
              </a:ext>
            </a:extLst>
          </p:cNvPr>
          <p:cNvSpPr>
            <a:spLocks noGrp="1"/>
          </p:cNvSpPr>
          <p:nvPr>
            <p:ph type="title"/>
          </p:nvPr>
        </p:nvSpPr>
        <p:spPr>
          <a:xfrm>
            <a:off x="374649" y="234120"/>
            <a:ext cx="6508065" cy="952129"/>
          </a:xfrm>
        </p:spPr>
        <p:txBody>
          <a:bodyPr/>
          <a:lstStyle/>
          <a:p>
            <a:r>
              <a:rPr lang="en-US" dirty="0"/>
              <a:t>State Suicide Prevention Infrastructure:</a:t>
            </a:r>
            <a:br>
              <a:rPr lang="en-US" dirty="0"/>
            </a:br>
            <a:r>
              <a:rPr lang="en-US" dirty="0"/>
              <a:t>Working Definition</a:t>
            </a:r>
          </a:p>
        </p:txBody>
      </p:sp>
      <p:sp>
        <p:nvSpPr>
          <p:cNvPr id="8" name="Text Placeholder 5">
            <a:extLst>
              <a:ext uri="{FF2B5EF4-FFF2-40B4-BE49-F238E27FC236}">
                <a16:creationId xmlns:a16="http://schemas.microsoft.com/office/drawing/2014/main" id="{503D19FC-8C90-BE42-A98F-DC3ECC6F6400}"/>
              </a:ext>
            </a:extLst>
          </p:cNvPr>
          <p:cNvSpPr txBox="1">
            <a:spLocks/>
          </p:cNvSpPr>
          <p:nvPr/>
        </p:nvSpPr>
        <p:spPr>
          <a:xfrm rot="10800000">
            <a:off x="7045681" y="2806944"/>
            <a:ext cx="1923143" cy="2270689"/>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9999" dirty="0">
                <a:solidFill>
                  <a:schemeClr val="accent5"/>
                </a:solidFill>
                <a:cs typeface="Arial" charset="0"/>
              </a:rPr>
              <a:t>“</a:t>
            </a:r>
          </a:p>
        </p:txBody>
      </p:sp>
      <p:sp>
        <p:nvSpPr>
          <p:cNvPr id="9" name="Text Placeholder 5">
            <a:extLst>
              <a:ext uri="{FF2B5EF4-FFF2-40B4-BE49-F238E27FC236}">
                <a16:creationId xmlns:a16="http://schemas.microsoft.com/office/drawing/2014/main" id="{F060D9F8-67C8-C447-951E-C526C419D54C}"/>
              </a:ext>
            </a:extLst>
          </p:cNvPr>
          <p:cNvSpPr txBox="1">
            <a:spLocks/>
          </p:cNvSpPr>
          <p:nvPr/>
        </p:nvSpPr>
        <p:spPr>
          <a:xfrm>
            <a:off x="167109" y="501638"/>
            <a:ext cx="1923143" cy="2270689"/>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9999" dirty="0">
                <a:solidFill>
                  <a:schemeClr val="accent5"/>
                </a:solidFill>
                <a:cs typeface="Arial" charset="0"/>
              </a:rPr>
              <a:t>“</a:t>
            </a:r>
          </a:p>
        </p:txBody>
      </p:sp>
      <p:sp>
        <p:nvSpPr>
          <p:cNvPr id="10" name="TextBox 9">
            <a:extLst>
              <a:ext uri="{FF2B5EF4-FFF2-40B4-BE49-F238E27FC236}">
                <a16:creationId xmlns:a16="http://schemas.microsoft.com/office/drawing/2014/main" id="{3A11AEE3-4824-5A41-9AD6-D686D0A79CAE}"/>
              </a:ext>
            </a:extLst>
          </p:cNvPr>
          <p:cNvSpPr txBox="1"/>
          <p:nvPr/>
        </p:nvSpPr>
        <p:spPr>
          <a:xfrm>
            <a:off x="893937" y="1837448"/>
            <a:ext cx="7356125" cy="1938992"/>
          </a:xfrm>
          <a:prstGeom prst="rect">
            <a:avLst/>
          </a:prstGeom>
          <a:noFill/>
        </p:spPr>
        <p:txBody>
          <a:bodyPr wrap="square" rtlCol="0">
            <a:spAutoFit/>
          </a:bodyPr>
          <a:lstStyle/>
          <a:p>
            <a:r>
              <a:rPr lang="en-US" sz="2400" dirty="0">
                <a:solidFill>
                  <a:srgbClr val="373737"/>
                </a:solidFill>
                <a:latin typeface="Calibri" panose="020F0502020204030204" pitchFamily="34" charset="0"/>
                <a:ea typeface="Arial" charset="0"/>
                <a:cs typeface="Calibri" panose="020F0502020204030204" pitchFamily="34" charset="0"/>
              </a:rPr>
              <a:t>A state’s </a:t>
            </a:r>
            <a:r>
              <a:rPr lang="en-US" sz="2400" b="1" dirty="0">
                <a:solidFill>
                  <a:srgbClr val="373737"/>
                </a:solidFill>
                <a:latin typeface="Calibri" panose="020F0502020204030204" pitchFamily="34" charset="0"/>
                <a:ea typeface="Arial" charset="0"/>
                <a:cs typeface="Calibri" panose="020F0502020204030204" pitchFamily="34" charset="0"/>
              </a:rPr>
              <a:t>concrete, practical foundation or framework </a:t>
            </a:r>
            <a:r>
              <a:rPr lang="en-US" sz="2400" dirty="0">
                <a:solidFill>
                  <a:srgbClr val="373737"/>
                </a:solidFill>
                <a:latin typeface="Calibri" panose="020F0502020204030204" pitchFamily="34" charset="0"/>
                <a:ea typeface="Arial" charset="0"/>
                <a:cs typeface="Calibri" panose="020F0502020204030204" pitchFamily="34" charset="0"/>
              </a:rPr>
              <a:t>that supports suicide prevention-related systems, organizations, and efforts including the fundamental parts and organization of parts that are </a:t>
            </a:r>
            <a:r>
              <a:rPr lang="en-US" sz="2400" b="1" dirty="0">
                <a:solidFill>
                  <a:srgbClr val="373737"/>
                </a:solidFill>
                <a:latin typeface="Calibri" panose="020F0502020204030204" pitchFamily="34" charset="0"/>
                <a:ea typeface="Arial" charset="0"/>
                <a:cs typeface="Calibri" panose="020F0502020204030204" pitchFamily="34" charset="0"/>
              </a:rPr>
              <a:t>necessary for planning, implementation, evaluation, and sustainability</a:t>
            </a:r>
            <a:r>
              <a:rPr lang="en-US" sz="2400" dirty="0">
                <a:solidFill>
                  <a:srgbClr val="373737"/>
                </a:solidFill>
                <a:latin typeface="Calibri" panose="020F0502020204030204" pitchFamily="34" charset="0"/>
                <a:ea typeface="Arial" charset="0"/>
                <a:cs typeface="Calibri" panose="020F0502020204030204" pitchFamily="34" charset="0"/>
              </a:rPr>
              <a:t>.</a:t>
            </a:r>
          </a:p>
        </p:txBody>
      </p:sp>
      <p:sp>
        <p:nvSpPr>
          <p:cNvPr id="13" name="Footer Placeholder 7">
            <a:extLst>
              <a:ext uri="{FF2B5EF4-FFF2-40B4-BE49-F238E27FC236}">
                <a16:creationId xmlns:a16="http://schemas.microsoft.com/office/drawing/2014/main" id="{19134745-277B-2C40-98A9-AFF5A817BE7D}"/>
              </a:ext>
            </a:extLst>
          </p:cNvPr>
          <p:cNvSpPr>
            <a:spLocks noGrp="1"/>
          </p:cNvSpPr>
          <p:nvPr>
            <p:ph type="ftr" sz="quarter" idx="11"/>
          </p:nvPr>
        </p:nvSpPr>
        <p:spPr>
          <a:xfrm>
            <a:off x="5538599" y="4778149"/>
            <a:ext cx="3086100" cy="217597"/>
          </a:xfrm>
        </p:spPr>
        <p:txBody>
          <a:bodyPr/>
          <a:lstStyle/>
          <a:p>
            <a:r>
              <a:rPr lang="en-US" dirty="0"/>
              <a:t>[Placeholder for Title of Your Presentation]</a:t>
            </a:r>
          </a:p>
        </p:txBody>
      </p:sp>
    </p:spTree>
    <p:extLst>
      <p:ext uri="{BB962C8B-B14F-4D97-AF65-F5344CB8AC3E}">
        <p14:creationId xmlns:p14="http://schemas.microsoft.com/office/powerpoint/2010/main" val="410937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96A48F-094E-AA46-9714-90A696DC1D25}"/>
              </a:ext>
            </a:extLst>
          </p:cNvPr>
          <p:cNvSpPr>
            <a:spLocks noGrp="1"/>
          </p:cNvSpPr>
          <p:nvPr>
            <p:ph type="sldNum" sz="quarter" idx="4"/>
          </p:nvPr>
        </p:nvSpPr>
        <p:spPr/>
        <p:txBody>
          <a:bodyPr/>
          <a:lstStyle/>
          <a:p>
            <a:fld id="{42782948-4DBE-204D-AB9E-B65E067054AE}" type="slidenum">
              <a:rPr lang="en-US" smtClean="0"/>
              <a:pPr/>
              <a:t>4</a:t>
            </a:fld>
            <a:endParaRPr lang="en-US"/>
          </a:p>
        </p:txBody>
      </p:sp>
      <p:sp>
        <p:nvSpPr>
          <p:cNvPr id="4" name="Title 3">
            <a:extLst>
              <a:ext uri="{FF2B5EF4-FFF2-40B4-BE49-F238E27FC236}">
                <a16:creationId xmlns:a16="http://schemas.microsoft.com/office/drawing/2014/main" id="{6AB1FCD8-856B-0E44-920B-F8E57C02E1BE}"/>
              </a:ext>
            </a:extLst>
          </p:cNvPr>
          <p:cNvSpPr>
            <a:spLocks noGrp="1"/>
          </p:cNvSpPr>
          <p:nvPr>
            <p:ph type="title"/>
          </p:nvPr>
        </p:nvSpPr>
        <p:spPr>
          <a:xfrm>
            <a:off x="374649" y="234120"/>
            <a:ext cx="6366119" cy="830997"/>
          </a:xfrm>
        </p:spPr>
        <p:txBody>
          <a:bodyPr/>
          <a:lstStyle/>
          <a:p>
            <a:r>
              <a:rPr lang="en-US" dirty="0"/>
              <a:t>State Suicide Prevention Infrastructure:</a:t>
            </a:r>
            <a:br>
              <a:rPr lang="en-US" dirty="0"/>
            </a:br>
            <a:r>
              <a:rPr lang="en-US" dirty="0"/>
              <a:t>Overview of the Recommendations</a:t>
            </a:r>
            <a:br>
              <a:rPr lang="en-US" dirty="0"/>
            </a:br>
            <a:endParaRPr lang="en-US" dirty="0"/>
          </a:p>
        </p:txBody>
      </p:sp>
      <p:sp>
        <p:nvSpPr>
          <p:cNvPr id="5" name="Footer Placeholder 4">
            <a:extLst>
              <a:ext uri="{FF2B5EF4-FFF2-40B4-BE49-F238E27FC236}">
                <a16:creationId xmlns:a16="http://schemas.microsoft.com/office/drawing/2014/main" id="{D678E330-AD5B-6143-9992-0798FCC350A0}"/>
              </a:ext>
            </a:extLst>
          </p:cNvPr>
          <p:cNvSpPr>
            <a:spLocks noGrp="1"/>
          </p:cNvSpPr>
          <p:nvPr>
            <p:ph type="ftr" sz="quarter" idx="11"/>
          </p:nvPr>
        </p:nvSpPr>
        <p:spPr/>
        <p:txBody>
          <a:bodyPr/>
          <a:lstStyle/>
          <a:p>
            <a:r>
              <a:rPr lang="en-US"/>
              <a:t>[Placeholder for Title of Your Presentation]</a:t>
            </a:r>
          </a:p>
        </p:txBody>
      </p:sp>
      <p:pic>
        <p:nvPicPr>
          <p:cNvPr id="6" name="Content Placeholder 5">
            <a:extLst>
              <a:ext uri="{FF2B5EF4-FFF2-40B4-BE49-F238E27FC236}">
                <a16:creationId xmlns:a16="http://schemas.microsoft.com/office/drawing/2014/main" id="{33E412BA-2A23-7C44-A76A-A5307875B077}"/>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315567" y="1143940"/>
            <a:ext cx="3289169" cy="3305175"/>
          </a:xfrm>
          <a:prstGeom prst="rect">
            <a:avLst/>
          </a:prstGeom>
          <a:ln w="19050">
            <a:noFill/>
          </a:ln>
        </p:spPr>
      </p:pic>
      <p:sp>
        <p:nvSpPr>
          <p:cNvPr id="11" name="TextBox 10">
            <a:extLst>
              <a:ext uri="{FF2B5EF4-FFF2-40B4-BE49-F238E27FC236}">
                <a16:creationId xmlns:a16="http://schemas.microsoft.com/office/drawing/2014/main" id="{6E691F93-35F4-4B4C-AC6F-622034352C0F}"/>
              </a:ext>
            </a:extLst>
          </p:cNvPr>
          <p:cNvSpPr txBox="1"/>
          <p:nvPr/>
        </p:nvSpPr>
        <p:spPr>
          <a:xfrm>
            <a:off x="447584" y="1238012"/>
            <a:ext cx="4708111" cy="815608"/>
          </a:xfrm>
          <a:prstGeom prst="rect">
            <a:avLst/>
          </a:prstGeom>
          <a:noFill/>
        </p:spPr>
        <p:txBody>
          <a:bodyPr wrap="square" rtlCol="0">
            <a:spAutoFit/>
          </a:bodyPr>
          <a:lstStyle/>
          <a:p>
            <a:pPr marL="0" lvl="1" indent="0" defTabSz="707526">
              <a:spcAft>
                <a:spcPts val="1500"/>
              </a:spcAft>
              <a:buClr>
                <a:schemeClr val="accent1"/>
              </a:buClr>
              <a:buNone/>
            </a:pPr>
            <a:r>
              <a:rPr lang="en-US" sz="1600" dirty="0">
                <a:latin typeface="Calibri" panose="020F0502020204030204" pitchFamily="34" charset="0"/>
                <a:cs typeface="Calibri" panose="020F0502020204030204" pitchFamily="34" charset="0"/>
              </a:rPr>
              <a:t>The </a:t>
            </a:r>
            <a:r>
              <a:rPr lang="en-US" sz="1600" i="1" dirty="0">
                <a:latin typeface="Calibri" panose="020F0502020204030204" pitchFamily="34" charset="0"/>
                <a:cs typeface="Calibri" panose="020F0502020204030204" pitchFamily="34" charset="0"/>
              </a:rPr>
              <a:t>Recommendations for State Suicide Prevention Infrastructure </a:t>
            </a:r>
            <a:r>
              <a:rPr lang="en-US" sz="1500" dirty="0">
                <a:solidFill>
                  <a:srgbClr val="1B2732"/>
                </a:solidFill>
                <a:latin typeface="Calibri"/>
                <a:cs typeface="Calibri" panose="020F0502020204030204" pitchFamily="34" charset="0"/>
              </a:rPr>
              <a:t>a</a:t>
            </a:r>
            <a:r>
              <a:rPr lang="en-US" sz="1500" dirty="0">
                <a:solidFill>
                  <a:srgbClr val="1B2732"/>
                </a:solidFill>
                <a:latin typeface="Calibri"/>
              </a:rPr>
              <a:t>rticulate </a:t>
            </a:r>
            <a:r>
              <a:rPr lang="en-US" sz="1500" dirty="0">
                <a:latin typeface="Calibri" panose="020F0502020204030204" pitchFamily="34" charset="0"/>
                <a:cs typeface="Calibri" panose="020F0502020204030204" pitchFamily="34" charset="0"/>
              </a:rPr>
              <a:t>essential infrastructure elements for advancing and sustaining suicide prevention efforts</a:t>
            </a:r>
          </a:p>
        </p:txBody>
      </p:sp>
      <p:sp>
        <p:nvSpPr>
          <p:cNvPr id="12" name="Freeform 222">
            <a:extLst>
              <a:ext uri="{FF2B5EF4-FFF2-40B4-BE49-F238E27FC236}">
                <a16:creationId xmlns:a16="http://schemas.microsoft.com/office/drawing/2014/main" id="{FECEE040-92BB-0C49-84ED-1BB870160042}"/>
              </a:ext>
            </a:extLst>
          </p:cNvPr>
          <p:cNvSpPr>
            <a:spLocks noEditPoints="1"/>
          </p:cNvSpPr>
          <p:nvPr/>
        </p:nvSpPr>
        <p:spPr bwMode="auto">
          <a:xfrm>
            <a:off x="585433" y="2723387"/>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sp>
        <p:nvSpPr>
          <p:cNvPr id="15" name="TextBox 14">
            <a:extLst>
              <a:ext uri="{FF2B5EF4-FFF2-40B4-BE49-F238E27FC236}">
                <a16:creationId xmlns:a16="http://schemas.microsoft.com/office/drawing/2014/main" id="{ACF5FA19-0562-C646-9559-751FDE7C8B5E}"/>
              </a:ext>
            </a:extLst>
          </p:cNvPr>
          <p:cNvSpPr txBox="1"/>
          <p:nvPr/>
        </p:nvSpPr>
        <p:spPr>
          <a:xfrm>
            <a:off x="930373" y="2668501"/>
            <a:ext cx="4001040" cy="1438855"/>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Released by SPRC in 2019</a:t>
            </a:r>
          </a:p>
          <a:p>
            <a:endParaRPr lang="en-US" sz="1500" dirty="0">
              <a:latin typeface="Calibri" panose="020F0502020204030204" pitchFamily="34" charset="0"/>
              <a:cs typeface="Calibri" panose="020F0502020204030204" pitchFamily="34" charset="0"/>
            </a:endParaRPr>
          </a:p>
          <a:p>
            <a:pPr marL="0" lvl="1" indent="0" defTabSz="707526">
              <a:spcAft>
                <a:spcPts val="1500"/>
              </a:spcAft>
              <a:buClr>
                <a:schemeClr val="accent1"/>
              </a:buClr>
              <a:buNone/>
            </a:pPr>
            <a:r>
              <a:rPr lang="en-US" sz="1500" dirty="0">
                <a:solidFill>
                  <a:srgbClr val="1B2732"/>
                </a:solidFill>
                <a:latin typeface="Calibri"/>
              </a:rPr>
              <a:t>Developed in collaboration with an advisory panel of experts and key stakeholders</a:t>
            </a:r>
          </a:p>
          <a:p>
            <a:pPr marL="0" lvl="1" indent="0" defTabSz="707526">
              <a:spcAft>
                <a:spcPts val="1500"/>
              </a:spcAft>
              <a:buClr>
                <a:schemeClr val="accent1"/>
              </a:buClr>
              <a:buNone/>
            </a:pPr>
            <a:r>
              <a:rPr lang="en-US" sz="1500" dirty="0">
                <a:latin typeface="Calibri" panose="020F0502020204030204" pitchFamily="34" charset="0"/>
                <a:cs typeface="Calibri" panose="020F0502020204030204" pitchFamily="34" charset="0"/>
              </a:rPr>
              <a:t>Available at </a:t>
            </a:r>
            <a:r>
              <a:rPr lang="en-US" sz="1500" b="1" dirty="0">
                <a:latin typeface="Calibri" panose="020F0502020204030204" pitchFamily="34" charset="0"/>
                <a:cs typeface="Calibri" panose="020F0502020204030204" pitchFamily="34" charset="0"/>
                <a:hlinkClick r:id="rId4"/>
              </a:rPr>
              <a:t>sprc.org/state-infrastructure</a:t>
            </a:r>
            <a:endParaRPr lang="en-US" sz="1500" dirty="0">
              <a:solidFill>
                <a:srgbClr val="1B2732"/>
              </a:solidFill>
              <a:latin typeface="Calibri"/>
            </a:endParaRPr>
          </a:p>
        </p:txBody>
      </p:sp>
      <p:sp>
        <p:nvSpPr>
          <p:cNvPr id="16" name="Freeform 222">
            <a:extLst>
              <a:ext uri="{FF2B5EF4-FFF2-40B4-BE49-F238E27FC236}">
                <a16:creationId xmlns:a16="http://schemas.microsoft.com/office/drawing/2014/main" id="{F2BCC0FF-3B3A-0E48-A165-F898C2ECD413}"/>
              </a:ext>
            </a:extLst>
          </p:cNvPr>
          <p:cNvSpPr>
            <a:spLocks noEditPoints="1"/>
          </p:cNvSpPr>
          <p:nvPr/>
        </p:nvSpPr>
        <p:spPr bwMode="auto">
          <a:xfrm>
            <a:off x="585431" y="3203424"/>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pic>
        <p:nvPicPr>
          <p:cNvPr id="18" name="Picture 17" descr="A picture containing food, drawing&#10;&#10;Description automatically generated">
            <a:extLst>
              <a:ext uri="{FF2B5EF4-FFF2-40B4-BE49-F238E27FC236}">
                <a16:creationId xmlns:a16="http://schemas.microsoft.com/office/drawing/2014/main" id="{AC43F541-22F9-5A45-8FCB-00CF3E479CA1}"/>
              </a:ext>
            </a:extLst>
          </p:cNvPr>
          <p:cNvPicPr>
            <a:picLocks noChangeAspect="1"/>
          </p:cNvPicPr>
          <p:nvPr/>
        </p:nvPicPr>
        <p:blipFill rotWithShape="1">
          <a:blip r:embed="rId5"/>
          <a:srcRect l="14714" t="17850" r="15989" b="14129"/>
          <a:stretch/>
        </p:blipFill>
        <p:spPr>
          <a:xfrm>
            <a:off x="6633935" y="1156640"/>
            <a:ext cx="192077" cy="188542"/>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EC292B44-7268-914A-A50C-907624C0B3E8}"/>
              </a:ext>
            </a:extLst>
          </p:cNvPr>
          <p:cNvPicPr>
            <a:picLocks noChangeAspect="1"/>
          </p:cNvPicPr>
          <p:nvPr/>
        </p:nvPicPr>
        <p:blipFill rotWithShape="1">
          <a:blip r:embed="rId5"/>
          <a:srcRect l="14714" t="17850" r="15989" b="14129"/>
          <a:stretch/>
        </p:blipFill>
        <p:spPr>
          <a:xfrm>
            <a:off x="7958081" y="1779588"/>
            <a:ext cx="192077" cy="188542"/>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id="{72FA2881-9829-5347-82EC-F001092EB21D}"/>
              </a:ext>
            </a:extLst>
          </p:cNvPr>
          <p:cNvPicPr>
            <a:picLocks noChangeAspect="1"/>
          </p:cNvPicPr>
          <p:nvPr/>
        </p:nvPicPr>
        <p:blipFill rotWithShape="1">
          <a:blip r:embed="rId5"/>
          <a:srcRect l="14714" t="17850" r="15989" b="14129"/>
          <a:stretch/>
        </p:blipFill>
        <p:spPr>
          <a:xfrm>
            <a:off x="7804104" y="3455940"/>
            <a:ext cx="192077" cy="188542"/>
          </a:xfrm>
          <a:prstGeom prst="rect">
            <a:avLst/>
          </a:prstGeom>
        </p:spPr>
      </p:pic>
      <p:pic>
        <p:nvPicPr>
          <p:cNvPr id="21" name="Picture 20" descr="A picture containing food, drawing&#10;&#10;Description automatically generated">
            <a:extLst>
              <a:ext uri="{FF2B5EF4-FFF2-40B4-BE49-F238E27FC236}">
                <a16:creationId xmlns:a16="http://schemas.microsoft.com/office/drawing/2014/main" id="{3260580E-5051-1E47-B10B-A18E3504EF56}"/>
              </a:ext>
            </a:extLst>
          </p:cNvPr>
          <p:cNvPicPr>
            <a:picLocks noChangeAspect="1"/>
          </p:cNvPicPr>
          <p:nvPr/>
        </p:nvPicPr>
        <p:blipFill rotWithShape="1">
          <a:blip r:embed="rId5"/>
          <a:srcRect l="14714" t="17850" r="15989" b="14129"/>
          <a:stretch/>
        </p:blipFill>
        <p:spPr>
          <a:xfrm>
            <a:off x="6672036" y="3715491"/>
            <a:ext cx="192077" cy="188542"/>
          </a:xfrm>
          <a:prstGeom prst="rect">
            <a:avLst/>
          </a:prstGeom>
        </p:spPr>
      </p:pic>
      <p:pic>
        <p:nvPicPr>
          <p:cNvPr id="22" name="Picture 21" descr="A picture containing food, drawing&#10;&#10;Description automatically generated">
            <a:extLst>
              <a:ext uri="{FF2B5EF4-FFF2-40B4-BE49-F238E27FC236}">
                <a16:creationId xmlns:a16="http://schemas.microsoft.com/office/drawing/2014/main" id="{DB522CD6-BD50-DF47-BADC-03008B0C14D0}"/>
              </a:ext>
            </a:extLst>
          </p:cNvPr>
          <p:cNvPicPr>
            <a:picLocks noChangeAspect="1"/>
          </p:cNvPicPr>
          <p:nvPr/>
        </p:nvPicPr>
        <p:blipFill rotWithShape="1">
          <a:blip r:embed="rId5"/>
          <a:srcRect l="14714" t="17850" r="15989" b="14129"/>
          <a:stretch/>
        </p:blipFill>
        <p:spPr>
          <a:xfrm>
            <a:off x="5702482" y="3241998"/>
            <a:ext cx="192077" cy="188542"/>
          </a:xfrm>
          <a:prstGeom prst="rect">
            <a:avLst/>
          </a:prstGeom>
        </p:spPr>
      </p:pic>
      <p:pic>
        <p:nvPicPr>
          <p:cNvPr id="23" name="Picture 22" descr="A picture containing food, drawing&#10;&#10;Description automatically generated">
            <a:extLst>
              <a:ext uri="{FF2B5EF4-FFF2-40B4-BE49-F238E27FC236}">
                <a16:creationId xmlns:a16="http://schemas.microsoft.com/office/drawing/2014/main" id="{662F5DEA-1B14-FC40-8BF0-B7033E2830EB}"/>
              </a:ext>
            </a:extLst>
          </p:cNvPr>
          <p:cNvPicPr>
            <a:picLocks noChangeAspect="1"/>
          </p:cNvPicPr>
          <p:nvPr/>
        </p:nvPicPr>
        <p:blipFill rotWithShape="1">
          <a:blip r:embed="rId5"/>
          <a:srcRect l="14714" t="17850" r="15989" b="14129"/>
          <a:stretch/>
        </p:blipFill>
        <p:spPr>
          <a:xfrm>
            <a:off x="5812882" y="1842322"/>
            <a:ext cx="192077" cy="188542"/>
          </a:xfrm>
          <a:prstGeom prst="rect">
            <a:avLst/>
          </a:prstGeom>
        </p:spPr>
      </p:pic>
      <p:sp>
        <p:nvSpPr>
          <p:cNvPr id="27" name="Freeform 222">
            <a:extLst>
              <a:ext uri="{FF2B5EF4-FFF2-40B4-BE49-F238E27FC236}">
                <a16:creationId xmlns:a16="http://schemas.microsoft.com/office/drawing/2014/main" id="{80C0E872-42E1-3147-BBA9-FF8144DBB91E}"/>
              </a:ext>
            </a:extLst>
          </p:cNvPr>
          <p:cNvSpPr>
            <a:spLocks noEditPoints="1"/>
          </p:cNvSpPr>
          <p:nvPr/>
        </p:nvSpPr>
        <p:spPr bwMode="auto">
          <a:xfrm>
            <a:off x="585431" y="3827833"/>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spTree>
    <p:extLst>
      <p:ext uri="{BB962C8B-B14F-4D97-AF65-F5344CB8AC3E}">
        <p14:creationId xmlns:p14="http://schemas.microsoft.com/office/powerpoint/2010/main" val="224185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5FD103-4786-9045-83C5-7C940292221E}"/>
              </a:ext>
            </a:extLst>
          </p:cNvPr>
          <p:cNvSpPr>
            <a:spLocks noGrp="1"/>
          </p:cNvSpPr>
          <p:nvPr>
            <p:ph type="sldNum" sz="quarter" idx="4"/>
          </p:nvPr>
        </p:nvSpPr>
        <p:spPr/>
        <p:txBody>
          <a:bodyPr/>
          <a:lstStyle/>
          <a:p>
            <a:fld id="{42782948-4DBE-204D-AB9E-B65E067054AE}" type="slidenum">
              <a:rPr lang="en-US" smtClean="0"/>
              <a:pPr/>
              <a:t>5</a:t>
            </a:fld>
            <a:endParaRPr lang="en-US"/>
          </a:p>
        </p:txBody>
      </p:sp>
      <p:sp>
        <p:nvSpPr>
          <p:cNvPr id="5" name="Footer Placeholder 4">
            <a:extLst>
              <a:ext uri="{FF2B5EF4-FFF2-40B4-BE49-F238E27FC236}">
                <a16:creationId xmlns:a16="http://schemas.microsoft.com/office/drawing/2014/main" id="{BC2025C5-33B6-3149-AE68-B9620D5AB36A}"/>
              </a:ext>
            </a:extLst>
          </p:cNvPr>
          <p:cNvSpPr>
            <a:spLocks noGrp="1"/>
          </p:cNvSpPr>
          <p:nvPr>
            <p:ph type="ftr" sz="quarter" idx="11"/>
          </p:nvPr>
        </p:nvSpPr>
        <p:spPr/>
        <p:txBody>
          <a:bodyPr/>
          <a:lstStyle/>
          <a:p>
            <a:r>
              <a:rPr lang="en-US" dirty="0"/>
              <a:t>[Placeholder for Title of Your Presentation]</a:t>
            </a:r>
          </a:p>
        </p:txBody>
      </p:sp>
      <p:sp>
        <p:nvSpPr>
          <p:cNvPr id="8" name="Title 3">
            <a:extLst>
              <a:ext uri="{FF2B5EF4-FFF2-40B4-BE49-F238E27FC236}">
                <a16:creationId xmlns:a16="http://schemas.microsoft.com/office/drawing/2014/main" id="{BCA056A6-F23C-9B4C-AB63-10E336214608}"/>
              </a:ext>
            </a:extLst>
          </p:cNvPr>
          <p:cNvSpPr>
            <a:spLocks noGrp="1"/>
          </p:cNvSpPr>
          <p:nvPr>
            <p:ph type="title"/>
          </p:nvPr>
        </p:nvSpPr>
        <p:spPr>
          <a:xfrm>
            <a:off x="374649" y="234120"/>
            <a:ext cx="6366119" cy="938188"/>
          </a:xfrm>
        </p:spPr>
        <p:txBody>
          <a:bodyPr/>
          <a:lstStyle/>
          <a:p>
            <a:r>
              <a:rPr lang="en-US" dirty="0"/>
              <a:t>Six Essential Elements of State Suicide </a:t>
            </a:r>
            <a:br>
              <a:rPr lang="en-US" dirty="0"/>
            </a:br>
            <a:r>
              <a:rPr lang="en-US" dirty="0"/>
              <a:t>Prevention Infrastructure:</a:t>
            </a:r>
            <a:br>
              <a:rPr lang="en-US" dirty="0"/>
            </a:br>
            <a:br>
              <a:rPr lang="en-US" dirty="0">
                <a:solidFill>
                  <a:schemeClr val="tx2"/>
                </a:solidFill>
              </a:rPr>
            </a:br>
            <a:endParaRPr lang="en-US" dirty="0">
              <a:solidFill>
                <a:schemeClr val="tx2"/>
              </a:solidFill>
            </a:endParaRPr>
          </a:p>
        </p:txBody>
      </p:sp>
      <p:sp>
        <p:nvSpPr>
          <p:cNvPr id="28" name="Content Placeholder 2">
            <a:extLst>
              <a:ext uri="{FF2B5EF4-FFF2-40B4-BE49-F238E27FC236}">
                <a16:creationId xmlns:a16="http://schemas.microsoft.com/office/drawing/2014/main" id="{8037B5B2-C81E-0A4F-9CB7-83300CAC6073}"/>
              </a:ext>
            </a:extLst>
          </p:cNvPr>
          <p:cNvSpPr>
            <a:spLocks noGrp="1"/>
          </p:cNvSpPr>
          <p:nvPr>
            <p:ph sz="quarter" idx="10"/>
          </p:nvPr>
        </p:nvSpPr>
        <p:spPr>
          <a:xfrm>
            <a:off x="391444" y="1288848"/>
            <a:ext cx="4056674" cy="3296710"/>
          </a:xfrm>
        </p:spPr>
        <p:txBody>
          <a:bodyPr/>
          <a:lstStyle/>
          <a:p>
            <a:pPr>
              <a:spcAft>
                <a:spcPts val="850"/>
              </a:spcAft>
              <a:buBlip>
                <a:blip r:embed="rId3"/>
              </a:buBlip>
            </a:pPr>
            <a:r>
              <a:rPr lang="en-US" sz="1500" b="1" dirty="0"/>
              <a:t>Authorize</a:t>
            </a:r>
            <a:r>
              <a:rPr lang="en-US" sz="1500" dirty="0"/>
              <a:t> - Designate a lead division or organization for suicide prevention in the state and give it the resources and authority to carry out all of the recommendations</a:t>
            </a:r>
          </a:p>
          <a:p>
            <a:pPr>
              <a:spcAft>
                <a:spcPts val="850"/>
              </a:spcAft>
              <a:buBlip>
                <a:blip r:embed="rId3"/>
              </a:buBlip>
            </a:pPr>
            <a:r>
              <a:rPr lang="en-US" sz="1500" b="1" dirty="0"/>
              <a:t>Lead</a:t>
            </a:r>
            <a:r>
              <a:rPr lang="en-US" sz="1500" dirty="0"/>
              <a:t> - Maintain a dedicated leadership position, as well as core staff positions and capacity, and create cross-agency and cross-sector collaboration within the state government</a:t>
            </a:r>
          </a:p>
          <a:p>
            <a:pPr>
              <a:spcAft>
                <a:spcPts val="850"/>
              </a:spcAft>
              <a:buBlip>
                <a:blip r:embed="rId3"/>
              </a:buBlip>
            </a:pPr>
            <a:r>
              <a:rPr lang="en-US" sz="1500" b="1" dirty="0"/>
              <a:t>Partner</a:t>
            </a:r>
            <a:r>
              <a:rPr lang="en-US" sz="1500" dirty="0"/>
              <a:t> - Ensure a broad, inclusive public-private partnership or coalition at the state level with a shared vision and commitment to suicide prevention</a:t>
            </a:r>
          </a:p>
        </p:txBody>
      </p:sp>
      <p:sp>
        <p:nvSpPr>
          <p:cNvPr id="29" name="Content Placeholder 2">
            <a:extLst>
              <a:ext uri="{FF2B5EF4-FFF2-40B4-BE49-F238E27FC236}">
                <a16:creationId xmlns:a16="http://schemas.microsoft.com/office/drawing/2014/main" id="{2D8A9E51-2FF4-EB47-B67E-9217B276597C}"/>
              </a:ext>
            </a:extLst>
          </p:cNvPr>
          <p:cNvSpPr txBox="1">
            <a:spLocks/>
          </p:cNvSpPr>
          <p:nvPr/>
        </p:nvSpPr>
        <p:spPr>
          <a:xfrm>
            <a:off x="4588303" y="1288848"/>
            <a:ext cx="4164253" cy="2874680"/>
          </a:xfrm>
          <a:prstGeom prst="rect">
            <a:avLst/>
          </a:prstGeom>
        </p:spPr>
        <p:txBody>
          <a:bodyPr vert="horz" lIns="91440" tIns="45720" rIns="91440" bIns="45720" rtlCol="0">
            <a:noAutofit/>
          </a:bodyPr>
          <a:lstStyle>
            <a:lvl1pPr marL="228346" indent="-228346" algn="l" defTabSz="453542" rtl="0" eaLnBrk="1" latinLnBrk="0" hangingPunct="1">
              <a:spcBef>
                <a:spcPts val="0"/>
              </a:spcBef>
              <a:spcAft>
                <a:spcPts val="794"/>
              </a:spcAft>
              <a:buClr>
                <a:schemeClr val="accent1"/>
              </a:buClr>
              <a:buFont typeface="Arial"/>
              <a:buChar char="•"/>
              <a:defRPr sz="1400" b="0" i="0" kern="1200">
                <a:solidFill>
                  <a:schemeClr val="tx1"/>
                </a:solidFill>
                <a:latin typeface="Calibri" charset="0"/>
                <a:ea typeface="Calibri" charset="0"/>
                <a:cs typeface="Calibri" charset="0"/>
              </a:defRPr>
            </a:lvl1pPr>
            <a:lvl2pPr marL="678739" indent="-228346" algn="l" defTabSz="453542" rtl="0" eaLnBrk="1" latinLnBrk="0" hangingPunct="1">
              <a:spcBef>
                <a:spcPts val="0"/>
              </a:spcBef>
              <a:spcAft>
                <a:spcPts val="794"/>
              </a:spcAft>
              <a:buFont typeface="Arial"/>
              <a:buChar char="–"/>
              <a:defRPr sz="1400" b="0" i="0" kern="1200">
                <a:solidFill>
                  <a:schemeClr val="tx1"/>
                </a:solidFill>
                <a:latin typeface="Calibri" charset="0"/>
                <a:ea typeface="Calibri" charset="0"/>
                <a:cs typeface="Calibri" charset="0"/>
              </a:defRPr>
            </a:lvl2pPr>
            <a:lvl3pPr marL="907085" indent="-228346" algn="l" defTabSz="453542" rtl="0" eaLnBrk="1" latinLnBrk="0" hangingPunct="1">
              <a:spcBef>
                <a:spcPct val="20000"/>
              </a:spcBef>
              <a:buFont typeface="Arial"/>
              <a:buChar char="•"/>
              <a:defRPr sz="1400" b="0" i="0" kern="1200">
                <a:solidFill>
                  <a:schemeClr val="tx1"/>
                </a:solidFill>
                <a:latin typeface="Calibri" charset="0"/>
                <a:ea typeface="Calibri" charset="0"/>
                <a:cs typeface="Calibri" charset="0"/>
              </a:defRPr>
            </a:lvl3pPr>
            <a:lvl4pPr marL="1137006" indent="-229921" algn="l" defTabSz="453542" rtl="0" eaLnBrk="1" latinLnBrk="0" hangingPunct="1">
              <a:spcBef>
                <a:spcPct val="20000"/>
              </a:spcBef>
              <a:buFont typeface="Arial"/>
              <a:buChar char="–"/>
              <a:defRPr sz="1400" b="0" i="0" kern="1200">
                <a:solidFill>
                  <a:schemeClr val="tx1"/>
                </a:solidFill>
                <a:latin typeface="Calibri" charset="0"/>
                <a:ea typeface="Calibri" charset="0"/>
                <a:cs typeface="Calibri" charset="0"/>
              </a:defRPr>
            </a:lvl4pPr>
            <a:lvl5pPr marL="1245667" indent="-228346" algn="l" defTabSz="453542" rtl="0" eaLnBrk="1" latinLnBrk="0" hangingPunct="1">
              <a:spcBef>
                <a:spcPct val="20000"/>
              </a:spcBef>
              <a:buFont typeface="Arial"/>
              <a:buChar char="»"/>
              <a:defRPr sz="1400" b="0" i="0" kern="1200">
                <a:solidFill>
                  <a:schemeClr val="tx1"/>
                </a:solidFill>
                <a:latin typeface="Calibri" charset="0"/>
                <a:ea typeface="Calibri" charset="0"/>
                <a:cs typeface="Calibri" charset="0"/>
              </a:defRPr>
            </a:lvl5pPr>
            <a:lvl6pPr marL="2494483" indent="-226771" algn="l" defTabSz="453542" rtl="0" eaLnBrk="1" latinLnBrk="0" hangingPunct="1">
              <a:spcBef>
                <a:spcPct val="20000"/>
              </a:spcBef>
              <a:buFont typeface="Arial"/>
              <a:buChar char="•"/>
              <a:defRPr sz="1984" kern="1200">
                <a:solidFill>
                  <a:schemeClr val="tx1"/>
                </a:solidFill>
                <a:latin typeface="+mn-lt"/>
                <a:ea typeface="+mn-ea"/>
                <a:cs typeface="+mn-cs"/>
              </a:defRPr>
            </a:lvl6pPr>
            <a:lvl7pPr marL="2948026" indent="-226771" algn="l" defTabSz="453542" rtl="0" eaLnBrk="1" latinLnBrk="0" hangingPunct="1">
              <a:spcBef>
                <a:spcPct val="20000"/>
              </a:spcBef>
              <a:buFont typeface="Arial"/>
              <a:buChar char="•"/>
              <a:defRPr sz="1984" kern="1200">
                <a:solidFill>
                  <a:schemeClr val="tx1"/>
                </a:solidFill>
                <a:latin typeface="+mn-lt"/>
                <a:ea typeface="+mn-ea"/>
                <a:cs typeface="+mn-cs"/>
              </a:defRPr>
            </a:lvl7pPr>
            <a:lvl8pPr marL="3401568" indent="-226771" algn="l" defTabSz="453542" rtl="0" eaLnBrk="1" latinLnBrk="0" hangingPunct="1">
              <a:spcBef>
                <a:spcPct val="20000"/>
              </a:spcBef>
              <a:buFont typeface="Arial"/>
              <a:buChar char="•"/>
              <a:defRPr sz="1984" kern="1200">
                <a:solidFill>
                  <a:schemeClr val="tx1"/>
                </a:solidFill>
                <a:latin typeface="+mn-lt"/>
                <a:ea typeface="+mn-ea"/>
                <a:cs typeface="+mn-cs"/>
              </a:defRPr>
            </a:lvl8pPr>
            <a:lvl9pPr marL="3855110" indent="-226771" algn="l" defTabSz="453542" rtl="0" eaLnBrk="1" latinLnBrk="0" hangingPunct="1">
              <a:spcBef>
                <a:spcPct val="20000"/>
              </a:spcBef>
              <a:buFont typeface="Arial"/>
              <a:buChar char="•"/>
              <a:defRPr sz="1984" kern="1200">
                <a:solidFill>
                  <a:schemeClr val="tx1"/>
                </a:solidFill>
                <a:latin typeface="+mn-lt"/>
                <a:ea typeface="+mn-ea"/>
                <a:cs typeface="+mn-cs"/>
              </a:defRPr>
            </a:lvl9pPr>
          </a:lstStyle>
          <a:p>
            <a:pPr>
              <a:spcAft>
                <a:spcPts val="850"/>
              </a:spcAft>
              <a:buBlip>
                <a:blip r:embed="rId3"/>
              </a:buBlip>
            </a:pPr>
            <a:r>
              <a:rPr lang="en-US" sz="1500" b="1" dirty="0"/>
              <a:t>Examine</a:t>
            </a:r>
            <a:r>
              <a:rPr lang="en-US" sz="1500" dirty="0"/>
              <a:t> - Support high-quality suicide data collection at the state and local levels to inform and evaluate prevention efforts</a:t>
            </a:r>
          </a:p>
          <a:p>
            <a:pPr>
              <a:spcAft>
                <a:spcPts val="850"/>
              </a:spcAft>
              <a:buBlip>
                <a:blip r:embed="rId3"/>
              </a:buBlip>
            </a:pPr>
            <a:r>
              <a:rPr lang="en-US" sz="1500" b="1" dirty="0"/>
              <a:t>Build</a:t>
            </a:r>
            <a:r>
              <a:rPr lang="en-US" sz="1500" dirty="0"/>
              <a:t> - Create a multi-faceted lifespan approach to suicide prevention across the state and allocate sufficient resources to fully implement and evaluate it</a:t>
            </a:r>
          </a:p>
          <a:p>
            <a:pPr>
              <a:spcAft>
                <a:spcPts val="850"/>
              </a:spcAft>
              <a:buBlip>
                <a:blip r:embed="rId3"/>
              </a:buBlip>
            </a:pPr>
            <a:r>
              <a:rPr lang="en-US" sz="1500" b="1" dirty="0"/>
              <a:t>Guide</a:t>
            </a:r>
            <a:r>
              <a:rPr lang="en-US" sz="1500" dirty="0"/>
              <a:t> - Support all state, county, and local efforts in the planning, execution, and evaluation of their efforts, including allocation of needed resources</a:t>
            </a:r>
          </a:p>
          <a:p>
            <a:pPr>
              <a:buFont typeface="Zapf Dingbats"/>
              <a:buChar char="✚"/>
            </a:pPr>
            <a:endParaRPr lang="en-US" sz="1500" dirty="0"/>
          </a:p>
        </p:txBody>
      </p:sp>
    </p:spTree>
    <p:extLst>
      <p:ext uri="{BB962C8B-B14F-4D97-AF65-F5344CB8AC3E}">
        <p14:creationId xmlns:p14="http://schemas.microsoft.com/office/powerpoint/2010/main" val="18256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964D3-6937-B842-B3D7-92C013C6C163}"/>
              </a:ext>
            </a:extLst>
          </p:cNvPr>
          <p:cNvSpPr>
            <a:spLocks noGrp="1"/>
          </p:cNvSpPr>
          <p:nvPr>
            <p:ph type="sldNum" sz="quarter" idx="4"/>
          </p:nvPr>
        </p:nvSpPr>
        <p:spPr/>
        <p:txBody>
          <a:bodyPr/>
          <a:lstStyle/>
          <a:p>
            <a:fld id="{42782948-4DBE-204D-AB9E-B65E067054AE}" type="slidenum">
              <a:rPr lang="en-US" smtClean="0"/>
              <a:pPr/>
              <a:t>6</a:t>
            </a:fld>
            <a:endParaRPr lang="en-US"/>
          </a:p>
        </p:txBody>
      </p:sp>
      <p:sp>
        <p:nvSpPr>
          <p:cNvPr id="40" name="Freeform 222">
            <a:extLst>
              <a:ext uri="{FF2B5EF4-FFF2-40B4-BE49-F238E27FC236}">
                <a16:creationId xmlns:a16="http://schemas.microsoft.com/office/drawing/2014/main" id="{4B6E132B-D52F-5849-ADCB-716D711C6CF8}"/>
              </a:ext>
            </a:extLst>
          </p:cNvPr>
          <p:cNvSpPr>
            <a:spLocks noEditPoints="1"/>
          </p:cNvSpPr>
          <p:nvPr/>
        </p:nvSpPr>
        <p:spPr bwMode="auto">
          <a:xfrm>
            <a:off x="476783" y="1849488"/>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alibri Light"/>
            </a:endParaRPr>
          </a:p>
        </p:txBody>
      </p:sp>
      <p:sp>
        <p:nvSpPr>
          <p:cNvPr id="41" name="Freeform 222">
            <a:extLst>
              <a:ext uri="{FF2B5EF4-FFF2-40B4-BE49-F238E27FC236}">
                <a16:creationId xmlns:a16="http://schemas.microsoft.com/office/drawing/2014/main" id="{B081DDF9-9B2B-594B-B27F-D3C50247B8D4}"/>
              </a:ext>
            </a:extLst>
          </p:cNvPr>
          <p:cNvSpPr>
            <a:spLocks noEditPoints="1"/>
          </p:cNvSpPr>
          <p:nvPr/>
        </p:nvSpPr>
        <p:spPr bwMode="auto">
          <a:xfrm>
            <a:off x="476783" y="2388111"/>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alibri Light"/>
            </a:endParaRPr>
          </a:p>
        </p:txBody>
      </p:sp>
      <p:sp>
        <p:nvSpPr>
          <p:cNvPr id="42" name="Freeform 222">
            <a:extLst>
              <a:ext uri="{FF2B5EF4-FFF2-40B4-BE49-F238E27FC236}">
                <a16:creationId xmlns:a16="http://schemas.microsoft.com/office/drawing/2014/main" id="{575D82B2-5AD5-FC4E-8841-DBC51C622714}"/>
              </a:ext>
            </a:extLst>
          </p:cNvPr>
          <p:cNvSpPr>
            <a:spLocks noEditPoints="1"/>
          </p:cNvSpPr>
          <p:nvPr/>
        </p:nvSpPr>
        <p:spPr bwMode="auto">
          <a:xfrm>
            <a:off x="479386" y="3713829"/>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Calibri Light"/>
            </a:endParaRPr>
          </a:p>
        </p:txBody>
      </p:sp>
      <p:sp>
        <p:nvSpPr>
          <p:cNvPr id="43" name="TextBox 42">
            <a:extLst>
              <a:ext uri="{FF2B5EF4-FFF2-40B4-BE49-F238E27FC236}">
                <a16:creationId xmlns:a16="http://schemas.microsoft.com/office/drawing/2014/main" id="{D0839C91-F122-6841-B22E-575264524DE8}"/>
              </a:ext>
            </a:extLst>
          </p:cNvPr>
          <p:cNvSpPr txBox="1"/>
          <p:nvPr/>
        </p:nvSpPr>
        <p:spPr>
          <a:xfrm>
            <a:off x="750458" y="1758941"/>
            <a:ext cx="3869224" cy="3008516"/>
          </a:xfrm>
          <a:prstGeom prst="rect">
            <a:avLst/>
          </a:prstGeom>
          <a:noFill/>
        </p:spPr>
        <p:txBody>
          <a:bodyPr wrap="square" rtlCol="0">
            <a:spAutoFit/>
          </a:bodyPr>
          <a:lstStyle/>
          <a:p>
            <a:pPr marL="0" lvl="1" indent="0" defTabSz="707526">
              <a:spcAft>
                <a:spcPts val="900"/>
              </a:spcAft>
              <a:buClr>
                <a:schemeClr val="accent1"/>
              </a:buClr>
              <a:buNone/>
            </a:pPr>
            <a:r>
              <a:rPr lang="en-US" sz="1450" dirty="0">
                <a:solidFill>
                  <a:srgbClr val="1B2732"/>
                </a:solidFill>
                <a:latin typeface="Calibri"/>
              </a:rPr>
              <a:t>Downloadable versions of the full and summary recommendations</a:t>
            </a:r>
          </a:p>
          <a:p>
            <a:pPr marL="0" lvl="1" indent="0" defTabSz="707526">
              <a:spcAft>
                <a:spcPts val="900"/>
              </a:spcAft>
              <a:buClr>
                <a:schemeClr val="accent1"/>
              </a:buClr>
              <a:buNone/>
            </a:pPr>
            <a:r>
              <a:rPr lang="en-US" sz="1450" dirty="0">
                <a:solidFill>
                  <a:srgbClr val="1B2732"/>
                </a:solidFill>
                <a:latin typeface="Calibri"/>
              </a:rPr>
              <a:t>Detailed supplement on the data resources and systems needed to effectively direct suicide prevention efforts</a:t>
            </a:r>
          </a:p>
          <a:p>
            <a:pPr marL="0" lvl="1" indent="0" defTabSz="707526">
              <a:spcAft>
                <a:spcPts val="900"/>
              </a:spcAft>
              <a:buClr>
                <a:schemeClr val="accent1"/>
              </a:buClr>
              <a:buNone/>
            </a:pPr>
            <a:r>
              <a:rPr lang="en-US" sz="1450" dirty="0">
                <a:solidFill>
                  <a:srgbClr val="1B2732"/>
                </a:solidFill>
                <a:latin typeface="Calibri"/>
              </a:rPr>
              <a:t>Success story series that highlights real-world examples of strong state infrastructure</a:t>
            </a:r>
          </a:p>
          <a:p>
            <a:pPr marL="0" lvl="1" indent="0" defTabSz="707526">
              <a:spcAft>
                <a:spcPts val="900"/>
              </a:spcAft>
              <a:buClr>
                <a:schemeClr val="accent1"/>
              </a:buClr>
              <a:buNone/>
            </a:pPr>
            <a:r>
              <a:rPr lang="en-US" sz="1450" dirty="0">
                <a:solidFill>
                  <a:srgbClr val="1B2732"/>
                </a:solidFill>
                <a:latin typeface="Calibri"/>
              </a:rPr>
              <a:t>Resources to help states with little suicide prevention infrastructure get started</a:t>
            </a:r>
          </a:p>
          <a:p>
            <a:pPr marL="0" lvl="1" indent="0" defTabSz="707526">
              <a:spcAft>
                <a:spcPts val="900"/>
              </a:spcAft>
              <a:buClr>
                <a:schemeClr val="accent1"/>
              </a:buClr>
              <a:buNone/>
            </a:pPr>
            <a:r>
              <a:rPr lang="en-US" sz="1450" dirty="0">
                <a:solidFill>
                  <a:srgbClr val="1B2732"/>
                </a:solidFill>
                <a:latin typeface="Calibri"/>
              </a:rPr>
              <a:t>Tools for champions of the recommendations to use with state policymakers</a:t>
            </a:r>
          </a:p>
        </p:txBody>
      </p:sp>
      <p:sp>
        <p:nvSpPr>
          <p:cNvPr id="17" name="TextBox 16">
            <a:extLst>
              <a:ext uri="{FF2B5EF4-FFF2-40B4-BE49-F238E27FC236}">
                <a16:creationId xmlns:a16="http://schemas.microsoft.com/office/drawing/2014/main" id="{4D010E43-4B80-7441-8517-745F7D157A24}"/>
              </a:ext>
            </a:extLst>
          </p:cNvPr>
          <p:cNvSpPr txBox="1"/>
          <p:nvPr/>
        </p:nvSpPr>
        <p:spPr>
          <a:xfrm>
            <a:off x="374649" y="1068300"/>
            <a:ext cx="4138372" cy="584775"/>
          </a:xfrm>
          <a:prstGeom prst="rect">
            <a:avLst/>
          </a:prstGeom>
          <a:noFill/>
        </p:spPr>
        <p:txBody>
          <a:bodyPr wrap="square" rtlCol="0">
            <a:spAutoFit/>
          </a:bodyPr>
          <a:lstStyle/>
          <a:p>
            <a:pPr marL="0" lvl="1" indent="0" defTabSz="707526">
              <a:spcAft>
                <a:spcPts val="1500"/>
              </a:spcAft>
              <a:buClr>
                <a:schemeClr val="accent1"/>
              </a:buClr>
              <a:buNone/>
            </a:pPr>
            <a:r>
              <a:rPr lang="en-US" sz="1600" dirty="0">
                <a:solidFill>
                  <a:srgbClr val="1B2732"/>
                </a:solidFill>
                <a:latin typeface="Calibri"/>
              </a:rPr>
              <a:t>Related tools and resources to support the Infrastructure Recommendations include:</a:t>
            </a:r>
          </a:p>
        </p:txBody>
      </p:sp>
      <p:sp>
        <p:nvSpPr>
          <p:cNvPr id="26" name="Slide Number Placeholder 3">
            <a:extLst>
              <a:ext uri="{FF2B5EF4-FFF2-40B4-BE49-F238E27FC236}">
                <a16:creationId xmlns:a16="http://schemas.microsoft.com/office/drawing/2014/main" id="{395DFCD3-B668-CD41-90E4-4B425E3615D0}"/>
              </a:ext>
            </a:extLst>
          </p:cNvPr>
          <p:cNvSpPr txBox="1">
            <a:spLocks/>
          </p:cNvSpPr>
          <p:nvPr/>
        </p:nvSpPr>
        <p:spPr>
          <a:xfrm>
            <a:off x="4572000" y="4190454"/>
            <a:ext cx="4028261" cy="307041"/>
          </a:xfrm>
          <a:prstGeom prst="rect">
            <a:avLst/>
          </a:prstGeom>
        </p:spPr>
        <p:txBody>
          <a:bodyPr vert="horz" wrap="square" lIns="90712" tIns="45356" rIns="90712" bIns="45356" rtlCol="0" anchor="ctr">
            <a:spAutoFit/>
          </a:bodyPr>
          <a:lstStyle>
            <a:defPPr>
              <a:defRPr lang="en-US"/>
            </a:defPPr>
            <a:lvl1pPr marL="0" algn="r" defTabSz="457200" rtl="0" eaLnBrk="1" latinLnBrk="0" hangingPunct="1">
              <a:defRPr sz="900" b="0" i="0" kern="1200">
                <a:solidFill>
                  <a:schemeClr val="tx1"/>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hlinkClick r:id="rId3"/>
              </a:rPr>
              <a:t>http://</a:t>
            </a:r>
            <a:r>
              <a:rPr lang="en-US" sz="1400" dirty="0" err="1">
                <a:hlinkClick r:id="rId3"/>
              </a:rPr>
              <a:t>www.</a:t>
            </a:r>
            <a:r>
              <a:rPr lang="en-US" sz="1400" dirty="0" err="1">
                <a:hlinkClick r:id="rId4"/>
              </a:rPr>
              <a:t>sprc.org</a:t>
            </a:r>
            <a:r>
              <a:rPr lang="en-US" sz="1400" dirty="0">
                <a:hlinkClick r:id="rId4"/>
              </a:rPr>
              <a:t>/state-infrastructure/tools</a:t>
            </a:r>
            <a:endParaRPr lang="en-US" sz="1400" dirty="0">
              <a:latin typeface="Calibri Light" charset="0"/>
              <a:ea typeface="Calibri Light" charset="0"/>
              <a:cs typeface="Calibri Light" charset="0"/>
            </a:endParaRPr>
          </a:p>
        </p:txBody>
      </p:sp>
      <p:sp>
        <p:nvSpPr>
          <p:cNvPr id="16" name="Footer Placeholder 7">
            <a:extLst>
              <a:ext uri="{FF2B5EF4-FFF2-40B4-BE49-F238E27FC236}">
                <a16:creationId xmlns:a16="http://schemas.microsoft.com/office/drawing/2014/main" id="{7867E949-F3F9-B44B-8C89-4BA341386261}"/>
              </a:ext>
            </a:extLst>
          </p:cNvPr>
          <p:cNvSpPr>
            <a:spLocks noGrp="1"/>
          </p:cNvSpPr>
          <p:nvPr>
            <p:ph type="ftr" sz="quarter" idx="11"/>
          </p:nvPr>
        </p:nvSpPr>
        <p:spPr>
          <a:xfrm>
            <a:off x="5538599" y="4778149"/>
            <a:ext cx="3086100" cy="217597"/>
          </a:xfrm>
        </p:spPr>
        <p:txBody>
          <a:bodyPr/>
          <a:lstStyle/>
          <a:p>
            <a:r>
              <a:rPr lang="en-US" dirty="0"/>
              <a:t>[Placeholder for Title of Your Presentation]</a:t>
            </a:r>
          </a:p>
        </p:txBody>
      </p:sp>
      <p:sp>
        <p:nvSpPr>
          <p:cNvPr id="22" name="Title 2">
            <a:extLst>
              <a:ext uri="{FF2B5EF4-FFF2-40B4-BE49-F238E27FC236}">
                <a16:creationId xmlns:a16="http://schemas.microsoft.com/office/drawing/2014/main" id="{217705DE-EE3E-144B-83FB-BE7517E6D9DA}"/>
              </a:ext>
            </a:extLst>
          </p:cNvPr>
          <p:cNvSpPr>
            <a:spLocks noGrp="1"/>
          </p:cNvSpPr>
          <p:nvPr>
            <p:ph type="title"/>
          </p:nvPr>
        </p:nvSpPr>
        <p:spPr>
          <a:xfrm>
            <a:off x="374649" y="334286"/>
            <a:ext cx="6366119" cy="461665"/>
          </a:xfrm>
        </p:spPr>
        <p:txBody>
          <a:bodyPr/>
          <a:lstStyle/>
          <a:p>
            <a:r>
              <a:rPr lang="en-US" dirty="0"/>
              <a:t>Overview of State Infrastructure Tools</a:t>
            </a:r>
          </a:p>
        </p:txBody>
      </p:sp>
      <p:sp>
        <p:nvSpPr>
          <p:cNvPr id="23" name="Freeform 222">
            <a:extLst>
              <a:ext uri="{FF2B5EF4-FFF2-40B4-BE49-F238E27FC236}">
                <a16:creationId xmlns:a16="http://schemas.microsoft.com/office/drawing/2014/main" id="{CA305793-7DBD-0A45-8976-A7F1E38ED2C9}"/>
              </a:ext>
            </a:extLst>
          </p:cNvPr>
          <p:cNvSpPr>
            <a:spLocks noEditPoints="1"/>
          </p:cNvSpPr>
          <p:nvPr/>
        </p:nvSpPr>
        <p:spPr bwMode="auto">
          <a:xfrm>
            <a:off x="484521" y="4284100"/>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alibri Light"/>
            </a:endParaRPr>
          </a:p>
        </p:txBody>
      </p:sp>
      <p:sp>
        <p:nvSpPr>
          <p:cNvPr id="24" name="Freeform 222">
            <a:extLst>
              <a:ext uri="{FF2B5EF4-FFF2-40B4-BE49-F238E27FC236}">
                <a16:creationId xmlns:a16="http://schemas.microsoft.com/office/drawing/2014/main" id="{31DB980C-781F-FF47-930C-FB5774A153A9}"/>
              </a:ext>
            </a:extLst>
          </p:cNvPr>
          <p:cNvSpPr>
            <a:spLocks noEditPoints="1"/>
          </p:cNvSpPr>
          <p:nvPr/>
        </p:nvSpPr>
        <p:spPr bwMode="auto">
          <a:xfrm>
            <a:off x="476783" y="3114347"/>
            <a:ext cx="212459" cy="213395"/>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alibri Light"/>
            </a:endParaRPr>
          </a:p>
        </p:txBody>
      </p:sp>
      <p:grpSp>
        <p:nvGrpSpPr>
          <p:cNvPr id="14" name="Group 13">
            <a:extLst>
              <a:ext uri="{FF2B5EF4-FFF2-40B4-BE49-F238E27FC236}">
                <a16:creationId xmlns:a16="http://schemas.microsoft.com/office/drawing/2014/main" id="{C6377191-F6E8-BE49-8F5E-3EE48E1BCB3D}"/>
              </a:ext>
            </a:extLst>
          </p:cNvPr>
          <p:cNvGrpSpPr/>
          <p:nvPr/>
        </p:nvGrpSpPr>
        <p:grpSpPr>
          <a:xfrm>
            <a:off x="4849937" y="1244469"/>
            <a:ext cx="3897504" cy="3033356"/>
            <a:chOff x="4849937" y="1244469"/>
            <a:chExt cx="3897504" cy="3033356"/>
          </a:xfrm>
        </p:grpSpPr>
        <p:pic>
          <p:nvPicPr>
            <p:cNvPr id="15" name="Picture 14" descr="A screenshot of a cell phone&#10;&#10;Description automatically generated">
              <a:extLst>
                <a:ext uri="{FF2B5EF4-FFF2-40B4-BE49-F238E27FC236}">
                  <a16:creationId xmlns:a16="http://schemas.microsoft.com/office/drawing/2014/main" id="{B330223E-D0AE-9A4E-BB2B-441915E902B1}"/>
                </a:ext>
              </a:extLst>
            </p:cNvPr>
            <p:cNvPicPr>
              <a:picLocks noChangeAspect="1"/>
            </p:cNvPicPr>
            <p:nvPr/>
          </p:nvPicPr>
          <p:blipFill rotWithShape="1">
            <a:blip r:embed="rId5"/>
            <a:srcRect l="14689" t="7231" r="15474" b="51026"/>
            <a:stretch/>
          </p:blipFill>
          <p:spPr>
            <a:xfrm>
              <a:off x="4849937" y="1244469"/>
              <a:ext cx="3897504" cy="3033356"/>
            </a:xfrm>
            <a:prstGeom prst="rect">
              <a:avLst/>
            </a:prstGeom>
          </p:spPr>
        </p:pic>
        <p:sp>
          <p:nvSpPr>
            <p:cNvPr id="18" name="Extract 17">
              <a:extLst>
                <a:ext uri="{FF2B5EF4-FFF2-40B4-BE49-F238E27FC236}">
                  <a16:creationId xmlns:a16="http://schemas.microsoft.com/office/drawing/2014/main" id="{E93BBDB9-9067-A148-ADCD-AEB1807B6380}"/>
                </a:ext>
              </a:extLst>
            </p:cNvPr>
            <p:cNvSpPr/>
            <p:nvPr/>
          </p:nvSpPr>
          <p:spPr>
            <a:xfrm>
              <a:off x="8106979" y="2408091"/>
              <a:ext cx="64008" cy="36576"/>
            </a:xfrm>
            <a:prstGeom prst="flowChartExtract">
              <a:avLst/>
            </a:prstGeom>
            <a:solidFill>
              <a:srgbClr val="37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959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p:cNvSpPr txBox="1">
            <a:spLocks/>
          </p:cNvSpPr>
          <p:nvPr/>
        </p:nvSpPr>
        <p:spPr>
          <a:xfrm>
            <a:off x="2545214" y="3916569"/>
            <a:ext cx="4841106" cy="1465568"/>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9600" dirty="0">
                <a:solidFill>
                  <a:schemeClr val="accent2"/>
                </a:solidFill>
                <a:cs typeface="Arial" charset="0"/>
              </a:rPr>
              <a:t>TOOLS</a:t>
            </a:r>
          </a:p>
        </p:txBody>
      </p:sp>
      <p:sp>
        <p:nvSpPr>
          <p:cNvPr id="3" name="Title 2"/>
          <p:cNvSpPr>
            <a:spLocks noGrp="1"/>
          </p:cNvSpPr>
          <p:nvPr>
            <p:ph type="title"/>
          </p:nvPr>
        </p:nvSpPr>
        <p:spPr>
          <a:xfrm>
            <a:off x="374649" y="334286"/>
            <a:ext cx="6366119" cy="461665"/>
          </a:xfrm>
        </p:spPr>
        <p:txBody>
          <a:bodyPr/>
          <a:lstStyle/>
          <a:p>
            <a:r>
              <a:rPr lang="en-US" dirty="0"/>
              <a:t>Overview of State Infrastructure Tools</a:t>
            </a:r>
          </a:p>
        </p:txBody>
      </p:sp>
      <p:sp>
        <p:nvSpPr>
          <p:cNvPr id="6" name="Slide Number Placeholder 5"/>
          <p:cNvSpPr>
            <a:spLocks noGrp="1"/>
          </p:cNvSpPr>
          <p:nvPr>
            <p:ph type="sldNum" sz="quarter" idx="4"/>
          </p:nvPr>
        </p:nvSpPr>
        <p:spPr/>
        <p:txBody>
          <a:bodyPr/>
          <a:lstStyle/>
          <a:p>
            <a:fld id="{42782948-4DBE-204D-AB9E-B65E067054AE}" type="slidenum">
              <a:rPr lang="en-US" smtClean="0"/>
              <a:pPr/>
              <a:t>7</a:t>
            </a:fld>
            <a:endParaRPr lang="en-US"/>
          </a:p>
        </p:txBody>
      </p:sp>
      <p:sp>
        <p:nvSpPr>
          <p:cNvPr id="8" name="Footer Placeholder 7"/>
          <p:cNvSpPr>
            <a:spLocks noGrp="1"/>
          </p:cNvSpPr>
          <p:nvPr>
            <p:ph type="ftr" sz="quarter" idx="11"/>
          </p:nvPr>
        </p:nvSpPr>
        <p:spPr/>
        <p:txBody>
          <a:bodyPr/>
          <a:lstStyle/>
          <a:p>
            <a:r>
              <a:rPr lang="en-US"/>
              <a:t>[Placeholder for Title of Your Presentation]</a:t>
            </a:r>
          </a:p>
        </p:txBody>
      </p:sp>
      <p:sp>
        <p:nvSpPr>
          <p:cNvPr id="20" name="Content Placeholder 3">
            <a:extLst>
              <a:ext uri="{FF2B5EF4-FFF2-40B4-BE49-F238E27FC236}">
                <a16:creationId xmlns:a16="http://schemas.microsoft.com/office/drawing/2014/main" id="{2ABC1EC9-E8B8-834B-9E40-845702D84EA7}"/>
              </a:ext>
            </a:extLst>
          </p:cNvPr>
          <p:cNvSpPr>
            <a:spLocks noGrp="1"/>
          </p:cNvSpPr>
          <p:nvPr>
            <p:ph sz="quarter" idx="10"/>
          </p:nvPr>
        </p:nvSpPr>
        <p:spPr>
          <a:xfrm>
            <a:off x="386279" y="1630879"/>
            <a:ext cx="8463880" cy="3224022"/>
          </a:xfrm>
        </p:spPr>
        <p:txBody>
          <a:bodyPr vert="horz" lIns="91440" tIns="45720" rIns="91440" bIns="45720" numCol="3" spcCol="274320" rtlCol="0" anchor="t">
            <a:noAutofit/>
          </a:bodyPr>
          <a:lstStyle/>
          <a:p>
            <a:pPr marL="171450" lvl="1" indent="-171450" defTabSz="707526">
              <a:spcAft>
                <a:spcPts val="1500"/>
              </a:spcAft>
              <a:buClr>
                <a:schemeClr val="bg2"/>
              </a:buClr>
              <a:buFont typeface="Arial" panose="020B0604020202020204" pitchFamily="34" charset="0"/>
              <a:buChar char="•"/>
            </a:pPr>
            <a:r>
              <a:rPr lang="en-US" sz="1200" dirty="0">
                <a:latin typeface="Calibri"/>
              </a:rPr>
              <a:t>State Infrastructure Recommendations </a:t>
            </a:r>
          </a:p>
          <a:p>
            <a:pPr marL="171450" lvl="1" indent="-171450" defTabSz="707526">
              <a:spcAft>
                <a:spcPts val="1500"/>
              </a:spcAft>
              <a:buClr>
                <a:schemeClr val="bg2"/>
              </a:buClr>
              <a:buFont typeface="Arial" panose="020B0604020202020204" pitchFamily="34" charset="0"/>
              <a:buChar char="•"/>
            </a:pPr>
            <a:r>
              <a:rPr lang="en-US" sz="1200" dirty="0">
                <a:latin typeface="Calibri"/>
              </a:rPr>
              <a:t>Data Infrastructure Recommendations </a:t>
            </a:r>
          </a:p>
          <a:p>
            <a:pPr marL="171450" lvl="1" indent="-171450" defTabSz="707526">
              <a:spcAft>
                <a:spcPts val="1500"/>
              </a:spcAft>
              <a:buClr>
                <a:schemeClr val="bg2"/>
              </a:buClr>
              <a:buFont typeface="Arial" panose="020B0604020202020204" pitchFamily="34" charset="0"/>
              <a:buChar char="•"/>
            </a:pPr>
            <a:r>
              <a:rPr lang="en-US" sz="1200" dirty="0">
                <a:latin typeface="Calibri"/>
              </a:rPr>
              <a:t>Summary Recommendations for State Suicide Prevention Infrastructure</a:t>
            </a:r>
          </a:p>
          <a:p>
            <a:pPr marL="171450" lvl="1" indent="-171450" defTabSz="707526">
              <a:spcAft>
                <a:spcPts val="1500"/>
              </a:spcAft>
              <a:buClr>
                <a:schemeClr val="bg2"/>
              </a:buClr>
              <a:buFont typeface="Arial" panose="020B0604020202020204" pitchFamily="34" charset="0"/>
              <a:buChar char="•"/>
            </a:pPr>
            <a:r>
              <a:rPr lang="en-US" sz="1200" dirty="0">
                <a:latin typeface="Calibri"/>
              </a:rPr>
              <a:t>State Infrastructure Success Stories </a:t>
            </a:r>
          </a:p>
          <a:p>
            <a:pPr marL="171450" lvl="1" indent="-171450" defTabSz="707526">
              <a:spcAft>
                <a:spcPts val="1500"/>
              </a:spcAft>
              <a:buClr>
                <a:schemeClr val="bg2"/>
              </a:buClr>
              <a:buFont typeface="Arial" panose="020B0604020202020204" pitchFamily="34" charset="0"/>
              <a:buChar char="•"/>
            </a:pPr>
            <a:r>
              <a:rPr lang="en-US" sz="1200" dirty="0">
                <a:latin typeface="Calibri"/>
              </a:rPr>
              <a:t>Building State Infrastructure in Your State (Archived Webinar)</a:t>
            </a:r>
          </a:p>
          <a:p>
            <a:pPr marL="171450" lvl="1" indent="-171450" defTabSz="707526">
              <a:spcAft>
                <a:spcPts val="1500"/>
              </a:spcAft>
              <a:buClr>
                <a:schemeClr val="bg2"/>
              </a:buClr>
              <a:buFont typeface="Arial" panose="020B0604020202020204" pitchFamily="34" charset="0"/>
              <a:buChar char="•"/>
            </a:pPr>
            <a:r>
              <a:rPr lang="en-US" sz="1200" dirty="0">
                <a:latin typeface="Calibri"/>
              </a:rPr>
              <a:t>Creating a Stronger Data Infrastructure for Suicide Prevention (Archived Webinar) </a:t>
            </a:r>
          </a:p>
          <a:p>
            <a:pPr marL="171450" lvl="1" indent="-171450" defTabSz="707526">
              <a:spcAft>
                <a:spcPts val="1500"/>
              </a:spcAft>
              <a:buClr>
                <a:schemeClr val="bg2"/>
              </a:buClr>
              <a:buFont typeface="Arial" panose="020B0604020202020204" pitchFamily="34" charset="0"/>
              <a:buChar char="•"/>
            </a:pPr>
            <a:r>
              <a:rPr lang="en-US" sz="1200" dirty="0">
                <a:latin typeface="Calibri"/>
              </a:rPr>
              <a:t>Getting Started Guide</a:t>
            </a:r>
          </a:p>
          <a:p>
            <a:pPr marL="171450" lvl="1" indent="-171450" defTabSz="707526">
              <a:spcAft>
                <a:spcPts val="1500"/>
              </a:spcAft>
              <a:buClr>
                <a:schemeClr val="bg2"/>
              </a:buClr>
              <a:buFont typeface="Arial" panose="020B0604020202020204" pitchFamily="34" charset="0"/>
              <a:buChar char="•"/>
            </a:pPr>
            <a:r>
              <a:rPr lang="en-US" sz="1200" dirty="0">
                <a:latin typeface="Calibri"/>
              </a:rPr>
              <a:t>Essential Elements Assessment Tool</a:t>
            </a:r>
          </a:p>
          <a:p>
            <a:pPr marL="171450" lvl="1" indent="-171450" defTabSz="707526">
              <a:spcAft>
                <a:spcPts val="1500"/>
              </a:spcAft>
              <a:buClr>
                <a:schemeClr val="bg2"/>
              </a:buClr>
              <a:buFont typeface="Arial" panose="020B0604020202020204" pitchFamily="34" charset="0"/>
              <a:buChar char="•"/>
            </a:pPr>
            <a:r>
              <a:rPr lang="en-US" sz="1200" dirty="0">
                <a:latin typeface="Calibri"/>
              </a:rPr>
              <a:t>Timeline Development Worksheet </a:t>
            </a:r>
          </a:p>
          <a:p>
            <a:pPr marL="171450" lvl="1" indent="-171450" defTabSz="707526">
              <a:spcAft>
                <a:spcPts val="1500"/>
              </a:spcAft>
              <a:buClr>
                <a:schemeClr val="bg2"/>
              </a:buClr>
              <a:buFont typeface="Arial" panose="020B0604020202020204" pitchFamily="34" charset="0"/>
              <a:buChar char="•"/>
            </a:pPr>
            <a:r>
              <a:rPr lang="en-US" sz="1200" dirty="0">
                <a:latin typeface="Calibri"/>
              </a:rPr>
              <a:t>State Infrastructure Summary Checklist </a:t>
            </a:r>
          </a:p>
          <a:p>
            <a:pPr marL="171450" lvl="1" indent="-171450" defTabSz="707526">
              <a:spcAft>
                <a:spcPts val="1500"/>
              </a:spcAft>
              <a:buClr>
                <a:schemeClr val="bg2"/>
              </a:buClr>
              <a:buFont typeface="Arial" panose="020B0604020202020204" pitchFamily="34" charset="0"/>
              <a:buChar char="•"/>
            </a:pPr>
            <a:r>
              <a:rPr lang="en-US" sz="1200" dirty="0">
                <a:latin typeface="Calibri"/>
              </a:rPr>
              <a:t>Suicide State Fact Sheets (from AFSP) </a:t>
            </a:r>
          </a:p>
          <a:p>
            <a:pPr marL="171450" lvl="1" indent="-171450" defTabSz="707526">
              <a:spcAft>
                <a:spcPts val="1500"/>
              </a:spcAft>
              <a:buClr>
                <a:schemeClr val="bg2"/>
              </a:buClr>
              <a:buFont typeface="Arial" panose="020B0604020202020204" pitchFamily="34" charset="0"/>
              <a:buChar char="•"/>
            </a:pPr>
            <a:r>
              <a:rPr lang="en-US" sz="1200" dirty="0">
                <a:latin typeface="Calibri"/>
              </a:rPr>
              <a:t>State Suicide Prevention Coordinator Position Descriptions</a:t>
            </a:r>
          </a:p>
          <a:p>
            <a:pPr marL="171450" lvl="1" indent="-171450" defTabSz="707526">
              <a:spcAft>
                <a:spcPts val="1500"/>
              </a:spcAft>
              <a:buClr>
                <a:schemeClr val="bg2"/>
              </a:buClr>
              <a:buFont typeface="Wingdings" pitchFamily="2" charset="2"/>
              <a:buChar char="ü"/>
            </a:pPr>
            <a:endParaRPr lang="en-US" sz="1200" dirty="0">
              <a:latin typeface="Calibri"/>
            </a:endParaRPr>
          </a:p>
          <a:p>
            <a:pPr marL="171450" lvl="1" indent="-171450" defTabSz="707526">
              <a:spcAft>
                <a:spcPts val="1500"/>
              </a:spcAft>
              <a:buClr>
                <a:schemeClr val="bg2"/>
              </a:buClr>
              <a:buFont typeface="Arial" panose="020B0604020202020204" pitchFamily="34" charset="0"/>
              <a:buChar char="•"/>
            </a:pPr>
            <a:r>
              <a:rPr lang="en-US" sz="1200" dirty="0">
                <a:latin typeface="Calibri"/>
              </a:rPr>
              <a:t>Using SPRC’s State Suicide Prevention Infrastructure Recommendations (from AFSP)</a:t>
            </a:r>
          </a:p>
          <a:p>
            <a:pPr marL="171450" lvl="1" indent="-171450" defTabSz="707526">
              <a:spcAft>
                <a:spcPts val="1500"/>
              </a:spcAft>
              <a:buClr>
                <a:schemeClr val="bg2"/>
              </a:buClr>
              <a:buFont typeface="Arial" panose="020B0604020202020204" pitchFamily="34" charset="0"/>
              <a:buChar char="•"/>
            </a:pPr>
            <a:r>
              <a:rPr lang="en-US" sz="1200" dirty="0">
                <a:latin typeface="Calibri"/>
              </a:rPr>
              <a:t>Cover Letter for State Policy Makers</a:t>
            </a:r>
          </a:p>
          <a:p>
            <a:pPr marL="171450" lvl="1" indent="-171450" defTabSz="707526">
              <a:spcAft>
                <a:spcPts val="1500"/>
              </a:spcAft>
              <a:buClr>
                <a:schemeClr val="bg2"/>
              </a:buClr>
              <a:buFont typeface="Arial" panose="020B0604020202020204" pitchFamily="34" charset="0"/>
              <a:buChar char="•"/>
            </a:pPr>
            <a:r>
              <a:rPr lang="en-US" sz="1200" dirty="0">
                <a:latin typeface="Calibri"/>
              </a:rPr>
              <a:t>State Infrastructure Promotional Slides</a:t>
            </a:r>
          </a:p>
          <a:p>
            <a:pPr marL="285750" lvl="1" indent="-285750" defTabSz="707526">
              <a:spcAft>
                <a:spcPts val="1500"/>
              </a:spcAft>
              <a:buClr>
                <a:schemeClr val="bg2"/>
              </a:buClr>
              <a:buFont typeface="Wingdings" pitchFamily="2" charset="2"/>
              <a:buChar char="ü"/>
            </a:pPr>
            <a:endParaRPr lang="en-US" sz="1450" dirty="0">
              <a:latin typeface="Calibri"/>
            </a:endParaRPr>
          </a:p>
          <a:p>
            <a:pPr marL="171450" lvl="1" indent="-171450" defTabSz="707526">
              <a:spcAft>
                <a:spcPts val="1500"/>
              </a:spcAft>
              <a:buClr>
                <a:schemeClr val="bg2"/>
              </a:buClr>
              <a:buFont typeface="Wingdings" pitchFamily="2" charset="2"/>
              <a:buChar char="ü"/>
            </a:pPr>
            <a:endParaRPr lang="en-US" sz="1200" dirty="0">
              <a:solidFill>
                <a:srgbClr val="1B2732"/>
              </a:solidFill>
              <a:latin typeface="Calibri"/>
            </a:endParaRPr>
          </a:p>
        </p:txBody>
      </p:sp>
      <p:sp>
        <p:nvSpPr>
          <p:cNvPr id="12" name="Rectangle 11">
            <a:extLst>
              <a:ext uri="{FF2B5EF4-FFF2-40B4-BE49-F238E27FC236}">
                <a16:creationId xmlns:a16="http://schemas.microsoft.com/office/drawing/2014/main" id="{3EBFDC0C-EEE8-C14F-9737-FA0267B1D156}"/>
              </a:ext>
            </a:extLst>
          </p:cNvPr>
          <p:cNvSpPr/>
          <p:nvPr/>
        </p:nvSpPr>
        <p:spPr>
          <a:xfrm>
            <a:off x="386280" y="993066"/>
            <a:ext cx="2520694" cy="584775"/>
          </a:xfrm>
          <a:prstGeom prst="rect">
            <a:avLst/>
          </a:prstGeom>
        </p:spPr>
        <p:txBody>
          <a:bodyPr wrap="square">
            <a:spAutoFit/>
          </a:bodyPr>
          <a:lstStyle/>
          <a:p>
            <a:pPr marL="0" lvl="1" indent="0" defTabSz="707526">
              <a:spcAft>
                <a:spcPts val="900"/>
              </a:spcAft>
              <a:buClr>
                <a:schemeClr val="bg2"/>
              </a:buClr>
              <a:buNone/>
            </a:pPr>
            <a:r>
              <a:rPr lang="en-US" sz="1600" b="1" dirty="0">
                <a:latin typeface="Calibri"/>
              </a:rPr>
              <a:t>Recommendations &amp; Related Products: </a:t>
            </a:r>
          </a:p>
        </p:txBody>
      </p:sp>
      <p:sp>
        <p:nvSpPr>
          <p:cNvPr id="22" name="Rectangle 21">
            <a:extLst>
              <a:ext uri="{FF2B5EF4-FFF2-40B4-BE49-F238E27FC236}">
                <a16:creationId xmlns:a16="http://schemas.microsoft.com/office/drawing/2014/main" id="{052BD224-6D53-6349-B23D-3821DAF53776}"/>
              </a:ext>
            </a:extLst>
          </p:cNvPr>
          <p:cNvSpPr/>
          <p:nvPr/>
        </p:nvSpPr>
        <p:spPr>
          <a:xfrm>
            <a:off x="3216118" y="1005937"/>
            <a:ext cx="2711763" cy="338554"/>
          </a:xfrm>
          <a:prstGeom prst="rect">
            <a:avLst/>
          </a:prstGeom>
        </p:spPr>
        <p:txBody>
          <a:bodyPr wrap="square">
            <a:spAutoFit/>
          </a:bodyPr>
          <a:lstStyle/>
          <a:p>
            <a:pPr marL="0" lvl="1" indent="0" defTabSz="707526">
              <a:spcAft>
                <a:spcPts val="900"/>
              </a:spcAft>
              <a:buClr>
                <a:schemeClr val="bg2"/>
              </a:buClr>
              <a:buNone/>
            </a:pPr>
            <a:r>
              <a:rPr lang="en-US" sz="1600" b="1" dirty="0">
                <a:latin typeface="Calibri"/>
              </a:rPr>
              <a:t>Tools for Implementation:</a:t>
            </a:r>
          </a:p>
        </p:txBody>
      </p:sp>
      <p:sp>
        <p:nvSpPr>
          <p:cNvPr id="23" name="Rectangle 22">
            <a:extLst>
              <a:ext uri="{FF2B5EF4-FFF2-40B4-BE49-F238E27FC236}">
                <a16:creationId xmlns:a16="http://schemas.microsoft.com/office/drawing/2014/main" id="{01203A9A-833B-3B45-99F3-7535123CA449}"/>
              </a:ext>
            </a:extLst>
          </p:cNvPr>
          <p:cNvSpPr/>
          <p:nvPr/>
        </p:nvSpPr>
        <p:spPr>
          <a:xfrm>
            <a:off x="6045958" y="1011417"/>
            <a:ext cx="2711763" cy="338554"/>
          </a:xfrm>
          <a:prstGeom prst="rect">
            <a:avLst/>
          </a:prstGeom>
        </p:spPr>
        <p:txBody>
          <a:bodyPr wrap="square">
            <a:spAutoFit/>
          </a:bodyPr>
          <a:lstStyle/>
          <a:p>
            <a:pPr marL="0" lvl="1" indent="0" defTabSz="707526">
              <a:spcAft>
                <a:spcPts val="900"/>
              </a:spcAft>
              <a:buClr>
                <a:schemeClr val="bg2"/>
              </a:buClr>
              <a:buNone/>
            </a:pPr>
            <a:r>
              <a:rPr lang="en-US" sz="1600" b="1" dirty="0">
                <a:latin typeface="Calibri"/>
              </a:rPr>
              <a:t>For Champions:</a:t>
            </a:r>
          </a:p>
        </p:txBody>
      </p:sp>
    </p:spTree>
    <p:extLst>
      <p:ext uri="{BB962C8B-B14F-4D97-AF65-F5344CB8AC3E}">
        <p14:creationId xmlns:p14="http://schemas.microsoft.com/office/powerpoint/2010/main" val="30868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2844447"/>
            <a:ext cx="9144000" cy="160807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Arial" charset="0"/>
            </a:endParaRPr>
          </a:p>
        </p:txBody>
      </p:sp>
      <p:sp>
        <p:nvSpPr>
          <p:cNvPr id="9" name="TextBox 8"/>
          <p:cNvSpPr txBox="1"/>
          <p:nvPr/>
        </p:nvSpPr>
        <p:spPr>
          <a:xfrm>
            <a:off x="362732" y="3400261"/>
            <a:ext cx="7299233" cy="507831"/>
          </a:xfrm>
          <a:prstGeom prst="rect">
            <a:avLst/>
          </a:prstGeom>
          <a:noFill/>
        </p:spPr>
        <p:txBody>
          <a:bodyPr wrap="square" rtlCol="0">
            <a:spAutoFit/>
          </a:bodyPr>
          <a:lstStyle/>
          <a:p>
            <a:pPr defTabSz="707526"/>
            <a:r>
              <a:rPr lang="en-US" sz="2700" b="1" dirty="0">
                <a:solidFill>
                  <a:srgbClr val="FAFAFA"/>
                </a:solidFill>
                <a:latin typeface="Arial" charset="0"/>
                <a:ea typeface="Arial" charset="0"/>
                <a:cs typeface="Arial" charset="0"/>
              </a:rPr>
              <a:t>State Infrastructure Tools</a:t>
            </a:r>
            <a:endParaRPr lang="en-US" sz="2700" dirty="0">
              <a:solidFill>
                <a:srgbClr val="FAFAFA"/>
              </a:solidFill>
              <a:latin typeface="Arial" charset="0"/>
              <a:ea typeface="Arial" charset="0"/>
              <a:cs typeface="Arial" charset="0"/>
            </a:endParaRPr>
          </a:p>
        </p:txBody>
      </p:sp>
      <p:cxnSp>
        <p:nvCxnSpPr>
          <p:cNvPr id="12" name="Straight Connector 11"/>
          <p:cNvCxnSpPr/>
          <p:nvPr/>
        </p:nvCxnSpPr>
        <p:spPr>
          <a:xfrm>
            <a:off x="457200" y="286621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a:solidFill>
                  <a:schemeClr val="bg1"/>
                </a:solidFill>
              </a:rPr>
              <a:t>[Placeholder for Title of Your Presentation]</a:t>
            </a:r>
          </a:p>
        </p:txBody>
      </p:sp>
      <p:sp>
        <p:nvSpPr>
          <p:cNvPr id="5" name="Slide Number Placeholder 4"/>
          <p:cNvSpPr>
            <a:spLocks noGrp="1"/>
          </p:cNvSpPr>
          <p:nvPr>
            <p:ph type="sldNum" sz="quarter" idx="4"/>
          </p:nvPr>
        </p:nvSpPr>
        <p:spPr/>
        <p:txBody>
          <a:bodyPr/>
          <a:lstStyle/>
          <a:p>
            <a:fld id="{42782948-4DBE-204D-AB9E-B65E067054AE}" type="slidenum">
              <a:rPr lang="en-US" smtClean="0">
                <a:solidFill>
                  <a:schemeClr val="bg1"/>
                </a:solidFill>
              </a:rPr>
              <a:pPr/>
              <a:t>8</a:t>
            </a:fld>
            <a:endParaRPr lang="en-US">
              <a:solidFill>
                <a:schemeClr val="bg1"/>
              </a:solidFill>
            </a:endParaRPr>
          </a:p>
        </p:txBody>
      </p:sp>
      <p:sp>
        <p:nvSpPr>
          <p:cNvPr id="13" name="Right Arrow 12">
            <a:extLst>
              <a:ext uri="{FF2B5EF4-FFF2-40B4-BE49-F238E27FC236}">
                <a16:creationId xmlns:a16="http://schemas.microsoft.com/office/drawing/2014/main" id="{6F3938C8-FCA1-964F-9A81-BB2AEB228212}"/>
              </a:ext>
            </a:extLst>
          </p:cNvPr>
          <p:cNvSpPr/>
          <p:nvPr/>
        </p:nvSpPr>
        <p:spPr>
          <a:xfrm>
            <a:off x="9144000" y="65908"/>
            <a:ext cx="223999" cy="168613"/>
          </a:xfrm>
          <a:prstGeom prst="rightArrow">
            <a:avLst/>
          </a:prstGeom>
          <a:solidFill>
            <a:srgbClr val="1C2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15" name="Picture 14" descr="A picture containing room&#10;&#10;Description automatically generated">
            <a:extLst>
              <a:ext uri="{FF2B5EF4-FFF2-40B4-BE49-F238E27FC236}">
                <a16:creationId xmlns:a16="http://schemas.microsoft.com/office/drawing/2014/main" id="{B3B1A8BD-227B-C344-B01B-251B8D89B3DD}"/>
              </a:ext>
            </a:extLst>
          </p:cNvPr>
          <p:cNvPicPr>
            <a:picLocks noChangeAspect="1"/>
          </p:cNvPicPr>
          <p:nvPr/>
        </p:nvPicPr>
        <p:blipFill>
          <a:blip r:embed="rId3">
            <a:biLevel thresh="25000"/>
            <a:alphaModFix amt="30000"/>
          </a:blip>
          <a:stretch>
            <a:fillRect/>
          </a:stretch>
        </p:blipFill>
        <p:spPr>
          <a:xfrm>
            <a:off x="4264177" y="-240467"/>
            <a:ext cx="5137275" cy="4945227"/>
          </a:xfrm>
          <a:prstGeom prst="rect">
            <a:avLst/>
          </a:prstGeom>
        </p:spPr>
      </p:pic>
      <p:sp>
        <p:nvSpPr>
          <p:cNvPr id="16" name="TextBox 15">
            <a:extLst>
              <a:ext uri="{FF2B5EF4-FFF2-40B4-BE49-F238E27FC236}">
                <a16:creationId xmlns:a16="http://schemas.microsoft.com/office/drawing/2014/main" id="{DB8849D9-48E9-B348-9C52-671D55477EFA}"/>
              </a:ext>
            </a:extLst>
          </p:cNvPr>
          <p:cNvSpPr txBox="1"/>
          <p:nvPr/>
        </p:nvSpPr>
        <p:spPr>
          <a:xfrm>
            <a:off x="9332879" y="0"/>
            <a:ext cx="2126058" cy="1754326"/>
          </a:xfrm>
          <a:prstGeom prst="rect">
            <a:avLst/>
          </a:prstGeom>
          <a:solidFill>
            <a:srgbClr val="FFB500"/>
          </a:solidFill>
        </p:spPr>
        <p:txBody>
          <a:bodyPr wrap="square" rtlCol="0">
            <a:spAutoFit/>
          </a:bodyPr>
          <a:lstStyle/>
          <a:p>
            <a:pPr lvl="0" defTabSz="914400">
              <a:defRPr/>
            </a:pPr>
            <a:r>
              <a:rPr kumimoji="0" lang="en-US" sz="1200" b="1" i="0" u="none" strike="noStrike" kern="0" cap="none" spc="0" normalizeH="0" baseline="0" noProof="0" dirty="0">
                <a:ln>
                  <a:noFill/>
                </a:ln>
                <a:solidFill>
                  <a:srgbClr val="1C2532"/>
                </a:solidFill>
                <a:effectLst/>
                <a:uLnTx/>
                <a:uFillTx/>
                <a:latin typeface="Calibri" panose="020F0502020204030204"/>
              </a:rPr>
              <a:t>The following slides provide an overview of the various State Infrastructure Tools </a:t>
            </a:r>
            <a:r>
              <a:rPr lang="en-US" sz="1200" b="1" kern="0" dirty="0">
                <a:solidFill>
                  <a:srgbClr val="1C2532"/>
                </a:solidFill>
                <a:latin typeface="Calibri" panose="020F0502020204030204"/>
              </a:rPr>
              <a:t>in more detail.</a:t>
            </a:r>
          </a:p>
          <a:p>
            <a:pPr lvl="0" defTabSz="914400">
              <a:defRPr/>
            </a:pPr>
            <a:endParaRPr lang="en-US" sz="1200" b="1" kern="0" dirty="0">
              <a:solidFill>
                <a:srgbClr val="1C2532"/>
              </a:solidFill>
              <a:latin typeface="Calibri" panose="020F0502020204030204"/>
            </a:endParaRPr>
          </a:p>
          <a:p>
            <a:pPr lvl="0" defTabSz="914400">
              <a:defRPr/>
            </a:pPr>
            <a:r>
              <a:rPr lang="en-US" sz="1200" b="1" kern="0" dirty="0">
                <a:solidFill>
                  <a:srgbClr val="1C2532"/>
                </a:solidFill>
                <a:latin typeface="Calibri" panose="020F0502020204030204"/>
              </a:rPr>
              <a:t>We suggest highlighting only those tools that would be most relevant to your audience. </a:t>
            </a:r>
          </a:p>
        </p:txBody>
      </p:sp>
    </p:spTree>
    <p:extLst>
      <p:ext uri="{BB962C8B-B14F-4D97-AF65-F5344CB8AC3E}">
        <p14:creationId xmlns:p14="http://schemas.microsoft.com/office/powerpoint/2010/main" val="5002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2782948-4DBE-204D-AB9E-B65E067054AE}" type="slidenum">
              <a:rPr lang="en-US" smtClean="0"/>
              <a:pPr/>
              <a:t>9</a:t>
            </a:fld>
            <a:endParaRPr lang="en-US"/>
          </a:p>
        </p:txBody>
      </p:sp>
      <p:sp>
        <p:nvSpPr>
          <p:cNvPr id="8" name="Footer Placeholder 7"/>
          <p:cNvSpPr>
            <a:spLocks noGrp="1"/>
          </p:cNvSpPr>
          <p:nvPr>
            <p:ph type="ftr" sz="quarter" idx="11"/>
          </p:nvPr>
        </p:nvSpPr>
        <p:spPr/>
        <p:txBody>
          <a:bodyPr/>
          <a:lstStyle/>
          <a:p>
            <a:r>
              <a:rPr lang="en-US"/>
              <a:t>[Placeholder for Title of Your Presentation]</a:t>
            </a:r>
          </a:p>
        </p:txBody>
      </p:sp>
      <p:sp>
        <p:nvSpPr>
          <p:cNvPr id="19" name="Title 3">
            <a:extLst>
              <a:ext uri="{FF2B5EF4-FFF2-40B4-BE49-F238E27FC236}">
                <a16:creationId xmlns:a16="http://schemas.microsoft.com/office/drawing/2014/main" id="{EB1F8436-BFF0-7A4C-971D-E1B00B9140AF}"/>
              </a:ext>
            </a:extLst>
          </p:cNvPr>
          <p:cNvSpPr>
            <a:spLocks noGrp="1"/>
          </p:cNvSpPr>
          <p:nvPr>
            <p:ph type="title"/>
          </p:nvPr>
        </p:nvSpPr>
        <p:spPr>
          <a:xfrm>
            <a:off x="374649" y="234120"/>
            <a:ext cx="6366119" cy="476094"/>
          </a:xfrm>
        </p:spPr>
        <p:txBody>
          <a:bodyPr/>
          <a:lstStyle/>
          <a:p>
            <a:r>
              <a:rPr lang="en-US" dirty="0"/>
              <a:t>State Infrastructure Tools: </a:t>
            </a:r>
            <a:endParaRPr lang="en-US" b="0" dirty="0"/>
          </a:p>
        </p:txBody>
      </p:sp>
      <p:grpSp>
        <p:nvGrpSpPr>
          <p:cNvPr id="5" name="Group 4">
            <a:extLst>
              <a:ext uri="{FF2B5EF4-FFF2-40B4-BE49-F238E27FC236}">
                <a16:creationId xmlns:a16="http://schemas.microsoft.com/office/drawing/2014/main" id="{EC3333B0-6F9E-224D-8986-018669AEB866}"/>
              </a:ext>
            </a:extLst>
          </p:cNvPr>
          <p:cNvGrpSpPr/>
          <p:nvPr/>
        </p:nvGrpSpPr>
        <p:grpSpPr>
          <a:xfrm>
            <a:off x="523577" y="950297"/>
            <a:ext cx="4048423" cy="369332"/>
            <a:chOff x="275000" y="3039870"/>
            <a:chExt cx="4048423" cy="369332"/>
          </a:xfrm>
        </p:grpSpPr>
        <p:sp>
          <p:nvSpPr>
            <p:cNvPr id="2" name="Rounded Rectangle 1">
              <a:extLst>
                <a:ext uri="{FF2B5EF4-FFF2-40B4-BE49-F238E27FC236}">
                  <a16:creationId xmlns:a16="http://schemas.microsoft.com/office/drawing/2014/main" id="{F6A39F94-720F-004E-AAE6-5709DBBC538A}"/>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Recommendations and Related Products</a:t>
              </a:r>
            </a:p>
          </p:txBody>
        </p:sp>
        <p:sp>
          <p:nvSpPr>
            <p:cNvPr id="4" name="Triangle 3">
              <a:extLst>
                <a:ext uri="{FF2B5EF4-FFF2-40B4-BE49-F238E27FC236}">
                  <a16:creationId xmlns:a16="http://schemas.microsoft.com/office/drawing/2014/main" id="{9FA0C2C7-A046-F44C-B133-AD69FF912456}"/>
                </a:ext>
              </a:extLst>
            </p:cNvPr>
            <p:cNvSpPr/>
            <p:nvPr/>
          </p:nvSpPr>
          <p:spPr>
            <a:xfrm>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3" name="Group 12">
            <a:extLst>
              <a:ext uri="{FF2B5EF4-FFF2-40B4-BE49-F238E27FC236}">
                <a16:creationId xmlns:a16="http://schemas.microsoft.com/office/drawing/2014/main" id="{846EB8EB-E95D-684B-89E6-AD1D58EFB42E}"/>
              </a:ext>
            </a:extLst>
          </p:cNvPr>
          <p:cNvGrpSpPr/>
          <p:nvPr/>
        </p:nvGrpSpPr>
        <p:grpSpPr>
          <a:xfrm>
            <a:off x="523577" y="3829705"/>
            <a:ext cx="4048423" cy="369332"/>
            <a:chOff x="275000" y="3039870"/>
            <a:chExt cx="4048423" cy="369332"/>
          </a:xfrm>
        </p:grpSpPr>
        <p:sp>
          <p:nvSpPr>
            <p:cNvPr id="14" name="Rounded Rectangle 13">
              <a:extLst>
                <a:ext uri="{FF2B5EF4-FFF2-40B4-BE49-F238E27FC236}">
                  <a16:creationId xmlns:a16="http://schemas.microsoft.com/office/drawing/2014/main" id="{233F88AD-BEB7-DF4B-A0D9-0273AF9EE946}"/>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Tools for Implementation</a:t>
              </a:r>
            </a:p>
          </p:txBody>
        </p:sp>
        <p:sp>
          <p:nvSpPr>
            <p:cNvPr id="16" name="Triangle 15">
              <a:extLst>
                <a:ext uri="{FF2B5EF4-FFF2-40B4-BE49-F238E27FC236}">
                  <a16:creationId xmlns:a16="http://schemas.microsoft.com/office/drawing/2014/main" id="{9BCBA6E5-6FF1-174D-9DC7-4D1662D9F876}"/>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17" name="Group 16">
            <a:extLst>
              <a:ext uri="{FF2B5EF4-FFF2-40B4-BE49-F238E27FC236}">
                <a16:creationId xmlns:a16="http://schemas.microsoft.com/office/drawing/2014/main" id="{2C35C911-1A26-6F41-938D-4810660B6735}"/>
              </a:ext>
            </a:extLst>
          </p:cNvPr>
          <p:cNvGrpSpPr/>
          <p:nvPr/>
        </p:nvGrpSpPr>
        <p:grpSpPr>
          <a:xfrm>
            <a:off x="523576" y="4199037"/>
            <a:ext cx="4048423" cy="369332"/>
            <a:chOff x="275000" y="3039870"/>
            <a:chExt cx="4048423" cy="369332"/>
          </a:xfrm>
        </p:grpSpPr>
        <p:sp>
          <p:nvSpPr>
            <p:cNvPr id="18" name="Rounded Rectangle 17">
              <a:extLst>
                <a:ext uri="{FF2B5EF4-FFF2-40B4-BE49-F238E27FC236}">
                  <a16:creationId xmlns:a16="http://schemas.microsoft.com/office/drawing/2014/main" id="{3540B8B0-4594-1447-8F5C-73F78A7EBD3E}"/>
                </a:ext>
              </a:extLst>
            </p:cNvPr>
            <p:cNvSpPr/>
            <p:nvPr/>
          </p:nvSpPr>
          <p:spPr>
            <a:xfrm>
              <a:off x="275000" y="3039870"/>
              <a:ext cx="4048423" cy="369332"/>
            </a:xfrm>
            <a:prstGeom prst="roundRect">
              <a:avLst>
                <a:gd name="adj" fmla="val 1570"/>
              </a:avLst>
            </a:prstGeom>
            <a:solidFill>
              <a:srgbClr val="F5F5F5"/>
            </a:solid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For Champions</a:t>
              </a:r>
            </a:p>
          </p:txBody>
        </p:sp>
        <p:sp>
          <p:nvSpPr>
            <p:cNvPr id="20" name="Triangle 19">
              <a:extLst>
                <a:ext uri="{FF2B5EF4-FFF2-40B4-BE49-F238E27FC236}">
                  <a16:creationId xmlns:a16="http://schemas.microsoft.com/office/drawing/2014/main" id="{838BAAC7-6E6E-D74F-8A29-072636B13D3D}"/>
                </a:ext>
              </a:extLst>
            </p:cNvPr>
            <p:cNvSpPr/>
            <p:nvPr/>
          </p:nvSpPr>
          <p:spPr>
            <a:xfrm rot="10800000">
              <a:off x="3992880" y="3193018"/>
              <a:ext cx="163551" cy="84858"/>
            </a:xfrm>
            <a:prstGeom prst="triangle">
              <a:avLst/>
            </a:prstGeom>
            <a:solidFill>
              <a:srgbClr val="38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2" name="Rounded Rectangle 21">
            <a:extLst>
              <a:ext uri="{FF2B5EF4-FFF2-40B4-BE49-F238E27FC236}">
                <a16:creationId xmlns:a16="http://schemas.microsoft.com/office/drawing/2014/main" id="{51D9A106-2812-3D4E-92E6-14F6D834935A}"/>
              </a:ext>
            </a:extLst>
          </p:cNvPr>
          <p:cNvSpPr/>
          <p:nvPr/>
        </p:nvSpPr>
        <p:spPr>
          <a:xfrm>
            <a:off x="523576" y="950296"/>
            <a:ext cx="4048423" cy="3621703"/>
          </a:xfrm>
          <a:prstGeom prst="roundRect">
            <a:avLst>
              <a:gd name="adj" fmla="val 0"/>
            </a:avLst>
          </a:prstGeom>
          <a:noFill/>
          <a:ln>
            <a:solidFill>
              <a:srgbClr val="E2E3E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1C547DF-E8E7-E14F-9F57-4EC224E63F83}"/>
              </a:ext>
            </a:extLst>
          </p:cNvPr>
          <p:cNvSpPr txBox="1"/>
          <p:nvPr/>
        </p:nvSpPr>
        <p:spPr>
          <a:xfrm>
            <a:off x="907597" y="1402659"/>
            <a:ext cx="3738867" cy="2395528"/>
          </a:xfrm>
          <a:prstGeom prst="rect">
            <a:avLst/>
          </a:prstGeom>
          <a:noFill/>
        </p:spPr>
        <p:txBody>
          <a:bodyPr wrap="square" rtlCol="0">
            <a:spAutoFit/>
          </a:bodyPr>
          <a:lstStyle/>
          <a:p>
            <a:pPr marL="0" lvl="1" defTabSz="707526">
              <a:spcAft>
                <a:spcPts val="1000"/>
              </a:spcAft>
              <a:buClr>
                <a:schemeClr val="tx2"/>
              </a:buClr>
            </a:pPr>
            <a:r>
              <a:rPr lang="en-US" sz="1200" b="1" dirty="0">
                <a:solidFill>
                  <a:srgbClr val="1B2732"/>
                </a:solidFill>
                <a:latin typeface="Calibri"/>
              </a:rPr>
              <a:t>State Infrastructure </a:t>
            </a:r>
            <a:r>
              <a:rPr lang="en-US" sz="1200" b="1" dirty="0">
                <a:latin typeface="Calibri"/>
              </a:rPr>
              <a:t>Recommendations </a:t>
            </a:r>
            <a:r>
              <a:rPr lang="en-US" sz="1200" dirty="0">
                <a:latin typeface="Calibri"/>
              </a:rPr>
              <a:t>(PDF)</a:t>
            </a:r>
          </a:p>
          <a:p>
            <a:pPr marL="0" lvl="1" defTabSz="707526">
              <a:spcAft>
                <a:spcPts val="1000"/>
              </a:spcAft>
              <a:buClr>
                <a:schemeClr val="tx2"/>
              </a:buClr>
            </a:pPr>
            <a:r>
              <a:rPr lang="en-US" sz="1200" b="1" dirty="0">
                <a:latin typeface="Calibri"/>
              </a:rPr>
              <a:t>Data Infrastructure Recommendations </a:t>
            </a:r>
            <a:r>
              <a:rPr lang="en-US" sz="1200" dirty="0">
                <a:latin typeface="Calibri"/>
              </a:rPr>
              <a:t>(PDF)</a:t>
            </a:r>
          </a:p>
          <a:p>
            <a:pPr marL="0" lvl="1" defTabSz="707526">
              <a:spcAft>
                <a:spcPts val="1000"/>
              </a:spcAft>
              <a:buClr>
                <a:schemeClr val="tx2"/>
              </a:buClr>
            </a:pPr>
            <a:r>
              <a:rPr lang="en-US" sz="1200" b="1" dirty="0">
                <a:latin typeface="Calibri"/>
              </a:rPr>
              <a:t>Summary Recommendations for State Suicide Prevention Infrastructure </a:t>
            </a:r>
            <a:r>
              <a:rPr lang="en-US" sz="1200" dirty="0">
                <a:latin typeface="Calibri"/>
              </a:rPr>
              <a:t>(PDF)</a:t>
            </a:r>
          </a:p>
          <a:p>
            <a:pPr marL="0" lvl="1" defTabSz="707526">
              <a:spcAft>
                <a:spcPts val="1000"/>
              </a:spcAft>
              <a:buClr>
                <a:schemeClr val="tx2"/>
              </a:buClr>
            </a:pPr>
            <a:r>
              <a:rPr lang="en-US" sz="1200" b="1" dirty="0">
                <a:latin typeface="Calibri"/>
              </a:rPr>
              <a:t>State Infrastructure Success Stories </a:t>
            </a:r>
            <a:r>
              <a:rPr lang="en-US" sz="1200" dirty="0">
                <a:latin typeface="Calibri"/>
              </a:rPr>
              <a:t>(Webpage)</a:t>
            </a:r>
            <a:endParaRPr lang="en-US" sz="1200" b="1" dirty="0">
              <a:latin typeface="Calibri"/>
            </a:endParaRPr>
          </a:p>
          <a:p>
            <a:pPr marL="0" lvl="1" defTabSz="707526">
              <a:spcAft>
                <a:spcPts val="1000"/>
              </a:spcAft>
              <a:buClr>
                <a:schemeClr val="tx2"/>
              </a:buClr>
            </a:pPr>
            <a:r>
              <a:rPr lang="en-US" sz="1200" b="1" dirty="0">
                <a:solidFill>
                  <a:srgbClr val="1B2732"/>
                </a:solidFill>
                <a:latin typeface="Calibri"/>
              </a:rPr>
              <a:t>Building State Infrastructure in Your State</a:t>
            </a:r>
            <a:r>
              <a:rPr lang="en-US" sz="1200" dirty="0">
                <a:solidFill>
                  <a:srgbClr val="1B2732"/>
                </a:solidFill>
                <a:latin typeface="Calibri"/>
              </a:rPr>
              <a:t> (Archived Webinar)</a:t>
            </a:r>
          </a:p>
          <a:p>
            <a:pPr marL="0" lvl="1" defTabSz="707526">
              <a:spcAft>
                <a:spcPts val="1000"/>
              </a:spcAft>
              <a:buClr>
                <a:schemeClr val="tx2"/>
              </a:buClr>
            </a:pPr>
            <a:r>
              <a:rPr lang="en-US" sz="1200" b="1" dirty="0">
                <a:solidFill>
                  <a:srgbClr val="1B2732"/>
                </a:solidFill>
                <a:latin typeface="Calibri"/>
              </a:rPr>
              <a:t>Creating a Stronger Data Infrastructure for Suicide Prevention </a:t>
            </a:r>
            <a:r>
              <a:rPr lang="en-US" sz="1200" dirty="0">
                <a:solidFill>
                  <a:srgbClr val="1B2732"/>
                </a:solidFill>
                <a:latin typeface="Calibri"/>
              </a:rPr>
              <a:t>(Archived Webinar)</a:t>
            </a:r>
          </a:p>
        </p:txBody>
      </p:sp>
      <p:pic>
        <p:nvPicPr>
          <p:cNvPr id="25" name="Picture 24">
            <a:extLst>
              <a:ext uri="{FF2B5EF4-FFF2-40B4-BE49-F238E27FC236}">
                <a16:creationId xmlns:a16="http://schemas.microsoft.com/office/drawing/2014/main" id="{752846F3-62E9-F84D-B9D5-9CA23264A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 y="1383472"/>
            <a:ext cx="295116" cy="307991"/>
          </a:xfrm>
          <a:prstGeom prst="rect">
            <a:avLst/>
          </a:prstGeom>
        </p:spPr>
      </p:pic>
      <p:pic>
        <p:nvPicPr>
          <p:cNvPr id="26" name="Picture 25">
            <a:extLst>
              <a:ext uri="{FF2B5EF4-FFF2-40B4-BE49-F238E27FC236}">
                <a16:creationId xmlns:a16="http://schemas.microsoft.com/office/drawing/2014/main" id="{ADFA68C8-6612-7C4D-BE99-C77E41278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8" y="1699273"/>
            <a:ext cx="295116" cy="307991"/>
          </a:xfrm>
          <a:prstGeom prst="rect">
            <a:avLst/>
          </a:prstGeom>
        </p:spPr>
      </p:pic>
      <p:pic>
        <p:nvPicPr>
          <p:cNvPr id="27" name="Picture 26">
            <a:extLst>
              <a:ext uri="{FF2B5EF4-FFF2-40B4-BE49-F238E27FC236}">
                <a16:creationId xmlns:a16="http://schemas.microsoft.com/office/drawing/2014/main" id="{C7F1ED1D-CBFF-8B43-AD11-6670E2838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8" y="2104285"/>
            <a:ext cx="295116" cy="307991"/>
          </a:xfrm>
          <a:prstGeom prst="rect">
            <a:avLst/>
          </a:prstGeom>
        </p:spPr>
      </p:pic>
      <p:pic>
        <p:nvPicPr>
          <p:cNvPr id="29" name="Picture 28">
            <a:extLst>
              <a:ext uri="{FF2B5EF4-FFF2-40B4-BE49-F238E27FC236}">
                <a16:creationId xmlns:a16="http://schemas.microsoft.com/office/drawing/2014/main" id="{D9A62C4B-5C05-6A4D-AAD5-0671A4E88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5" y="2864848"/>
            <a:ext cx="364081" cy="379965"/>
          </a:xfrm>
          <a:prstGeom prst="rect">
            <a:avLst/>
          </a:prstGeom>
        </p:spPr>
      </p:pic>
      <p:pic>
        <p:nvPicPr>
          <p:cNvPr id="30" name="Picture 29">
            <a:extLst>
              <a:ext uri="{FF2B5EF4-FFF2-40B4-BE49-F238E27FC236}">
                <a16:creationId xmlns:a16="http://schemas.microsoft.com/office/drawing/2014/main" id="{75611C84-C627-8B47-B92E-889C922BD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4" y="3360842"/>
            <a:ext cx="364081" cy="379965"/>
          </a:xfrm>
          <a:prstGeom prst="rect">
            <a:avLst/>
          </a:prstGeom>
        </p:spPr>
      </p:pic>
      <p:pic>
        <p:nvPicPr>
          <p:cNvPr id="31" name="Picture 30">
            <a:extLst>
              <a:ext uri="{FF2B5EF4-FFF2-40B4-BE49-F238E27FC236}">
                <a16:creationId xmlns:a16="http://schemas.microsoft.com/office/drawing/2014/main" id="{5471076A-EAAB-2E45-949E-3E8B16C66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86" y="2469578"/>
            <a:ext cx="367677" cy="383718"/>
          </a:xfrm>
          <a:prstGeom prst="rect">
            <a:avLst/>
          </a:prstGeom>
        </p:spPr>
      </p:pic>
      <p:grpSp>
        <p:nvGrpSpPr>
          <p:cNvPr id="36" name="Group 35">
            <a:extLst>
              <a:ext uri="{FF2B5EF4-FFF2-40B4-BE49-F238E27FC236}">
                <a16:creationId xmlns:a16="http://schemas.microsoft.com/office/drawing/2014/main" id="{0820AE2F-AFDE-084F-85D4-CB19EB3DDDF9}"/>
              </a:ext>
            </a:extLst>
          </p:cNvPr>
          <p:cNvGrpSpPr/>
          <p:nvPr/>
        </p:nvGrpSpPr>
        <p:grpSpPr>
          <a:xfrm>
            <a:off x="4849937" y="1244469"/>
            <a:ext cx="3897504" cy="3033356"/>
            <a:chOff x="4849937" y="1244469"/>
            <a:chExt cx="3897504" cy="3033356"/>
          </a:xfrm>
        </p:grpSpPr>
        <p:pic>
          <p:nvPicPr>
            <p:cNvPr id="15" name="Picture 14" descr="A screenshot of a cell phone&#10;&#10;Description automatically generated">
              <a:extLst>
                <a:ext uri="{FF2B5EF4-FFF2-40B4-BE49-F238E27FC236}">
                  <a16:creationId xmlns:a16="http://schemas.microsoft.com/office/drawing/2014/main" id="{6F56609F-5809-DA4B-BFB1-253FCA30FEB9}"/>
                </a:ext>
              </a:extLst>
            </p:cNvPr>
            <p:cNvPicPr>
              <a:picLocks noChangeAspect="1"/>
            </p:cNvPicPr>
            <p:nvPr/>
          </p:nvPicPr>
          <p:blipFill rotWithShape="1">
            <a:blip r:embed="rId6"/>
            <a:srcRect l="14689" t="7231" r="15474" b="51026"/>
            <a:stretch/>
          </p:blipFill>
          <p:spPr>
            <a:xfrm>
              <a:off x="4849937" y="1244469"/>
              <a:ext cx="3897504" cy="3033356"/>
            </a:xfrm>
            <a:prstGeom prst="rect">
              <a:avLst/>
            </a:prstGeom>
          </p:spPr>
        </p:pic>
        <p:sp>
          <p:nvSpPr>
            <p:cNvPr id="35" name="Extract 34">
              <a:extLst>
                <a:ext uri="{FF2B5EF4-FFF2-40B4-BE49-F238E27FC236}">
                  <a16:creationId xmlns:a16="http://schemas.microsoft.com/office/drawing/2014/main" id="{EA31B8CB-0806-1A46-BDFC-4DA240374A54}"/>
                </a:ext>
              </a:extLst>
            </p:cNvPr>
            <p:cNvSpPr/>
            <p:nvPr/>
          </p:nvSpPr>
          <p:spPr>
            <a:xfrm>
              <a:off x="8106979" y="2408091"/>
              <a:ext cx="64008" cy="36576"/>
            </a:xfrm>
            <a:prstGeom prst="flowChartExtract">
              <a:avLst/>
            </a:prstGeom>
            <a:solidFill>
              <a:srgbClr val="3737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61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6.9-Template_12.7.2016">
  <a:themeElements>
    <a:clrScheme name="SPRC Theme Colors">
      <a:dk1>
        <a:srgbClr val="373737"/>
      </a:dk1>
      <a:lt1>
        <a:srgbClr val="FFFFFF"/>
      </a:lt1>
      <a:dk2>
        <a:srgbClr val="0065A4"/>
      </a:dk2>
      <a:lt2>
        <a:srgbClr val="49A92F"/>
      </a:lt2>
      <a:accent1>
        <a:srgbClr val="F2BF05"/>
      </a:accent1>
      <a:accent2>
        <a:srgbClr val="E0DFDA"/>
      </a:accent2>
      <a:accent3>
        <a:srgbClr val="4B4B4B"/>
      </a:accent3>
      <a:accent4>
        <a:srgbClr val="000000"/>
      </a:accent4>
      <a:accent5>
        <a:srgbClr val="EBECE8"/>
      </a:accent5>
      <a:accent6>
        <a:srgbClr val="0065A4"/>
      </a:accent6>
      <a:hlink>
        <a:srgbClr val="0064A4"/>
      </a:hlink>
      <a:folHlink>
        <a:srgbClr val="4B4B4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E81DAADA640940904D63F902BCBF9F" ma:contentTypeVersion="5" ma:contentTypeDescription="Create a new document." ma:contentTypeScope="" ma:versionID="a163197e1bd0cde252d8a487075464ca">
  <xsd:schema xmlns:xsd="http://www.w3.org/2001/XMLSchema" xmlns:xs="http://www.w3.org/2001/XMLSchema" xmlns:p="http://schemas.microsoft.com/office/2006/metadata/properties" xmlns:ns2="af6a7294-d90c-401d-8145-de7788545efc" xmlns:ns3="2a21ae29-db44-4897-8561-dff4e6065979" targetNamespace="http://schemas.microsoft.com/office/2006/metadata/properties" ma:root="true" ma:fieldsID="d87004b73e573335ccc74bcd43622c4e" ns2:_="" ns3:_="">
    <xsd:import namespace="af6a7294-d90c-401d-8145-de7788545efc"/>
    <xsd:import namespace="2a21ae29-db44-4897-8561-dff4e60659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6a7294-d90c-401d-8145-de7788545e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21ae29-db44-4897-8561-dff4e60659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D9B789-6C1B-4E2A-ADB7-79971BB8D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6a7294-d90c-401d-8145-de7788545efc"/>
    <ds:schemaRef ds:uri="2a21ae29-db44-4897-8561-dff4e6065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9C9BBD-35C3-45A2-BE13-0A8ACB8D81F2}">
  <ds:schemaRefs>
    <ds:schemaRef ds:uri="http://schemas.microsoft.com/sharepoint/v3/contenttype/forms"/>
  </ds:schemaRefs>
</ds:datastoreItem>
</file>

<file path=customXml/itemProps3.xml><?xml version="1.0" encoding="utf-8"?>
<ds:datastoreItem xmlns:ds="http://schemas.openxmlformats.org/officeDocument/2006/customXml" ds:itemID="{E1FA7C83-463D-423D-A8F0-2616526B67B0}">
  <ds:schemaRefs>
    <ds:schemaRef ds:uri="http://purl.org/dc/elements/1.1/"/>
    <ds:schemaRef ds:uri="http://purl.org/dc/dcmitype/"/>
    <ds:schemaRef ds:uri="2a21ae29-db44-4897-8561-dff4e6065979"/>
    <ds:schemaRef ds:uri="af6a7294-d90c-401d-8145-de7788545efc"/>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11039</TotalTime>
  <Words>1964</Words>
  <Application>Microsoft Macintosh PowerPoint</Application>
  <PresentationFormat>On-screen Show (16:9)</PresentationFormat>
  <Paragraphs>263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vt:lpstr>
      <vt:lpstr>Calibri</vt:lpstr>
      <vt:lpstr>Calibri Light</vt:lpstr>
      <vt:lpstr>Gill Sans MT</vt:lpstr>
      <vt:lpstr>Wingdings</vt:lpstr>
      <vt:lpstr>Zapf Dingbats</vt:lpstr>
      <vt:lpstr>16.9-Template_12.7.2016</vt:lpstr>
      <vt:lpstr>Recommendations for State Suicide  Prevention Infrastructure </vt:lpstr>
      <vt:lpstr>PowerPoint Presentation</vt:lpstr>
      <vt:lpstr>State Suicide Prevention Infrastructure: Working Definition</vt:lpstr>
      <vt:lpstr>State Suicide Prevention Infrastructure: Overview of the Recommendations </vt:lpstr>
      <vt:lpstr>Six Essential Elements of State Suicide  Prevention Infrastructure:  </vt:lpstr>
      <vt:lpstr>Overview of State Infrastructure Tools</vt:lpstr>
      <vt:lpstr>Overview of State Infrastructure Tools</vt:lpstr>
      <vt:lpstr>PowerPoint Presentation</vt:lpstr>
      <vt:lpstr>State Infrastructure Tools: </vt:lpstr>
      <vt:lpstr>State Infrastructure Tools:  Recommendations and Related Products</vt:lpstr>
      <vt:lpstr>State Infrastructure Tools:  Recommendations and Related Products</vt:lpstr>
      <vt:lpstr>State Infrastructure Tools:  Recommendations and Related Products</vt:lpstr>
      <vt:lpstr>State Infrastructure Tools:  Recommendations and Related Products</vt:lpstr>
      <vt:lpstr>State Infrastructure Tools:  Recommendations and Related Products</vt:lpstr>
      <vt:lpstr>State Infrastructure Tools:  Recommendations and Related Products</vt:lpstr>
      <vt:lpstr>State Infrastructure Tools: </vt:lpstr>
      <vt:lpstr>State Infrastructure Tools:  Tools for Implementation</vt:lpstr>
      <vt:lpstr>State Infrastructure Tools:  Tools for Implementation</vt:lpstr>
      <vt:lpstr>State Infrastructure Tools:  Tools for Implementation</vt:lpstr>
      <vt:lpstr>State Infrastructure Tools:  Tools for Implementation</vt:lpstr>
      <vt:lpstr>State Infrastructure Tools:  Tools for Implementation</vt:lpstr>
      <vt:lpstr>State Infrastructure Tools:  Tools for Implementation</vt:lpstr>
      <vt:lpstr>State Infrastructure Tools: </vt:lpstr>
      <vt:lpstr>State Infrastructure Tools:  For Champions</vt:lpstr>
      <vt:lpstr>PowerPoint Presentation</vt:lpstr>
      <vt:lpstr>State Infrastructure Tools:  For Champions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Infrastructure Promotional Slides</dc:title>
  <dc:subject/>
  <dc:creator>SPRC</dc:creator>
  <cp:keywords/>
  <dc:description/>
  <cp:lastModifiedBy>Corless, Helen</cp:lastModifiedBy>
  <cp:revision>272</cp:revision>
  <dcterms:modified xsi:type="dcterms:W3CDTF">2020-04-06T19:39:21Z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0x010100C2E81DAADA640940904D63F902BCBF9F</vt:lpwstr>
  </property>
</Properties>
</file>